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.xml" ContentType="application/vnd.openxmlformats-officedocument.presentationml.tags+xml"/>
  <Override PartName="/ppt/notesSlides/notesSlide4.xml" ContentType="application/vnd.openxmlformats-officedocument.presentationml.notesSlide+xml"/>
  <Override PartName="/ppt/tags/tag2.xml" ContentType="application/vnd.openxmlformats-officedocument.presentationml.tags+xml"/>
  <Override PartName="/ppt/notesSlides/notesSlide5.xml" ContentType="application/vnd.openxmlformats-officedocument.presentationml.notesSlide+xml"/>
  <Override PartName="/ppt/tags/tag3.xml" ContentType="application/vnd.openxmlformats-officedocument.presentationml.tags+xml"/>
  <Override PartName="/ppt/notesSlides/notesSlide6.xml" ContentType="application/vnd.openxmlformats-officedocument.presentationml.notesSlide+xml"/>
  <Override PartName="/ppt/tags/tag4.xml" ContentType="application/vnd.openxmlformats-officedocument.presentationml.tags+xml"/>
  <Override PartName="/ppt/notesSlides/notesSlide7.xml" ContentType="application/vnd.openxmlformats-officedocument.presentationml.notesSlide+xml"/>
  <Override PartName="/ppt/tags/tag5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6.xml" ContentType="application/vnd.openxmlformats-officedocument.presentationml.tags+xml"/>
  <Override PartName="/ppt/notesSlides/notesSlide13.xml" ContentType="application/vnd.openxmlformats-officedocument.presentationml.notesSlide+xml"/>
  <Override PartName="/ppt/tags/tag7.xml" ContentType="application/vnd.openxmlformats-officedocument.presentationml.tags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tags/tag8.xml" ContentType="application/vnd.openxmlformats-officedocument.presentationml.tags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tags/tag9.xml" ContentType="application/vnd.openxmlformats-officedocument.presentationml.tags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tags/tag10.xml" ContentType="application/vnd.openxmlformats-officedocument.presentationml.tags+xml"/>
  <Override PartName="/ppt/notesSlides/notesSlide21.xml" ContentType="application/vnd.openxmlformats-officedocument.presentationml.notesSlide+xml"/>
  <Override PartName="/ppt/tags/tag11.xml" ContentType="application/vnd.openxmlformats-officedocument.presentationml.tags+xml"/>
  <Override PartName="/ppt/notesSlides/notesSlide22.xml" ContentType="application/vnd.openxmlformats-officedocument.presentationml.notesSlide+xml"/>
  <Override PartName="/ppt/tags/tag12.xml" ContentType="application/vnd.openxmlformats-officedocument.presentationml.tags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tags/tag13.xml" ContentType="application/vnd.openxmlformats-officedocument.presentationml.tags+xml"/>
  <Override PartName="/ppt/notesSlides/notesSlide25.xml" ContentType="application/vnd.openxmlformats-officedocument.presentationml.notesSlide+xml"/>
  <Override PartName="/ppt/tags/tag14.xml" ContentType="application/vnd.openxmlformats-officedocument.presentationml.tags+xml"/>
  <Override PartName="/ppt/notesSlides/notesSlide26.xml" ContentType="application/vnd.openxmlformats-officedocument.presentationml.notesSlide+xml"/>
  <Override PartName="/ppt/tags/tag15.xml" ContentType="application/vnd.openxmlformats-officedocument.presentationml.tags+xml"/>
  <Override PartName="/ppt/notesSlides/notesSlide27.xml" ContentType="application/vnd.openxmlformats-officedocument.presentationml.notesSlide+xml"/>
  <Override PartName="/ppt/tags/tag16.xml" ContentType="application/vnd.openxmlformats-officedocument.presentationml.tags+xml"/>
  <Override PartName="/ppt/notesSlides/notesSlide28.xml" ContentType="application/vnd.openxmlformats-officedocument.presentationml.notesSlide+xml"/>
  <Override PartName="/ppt/tags/tag17.xml" ContentType="application/vnd.openxmlformats-officedocument.presentationml.tags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tags/tag18.xml" ContentType="application/vnd.openxmlformats-officedocument.presentationml.tags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tags/tag19.xml" ContentType="application/vnd.openxmlformats-officedocument.presentationml.tags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53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54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55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56.xml" ContentType="application/vnd.openxmlformats-officedocument.presentationml.notesSl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57.xml" ContentType="application/vnd.openxmlformats-officedocument.presentationml.notesSlid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notesSlides/notesSlide58.xml" ContentType="application/vnd.openxmlformats-officedocument.presentationml.notesSlid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notesSlides/notesSlide59.xml" ContentType="application/vnd.openxmlformats-officedocument.presentationml.notesSlid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notesSlides/notesSlide60.xml" ContentType="application/vnd.openxmlformats-officedocument.presentationml.notesSlid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notesSlides/notesSlide63.xml" ContentType="application/vnd.openxmlformats-officedocument.presentationml.notesSlid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notesSlides/notesSlide64.xml" ContentType="application/vnd.openxmlformats-officedocument.presentationml.notesSlid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6" r:id="rId1"/>
  </p:sldMasterIdLst>
  <p:notesMasterIdLst>
    <p:notesMasterId r:id="rId74"/>
  </p:notesMasterIdLst>
  <p:handoutMasterIdLst>
    <p:handoutMasterId r:id="rId75"/>
  </p:handoutMasterIdLst>
  <p:sldIdLst>
    <p:sldId id="262" r:id="rId2"/>
    <p:sldId id="278" r:id="rId3"/>
    <p:sldId id="381" r:id="rId4"/>
    <p:sldId id="280" r:id="rId5"/>
    <p:sldId id="382" r:id="rId6"/>
    <p:sldId id="281" r:id="rId7"/>
    <p:sldId id="392" r:id="rId8"/>
    <p:sldId id="391" r:id="rId9"/>
    <p:sldId id="379" r:id="rId10"/>
    <p:sldId id="312" r:id="rId11"/>
    <p:sldId id="323" r:id="rId12"/>
    <p:sldId id="350" r:id="rId13"/>
    <p:sldId id="324" r:id="rId14"/>
    <p:sldId id="326" r:id="rId15"/>
    <p:sldId id="380" r:id="rId16"/>
    <p:sldId id="325" r:id="rId17"/>
    <p:sldId id="352" r:id="rId18"/>
    <p:sldId id="348" r:id="rId19"/>
    <p:sldId id="355" r:id="rId20"/>
    <p:sldId id="354" r:id="rId21"/>
    <p:sldId id="375" r:id="rId22"/>
    <p:sldId id="376" r:id="rId23"/>
    <p:sldId id="378" r:id="rId24"/>
    <p:sldId id="356" r:id="rId25"/>
    <p:sldId id="315" r:id="rId26"/>
    <p:sldId id="316" r:id="rId27"/>
    <p:sldId id="335" r:id="rId28"/>
    <p:sldId id="390" r:id="rId29"/>
    <p:sldId id="338" r:id="rId30"/>
    <p:sldId id="357" r:id="rId31"/>
    <p:sldId id="328" r:id="rId32"/>
    <p:sldId id="330" r:id="rId33"/>
    <p:sldId id="329" r:id="rId34"/>
    <p:sldId id="333" r:id="rId35"/>
    <p:sldId id="332" r:id="rId36"/>
    <p:sldId id="342" r:id="rId37"/>
    <p:sldId id="377" r:id="rId38"/>
    <p:sldId id="383" r:id="rId39"/>
    <p:sldId id="290" r:id="rId40"/>
    <p:sldId id="358" r:id="rId41"/>
    <p:sldId id="343" r:id="rId42"/>
    <p:sldId id="292" r:id="rId43"/>
    <p:sldId id="385" r:id="rId44"/>
    <p:sldId id="359" r:id="rId45"/>
    <p:sldId id="384" r:id="rId46"/>
    <p:sldId id="386" r:id="rId47"/>
    <p:sldId id="302" r:id="rId48"/>
    <p:sldId id="295" r:id="rId49"/>
    <p:sldId id="370" r:id="rId50"/>
    <p:sldId id="337" r:id="rId51"/>
    <p:sldId id="393" r:id="rId52"/>
    <p:sldId id="304" r:id="rId53"/>
    <p:sldId id="369" r:id="rId54"/>
    <p:sldId id="362" r:id="rId55"/>
    <p:sldId id="363" r:id="rId56"/>
    <p:sldId id="364" r:id="rId57"/>
    <p:sldId id="365" r:id="rId58"/>
    <p:sldId id="366" r:id="rId59"/>
    <p:sldId id="367" r:id="rId60"/>
    <p:sldId id="368" r:id="rId61"/>
    <p:sldId id="371" r:id="rId62"/>
    <p:sldId id="373" r:id="rId63"/>
    <p:sldId id="374" r:id="rId64"/>
    <p:sldId id="372" r:id="rId65"/>
    <p:sldId id="361" r:id="rId66"/>
    <p:sldId id="334" r:id="rId67"/>
    <p:sldId id="306" r:id="rId68"/>
    <p:sldId id="308" r:id="rId69"/>
    <p:sldId id="387" r:id="rId70"/>
    <p:sldId id="318" r:id="rId71"/>
    <p:sldId id="388" r:id="rId72"/>
    <p:sldId id="389" r:id="rId73"/>
  </p:sldIdLst>
  <p:sldSz cx="12192000" cy="6858000"/>
  <p:notesSz cx="6858000" cy="9144000"/>
  <p:defaultTextStyle>
    <a:defPPr>
      <a:defRPr lang="zh-CN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3A1C"/>
    <a:srgbClr val="F23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92C090C-4FE4-4D6D-A2B1-4B1CA5CE9005}" v="6" dt="2017-05-14T08:26:27.00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780"/>
    <p:restoredTop sz="79946"/>
  </p:normalViewPr>
  <p:slideViewPr>
    <p:cSldViewPr snapToGrid="0">
      <p:cViewPr>
        <p:scale>
          <a:sx n="90" d="100"/>
          <a:sy n="90" d="100"/>
        </p:scale>
        <p:origin x="144" y="4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microsoft.com/office/2015/10/relationships/revisionInfo" Target="revisionInfo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slide" Target="slides/slide72.xml"/><Relationship Id="rId74" Type="http://schemas.openxmlformats.org/officeDocument/2006/relationships/notesMaster" Target="notesMasters/notesMaster1.xml"/><Relationship Id="rId75" Type="http://schemas.openxmlformats.org/officeDocument/2006/relationships/handoutMaster" Target="handoutMasters/handoutMaster1.xml"/><Relationship Id="rId76" Type="http://schemas.openxmlformats.org/officeDocument/2006/relationships/presProps" Target="presProps.xml"/><Relationship Id="rId77" Type="http://schemas.openxmlformats.org/officeDocument/2006/relationships/viewProps" Target="viewProps.xml"/><Relationship Id="rId78" Type="http://schemas.openxmlformats.org/officeDocument/2006/relationships/theme" Target="theme/theme1.xml"/><Relationship Id="rId79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charts/_rels/chart1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oleObject" Target="file:///\\localhost\Users\Pan\Idealab\Data\VA_Proc\emtion_tweets\survey\results\performance.xlsx" TargetMode="External"/></Relationships>
</file>

<file path=ppt/charts/_rels/chart10.xml.rels><?xml version="1.0" encoding="UTF-8" standalone="yes"?>
<Relationships xmlns="http://schemas.openxmlformats.org/package/2006/relationships"><Relationship Id="rId1" Type="http://schemas.microsoft.com/office/2011/relationships/chartStyle" Target="style10.xml"/><Relationship Id="rId2" Type="http://schemas.microsoft.com/office/2011/relationships/chartColorStyle" Target="colors10.xml"/><Relationship Id="rId3" Type="http://schemas.openxmlformats.org/officeDocument/2006/relationships/oleObject" Target="file:///\\localhost\Users\Pan\Idealab\Data\VA_Proc\emtion_tweets\survey\results\performance.xlsx" TargetMode="External"/></Relationships>
</file>

<file path=ppt/charts/_rels/chart11.xml.rels><?xml version="1.0" encoding="UTF-8" standalone="yes"?>
<Relationships xmlns="http://schemas.openxmlformats.org/package/2006/relationships"><Relationship Id="rId1" Type="http://schemas.microsoft.com/office/2011/relationships/chartStyle" Target="style11.xml"/><Relationship Id="rId2" Type="http://schemas.microsoft.com/office/2011/relationships/chartColorStyle" Target="colors11.xml"/><Relationship Id="rId3" Type="http://schemas.openxmlformats.org/officeDocument/2006/relationships/oleObject" Target="file:///\\localhost\Users\Pan\Idealab\Data\VA_Proc\emtion_tweets\survey\results\performance.xlsx" TargetMode="External"/></Relationships>
</file>

<file path=ppt/charts/_rels/chart12.xml.rels><?xml version="1.0" encoding="UTF-8" standalone="yes"?>
<Relationships xmlns="http://schemas.openxmlformats.org/package/2006/relationships"><Relationship Id="rId1" Type="http://schemas.microsoft.com/office/2011/relationships/chartStyle" Target="style12.xml"/><Relationship Id="rId2" Type="http://schemas.microsoft.com/office/2011/relationships/chartColorStyle" Target="colors12.xml"/><Relationship Id="rId3" Type="http://schemas.openxmlformats.org/officeDocument/2006/relationships/oleObject" Target="file:///\\localhost\Users\Pan\Idealab\Data\VA_Proc\emtion_tweets\survey\results\performance.xlsx" TargetMode="External"/></Relationships>
</file>

<file path=ppt/charts/_rels/chart13.xml.rels><?xml version="1.0" encoding="UTF-8" standalone="yes"?>
<Relationships xmlns="http://schemas.openxmlformats.org/package/2006/relationships"><Relationship Id="rId1" Type="http://schemas.microsoft.com/office/2011/relationships/chartStyle" Target="style13.xml"/><Relationship Id="rId2" Type="http://schemas.microsoft.com/office/2011/relationships/chartColorStyle" Target="colors13.xml"/><Relationship Id="rId3" Type="http://schemas.openxmlformats.org/officeDocument/2006/relationships/oleObject" Target="file:///\\localhost\Users\Pan\Idealab\Data\VA_Proc\emtion_tweets\survey\results\performance.xlsx" TargetMode="External"/></Relationships>
</file>

<file path=ppt/charts/_rels/chart14.xml.rels><?xml version="1.0" encoding="UTF-8" standalone="yes"?>
<Relationships xmlns="http://schemas.openxmlformats.org/package/2006/relationships"><Relationship Id="rId1" Type="http://schemas.microsoft.com/office/2011/relationships/chartStyle" Target="style14.xml"/><Relationship Id="rId2" Type="http://schemas.microsoft.com/office/2011/relationships/chartColorStyle" Target="colors14.xml"/><Relationship Id="rId3" Type="http://schemas.openxmlformats.org/officeDocument/2006/relationships/oleObject" Target="file:///\\localhost\Users\Pan\Idealab\Data\VA_Proc\emtion_tweets\survey\results\performance.xlsx" TargetMode="External"/></Relationships>
</file>

<file path=ppt/charts/_rels/chart15.xml.rels><?xml version="1.0" encoding="UTF-8" standalone="yes"?>
<Relationships xmlns="http://schemas.openxmlformats.org/package/2006/relationships"><Relationship Id="rId1" Type="http://schemas.microsoft.com/office/2011/relationships/chartStyle" Target="style15.xml"/><Relationship Id="rId2" Type="http://schemas.microsoft.com/office/2011/relationships/chartColorStyle" Target="colors15.xml"/><Relationship Id="rId3" Type="http://schemas.openxmlformats.org/officeDocument/2006/relationships/oleObject" Target="file:///\\localhost\Users\Pan\Idealab\Data\VA_Proc\emtion_tweets\survey\results\performance.xlsx" TargetMode="External"/></Relationships>
</file>

<file path=ppt/charts/_rels/chart16.xml.rels><?xml version="1.0" encoding="UTF-8" standalone="yes"?>
<Relationships xmlns="http://schemas.openxmlformats.org/package/2006/relationships"><Relationship Id="rId1" Type="http://schemas.microsoft.com/office/2011/relationships/chartStyle" Target="style16.xml"/><Relationship Id="rId2" Type="http://schemas.microsoft.com/office/2011/relationships/chartColorStyle" Target="colors16.xml"/><Relationship Id="rId3" Type="http://schemas.openxmlformats.org/officeDocument/2006/relationships/oleObject" Target="file:///\\localhost\Users\Pan\Idealab\Data\VA_Proc\emtion_tweets\survey\results\performance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microsoft.com/office/2011/relationships/chartStyle" Target="style2.xml"/><Relationship Id="rId2" Type="http://schemas.microsoft.com/office/2011/relationships/chartColorStyle" Target="colors2.xml"/><Relationship Id="rId3" Type="http://schemas.openxmlformats.org/officeDocument/2006/relationships/oleObject" Target="file:///\\localhost\Users\Pan\Idealab\Data\VA_Proc\emtion_tweets\survey\results\performance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microsoft.com/office/2011/relationships/chartStyle" Target="style3.xml"/><Relationship Id="rId2" Type="http://schemas.microsoft.com/office/2011/relationships/chartColorStyle" Target="colors3.xml"/><Relationship Id="rId3" Type="http://schemas.openxmlformats.org/officeDocument/2006/relationships/oleObject" Target="file:///\\localhost\Users\Pan\Idealab\Data\VA_Proc\emtion_tweets\survey\results\performance.xlsx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microsoft.com/office/2011/relationships/chartStyle" Target="style4.xml"/><Relationship Id="rId2" Type="http://schemas.microsoft.com/office/2011/relationships/chartColorStyle" Target="colors4.xml"/><Relationship Id="rId3" Type="http://schemas.openxmlformats.org/officeDocument/2006/relationships/oleObject" Target="file:///\\localhost\Users\Pan\Idealab\Data\VA_Proc\emtion_tweets\survey\results\performance.xlsx" TargetMode="External"/></Relationships>
</file>

<file path=ppt/charts/_rels/chart5.xml.rels><?xml version="1.0" encoding="UTF-8" standalone="yes"?>
<Relationships xmlns="http://schemas.openxmlformats.org/package/2006/relationships"><Relationship Id="rId1" Type="http://schemas.microsoft.com/office/2011/relationships/chartStyle" Target="style5.xml"/><Relationship Id="rId2" Type="http://schemas.microsoft.com/office/2011/relationships/chartColorStyle" Target="colors5.xml"/><Relationship Id="rId3" Type="http://schemas.openxmlformats.org/officeDocument/2006/relationships/oleObject" Target="file:///\\localhost\Users\Pan\Idealab\Data\VA_Proc\emtion_tweets\survey\results\performance.xlsx" TargetMode="External"/></Relationships>
</file>

<file path=ppt/charts/_rels/chart6.xml.rels><?xml version="1.0" encoding="UTF-8" standalone="yes"?>
<Relationships xmlns="http://schemas.openxmlformats.org/package/2006/relationships"><Relationship Id="rId1" Type="http://schemas.microsoft.com/office/2011/relationships/chartStyle" Target="style6.xml"/><Relationship Id="rId2" Type="http://schemas.microsoft.com/office/2011/relationships/chartColorStyle" Target="colors6.xml"/><Relationship Id="rId3" Type="http://schemas.openxmlformats.org/officeDocument/2006/relationships/oleObject" Target="file:///\\localhost\Users\Pan\Idealab\Data\VA_Proc\emtion_tweets\survey\results\performance.xlsx" TargetMode="External"/></Relationships>
</file>

<file path=ppt/charts/_rels/chart7.xml.rels><?xml version="1.0" encoding="UTF-8" standalone="yes"?>
<Relationships xmlns="http://schemas.openxmlformats.org/package/2006/relationships"><Relationship Id="rId1" Type="http://schemas.microsoft.com/office/2011/relationships/chartStyle" Target="style7.xml"/><Relationship Id="rId2" Type="http://schemas.microsoft.com/office/2011/relationships/chartColorStyle" Target="colors7.xml"/><Relationship Id="rId3" Type="http://schemas.openxmlformats.org/officeDocument/2006/relationships/oleObject" Target="file:///\\localhost\Users\Pan\Idealab\Data\VA_Proc\emtion_tweets\survey\results\performance.xlsx" TargetMode="External"/></Relationships>
</file>

<file path=ppt/charts/_rels/chart8.xml.rels><?xml version="1.0" encoding="UTF-8" standalone="yes"?>
<Relationships xmlns="http://schemas.openxmlformats.org/package/2006/relationships"><Relationship Id="rId1" Type="http://schemas.microsoft.com/office/2011/relationships/chartStyle" Target="style8.xml"/><Relationship Id="rId2" Type="http://schemas.microsoft.com/office/2011/relationships/chartColorStyle" Target="colors8.xml"/><Relationship Id="rId3" Type="http://schemas.openxmlformats.org/officeDocument/2006/relationships/oleObject" Target="file:///\\localhost\Users\Pan\Idealab\Data\VA_Proc\emtion_tweets\survey\results\performance.xlsx" TargetMode="External"/></Relationships>
</file>

<file path=ppt/charts/_rels/chart9.xml.rels><?xml version="1.0" encoding="UTF-8" standalone="yes"?>
<Relationships xmlns="http://schemas.openxmlformats.org/package/2006/relationships"><Relationship Id="rId1" Type="http://schemas.microsoft.com/office/2011/relationships/chartStyle" Target="style9.xml"/><Relationship Id="rId2" Type="http://schemas.microsoft.com/office/2011/relationships/chartColorStyle" Target="colors9.xml"/><Relationship Id="rId3" Type="http://schemas.openxmlformats.org/officeDocument/2006/relationships/oleObject" Target="file:///\\localhost\Users\Pan\Idealab\Data\VA_Proc\emtion_tweets\survey\results\performance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strRef>
              <c:f>distance!$A$13:$A$20</c:f>
              <c:strCache>
                <c:ptCount val="8"/>
                <c:pt idx="0">
                  <c:v>EC</c:v>
                </c:pt>
                <c:pt idx="1">
                  <c:v>RF</c:v>
                </c:pt>
                <c:pt idx="2">
                  <c:v>CNN</c:v>
                </c:pt>
                <c:pt idx="3">
                  <c:v>NB</c:v>
                </c:pt>
                <c:pt idx="4">
                  <c:v>K8</c:v>
                </c:pt>
                <c:pt idx="5">
                  <c:v>K14</c:v>
                </c:pt>
                <c:pt idx="6">
                  <c:v>LDA 8</c:v>
                </c:pt>
                <c:pt idx="7">
                  <c:v>LDA14</c:v>
                </c:pt>
              </c:strCache>
            </c:strRef>
          </c:cat>
          <c:val>
            <c:numRef>
              <c:f>distance!$B$13:$B$20</c:f>
              <c:numCache>
                <c:formatCode>General</c:formatCode>
                <c:ptCount val="8"/>
                <c:pt idx="0">
                  <c:v>3.176499999999999</c:v>
                </c:pt>
                <c:pt idx="1">
                  <c:v>3.0057</c:v>
                </c:pt>
                <c:pt idx="2">
                  <c:v>2.5991</c:v>
                </c:pt>
                <c:pt idx="3">
                  <c:v>2.9883</c:v>
                </c:pt>
                <c:pt idx="4">
                  <c:v>2.6254</c:v>
                </c:pt>
                <c:pt idx="5">
                  <c:v>2.5525</c:v>
                </c:pt>
                <c:pt idx="6">
                  <c:v>1.2366</c:v>
                </c:pt>
                <c:pt idx="7">
                  <c:v>1.5495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4D2B-4515-834A-B4F99F4C4C5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2116940384"/>
        <c:axId val="-2114285248"/>
      </c:barChart>
      <c:catAx>
        <c:axId val="-21169403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-2114285248"/>
        <c:crosses val="autoZero"/>
        <c:auto val="1"/>
        <c:lblAlgn val="ctr"/>
        <c:lblOffset val="100"/>
        <c:noMultiLvlLbl val="0"/>
      </c:catAx>
      <c:valAx>
        <c:axId val="-21142852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1200" b="1"/>
                  <a:t>AEmoD</a:t>
                </a:r>
                <a:endParaRPr lang="zh-TW" altLang="en-US" sz="1200" b="1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TW"/>
            </a:p>
          </c:txPr>
        </c:title>
        <c:numFmt formatCode="#,##0.0_);[Red]\(#,##0.0\)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-211694038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2"/>
    </a:solidFill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1"/>
          <c:order val="0"/>
          <c:tx>
            <c:v>AKL</c:v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KL!$O$2:$R$2</c:f>
              <c:strCache>
                <c:ptCount val="4"/>
                <c:pt idx="0">
                  <c:v>EC</c:v>
                </c:pt>
                <c:pt idx="1">
                  <c:v>RF</c:v>
                </c:pt>
                <c:pt idx="2">
                  <c:v>NB</c:v>
                </c:pt>
                <c:pt idx="3">
                  <c:v>CNN</c:v>
                </c:pt>
              </c:strCache>
            </c:strRef>
          </c:cat>
          <c:val>
            <c:numRef>
              <c:f>KL!$O$9:$R$9</c:f>
              <c:numCache>
                <c:formatCode>General</c:formatCode>
                <c:ptCount val="4"/>
                <c:pt idx="0">
                  <c:v>0.4167</c:v>
                </c:pt>
                <c:pt idx="1">
                  <c:v>0.5586</c:v>
                </c:pt>
                <c:pt idx="2">
                  <c:v>0.4185</c:v>
                </c:pt>
                <c:pt idx="3">
                  <c:v>0.5104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04EE-4E23-9844-65C4DBB196B8}"/>
            </c:ext>
          </c:extLst>
        </c:ser>
        <c:ser>
          <c:idx val="0"/>
          <c:order val="1"/>
          <c:tx>
            <c:v>AED</c:v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KL!$U$2:$X$2</c:f>
              <c:strCache>
                <c:ptCount val="4"/>
                <c:pt idx="0">
                  <c:v>EC</c:v>
                </c:pt>
                <c:pt idx="1">
                  <c:v>RF</c:v>
                </c:pt>
                <c:pt idx="2">
                  <c:v>NB</c:v>
                </c:pt>
                <c:pt idx="3">
                  <c:v>CNN</c:v>
                </c:pt>
              </c:strCache>
            </c:strRef>
          </c:cat>
          <c:val>
            <c:numRef>
              <c:f>KL!$U$9:$X$9</c:f>
              <c:numCache>
                <c:formatCode>General</c:formatCode>
                <c:ptCount val="4"/>
                <c:pt idx="0">
                  <c:v>1.0784</c:v>
                </c:pt>
                <c:pt idx="1">
                  <c:v>1.0814</c:v>
                </c:pt>
                <c:pt idx="2">
                  <c:v>0.9351</c:v>
                </c:pt>
                <c:pt idx="3">
                  <c:v>1.0104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04EE-4E23-9844-65C4DBB196B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848867824"/>
        <c:axId val="1848853984"/>
      </c:barChart>
      <c:catAx>
        <c:axId val="18488678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848853984"/>
        <c:crosses val="autoZero"/>
        <c:auto val="1"/>
        <c:lblAlgn val="ctr"/>
        <c:lblOffset val="100"/>
        <c:noMultiLvlLbl val="0"/>
      </c:catAx>
      <c:valAx>
        <c:axId val="18488539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1400"/>
                  <a:t>AKL</a:t>
                </a:r>
                <a:r>
                  <a:rPr lang="zh-CN" altLang="en-US" sz="1400" baseline="0"/>
                  <a:t> </a:t>
                </a:r>
                <a:r>
                  <a:rPr lang="en-US" altLang="zh-CN" sz="1400" baseline="0"/>
                  <a:t>/</a:t>
                </a:r>
                <a:r>
                  <a:rPr lang="zh-CN" altLang="en-US" sz="1400" baseline="0"/>
                  <a:t> </a:t>
                </a:r>
                <a:r>
                  <a:rPr lang="en-US" altLang="zh-CN" sz="1400" baseline="0"/>
                  <a:t>AED</a:t>
                </a:r>
                <a:endParaRPr lang="zh-TW" altLang="en-US" sz="1400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TW"/>
            </a:p>
          </c:txPr>
        </c:title>
        <c:numFmt formatCode="#,##0.0_);[Red]\(#,##0.0\)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84886782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</c:chart>
  <c:spPr>
    <a:solidFill>
      <a:schemeClr val="bg2"/>
    </a:solidFill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1"/>
          <c:order val="0"/>
          <c:tx>
            <c:v>AKL</c:v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KL!$O$2:$R$2</c:f>
              <c:strCache>
                <c:ptCount val="4"/>
                <c:pt idx="0">
                  <c:v>EC</c:v>
                </c:pt>
                <c:pt idx="1">
                  <c:v>RF</c:v>
                </c:pt>
                <c:pt idx="2">
                  <c:v>NB</c:v>
                </c:pt>
                <c:pt idx="3">
                  <c:v>CNN</c:v>
                </c:pt>
              </c:strCache>
            </c:strRef>
          </c:cat>
          <c:val>
            <c:numRef>
              <c:f>KL!$O$10:$R$10</c:f>
              <c:numCache>
                <c:formatCode>General</c:formatCode>
                <c:ptCount val="4"/>
                <c:pt idx="0">
                  <c:v>0.4346</c:v>
                </c:pt>
                <c:pt idx="1">
                  <c:v>0.506</c:v>
                </c:pt>
                <c:pt idx="2">
                  <c:v>0.4051</c:v>
                </c:pt>
                <c:pt idx="3">
                  <c:v>0.4549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25C4-4963-BBD4-6A60621F38CD}"/>
            </c:ext>
          </c:extLst>
        </c:ser>
        <c:ser>
          <c:idx val="0"/>
          <c:order val="1"/>
          <c:tx>
            <c:v>AED</c:v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KL!$U$2:$X$2</c:f>
              <c:strCache>
                <c:ptCount val="4"/>
                <c:pt idx="0">
                  <c:v>EC</c:v>
                </c:pt>
                <c:pt idx="1">
                  <c:v>RF</c:v>
                </c:pt>
                <c:pt idx="2">
                  <c:v>NB</c:v>
                </c:pt>
                <c:pt idx="3">
                  <c:v>CNN</c:v>
                </c:pt>
              </c:strCache>
            </c:strRef>
          </c:cat>
          <c:val>
            <c:numRef>
              <c:f>KL!$U$10:$X$10</c:f>
              <c:numCache>
                <c:formatCode>General</c:formatCode>
                <c:ptCount val="4"/>
                <c:pt idx="0">
                  <c:v>0.9571</c:v>
                </c:pt>
                <c:pt idx="1">
                  <c:v>1.2962</c:v>
                </c:pt>
                <c:pt idx="2">
                  <c:v>1.1097</c:v>
                </c:pt>
                <c:pt idx="3">
                  <c:v>1.2255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25C4-4963-BBD4-6A60621F38C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2090054048"/>
        <c:axId val="-2115044656"/>
      </c:barChart>
      <c:catAx>
        <c:axId val="-20900540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-2115044656"/>
        <c:crosses val="autoZero"/>
        <c:auto val="1"/>
        <c:lblAlgn val="ctr"/>
        <c:lblOffset val="100"/>
        <c:noMultiLvlLbl val="0"/>
      </c:catAx>
      <c:valAx>
        <c:axId val="-21150446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1400"/>
                  <a:t>AKL</a:t>
                </a:r>
                <a:r>
                  <a:rPr lang="zh-CN" altLang="en-US" sz="1400"/>
                  <a:t> </a:t>
                </a:r>
                <a:r>
                  <a:rPr lang="en-US" altLang="zh-CN" sz="1400"/>
                  <a:t>/</a:t>
                </a:r>
                <a:r>
                  <a:rPr lang="zh-CN" altLang="en-US" sz="1400"/>
                  <a:t> </a:t>
                </a:r>
                <a:r>
                  <a:rPr lang="en-US" altLang="zh-CN" sz="1400"/>
                  <a:t>AED</a:t>
                </a:r>
                <a:endParaRPr lang="zh-TW" altLang="en-US" sz="1400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TW"/>
            </a:p>
          </c:txPr>
        </c:title>
        <c:numFmt formatCode="#,##0.0_);[Red]\(#,##0.0\)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-20900540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</c:chart>
  <c:spPr>
    <a:solidFill>
      <a:schemeClr val="bg2"/>
    </a:solidFill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76475858674667"/>
          <c:y val="0.0652173741296779"/>
          <c:w val="0.888024880015292"/>
          <c:h val="0.66858671461651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'Classifier Performance'!$B$13</c:f>
              <c:strCache>
                <c:ptCount val="1"/>
                <c:pt idx="0">
                  <c:v>precision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'Classifier Performance'!$A$14:$A$22</c:f>
              <c:strCache>
                <c:ptCount val="9"/>
                <c:pt idx="0">
                  <c:v>trust</c:v>
                </c:pt>
                <c:pt idx="1">
                  <c:v>fear</c:v>
                </c:pt>
                <c:pt idx="2">
                  <c:v>sadness</c:v>
                </c:pt>
                <c:pt idx="3">
                  <c:v>surprise</c:v>
                </c:pt>
                <c:pt idx="4">
                  <c:v>anger</c:v>
                </c:pt>
                <c:pt idx="5">
                  <c:v>disgust</c:v>
                </c:pt>
                <c:pt idx="6">
                  <c:v>anticipation</c:v>
                </c:pt>
                <c:pt idx="7">
                  <c:v>joy</c:v>
                </c:pt>
                <c:pt idx="8">
                  <c:v>avg/total</c:v>
                </c:pt>
              </c:strCache>
            </c:strRef>
          </c:cat>
          <c:val>
            <c:numRef>
              <c:f>'Classifier Performance'!$B$14:$B$22</c:f>
              <c:numCache>
                <c:formatCode>General</c:formatCode>
                <c:ptCount val="9"/>
                <c:pt idx="0">
                  <c:v>0.19</c:v>
                </c:pt>
                <c:pt idx="1">
                  <c:v>0.12</c:v>
                </c:pt>
                <c:pt idx="2">
                  <c:v>0.36</c:v>
                </c:pt>
                <c:pt idx="3">
                  <c:v>0.0</c:v>
                </c:pt>
                <c:pt idx="4">
                  <c:v>0.37</c:v>
                </c:pt>
                <c:pt idx="5">
                  <c:v>0.0</c:v>
                </c:pt>
                <c:pt idx="6">
                  <c:v>0.42</c:v>
                </c:pt>
                <c:pt idx="7">
                  <c:v>0.27</c:v>
                </c:pt>
                <c:pt idx="8">
                  <c:v>0.24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253D-4352-8D7C-D36E0CCFD2FA}"/>
            </c:ext>
          </c:extLst>
        </c:ser>
        <c:ser>
          <c:idx val="1"/>
          <c:order val="1"/>
          <c:tx>
            <c:strRef>
              <c:f>'Classifier Performance'!$C$13</c:f>
              <c:strCache>
                <c:ptCount val="1"/>
                <c:pt idx="0">
                  <c:v>recall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'Classifier Performance'!$A$14:$A$22</c:f>
              <c:strCache>
                <c:ptCount val="9"/>
                <c:pt idx="0">
                  <c:v>trust</c:v>
                </c:pt>
                <c:pt idx="1">
                  <c:v>fear</c:v>
                </c:pt>
                <c:pt idx="2">
                  <c:v>sadness</c:v>
                </c:pt>
                <c:pt idx="3">
                  <c:v>surprise</c:v>
                </c:pt>
                <c:pt idx="4">
                  <c:v>anger</c:v>
                </c:pt>
                <c:pt idx="5">
                  <c:v>disgust</c:v>
                </c:pt>
                <c:pt idx="6">
                  <c:v>anticipation</c:v>
                </c:pt>
                <c:pt idx="7">
                  <c:v>joy</c:v>
                </c:pt>
                <c:pt idx="8">
                  <c:v>avg/total</c:v>
                </c:pt>
              </c:strCache>
            </c:strRef>
          </c:cat>
          <c:val>
            <c:numRef>
              <c:f>'Classifier Performance'!$C$14:$C$22</c:f>
              <c:numCache>
                <c:formatCode>General</c:formatCode>
                <c:ptCount val="9"/>
                <c:pt idx="0">
                  <c:v>0.17</c:v>
                </c:pt>
                <c:pt idx="1">
                  <c:v>0.1</c:v>
                </c:pt>
                <c:pt idx="2">
                  <c:v>0.54</c:v>
                </c:pt>
                <c:pt idx="3">
                  <c:v>0.0</c:v>
                </c:pt>
                <c:pt idx="4">
                  <c:v>0.39</c:v>
                </c:pt>
                <c:pt idx="5">
                  <c:v>0.0</c:v>
                </c:pt>
                <c:pt idx="6">
                  <c:v>0.26</c:v>
                </c:pt>
                <c:pt idx="7">
                  <c:v>0.32</c:v>
                </c:pt>
                <c:pt idx="8">
                  <c:v>0.26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253D-4352-8D7C-D36E0CCFD2FA}"/>
            </c:ext>
          </c:extLst>
        </c:ser>
        <c:ser>
          <c:idx val="2"/>
          <c:order val="2"/>
          <c:tx>
            <c:strRef>
              <c:f>'Classifier Performance'!$D$13</c:f>
              <c:strCache>
                <c:ptCount val="1"/>
                <c:pt idx="0">
                  <c:v>F1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'Classifier Performance'!$A$14:$A$22</c:f>
              <c:strCache>
                <c:ptCount val="9"/>
                <c:pt idx="0">
                  <c:v>trust</c:v>
                </c:pt>
                <c:pt idx="1">
                  <c:v>fear</c:v>
                </c:pt>
                <c:pt idx="2">
                  <c:v>sadness</c:v>
                </c:pt>
                <c:pt idx="3">
                  <c:v>surprise</c:v>
                </c:pt>
                <c:pt idx="4">
                  <c:v>anger</c:v>
                </c:pt>
                <c:pt idx="5">
                  <c:v>disgust</c:v>
                </c:pt>
                <c:pt idx="6">
                  <c:v>anticipation</c:v>
                </c:pt>
                <c:pt idx="7">
                  <c:v>joy</c:v>
                </c:pt>
                <c:pt idx="8">
                  <c:v>avg/total</c:v>
                </c:pt>
              </c:strCache>
            </c:strRef>
          </c:cat>
          <c:val>
            <c:numRef>
              <c:f>'Classifier Performance'!$D$14:$D$22</c:f>
              <c:numCache>
                <c:formatCode>General</c:formatCode>
                <c:ptCount val="9"/>
                <c:pt idx="0">
                  <c:v>0.18</c:v>
                </c:pt>
                <c:pt idx="1">
                  <c:v>0.11</c:v>
                </c:pt>
                <c:pt idx="2">
                  <c:v>0.43</c:v>
                </c:pt>
                <c:pt idx="3">
                  <c:v>0.0</c:v>
                </c:pt>
                <c:pt idx="4">
                  <c:v>0.38</c:v>
                </c:pt>
                <c:pt idx="5">
                  <c:v>0.0</c:v>
                </c:pt>
                <c:pt idx="6">
                  <c:v>0.32</c:v>
                </c:pt>
                <c:pt idx="7">
                  <c:v>0.29</c:v>
                </c:pt>
                <c:pt idx="8">
                  <c:v>0.24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253D-4352-8D7C-D36E0CCFD2F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853187344"/>
        <c:axId val="1943837088"/>
      </c:barChart>
      <c:catAx>
        <c:axId val="18531873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943837088"/>
        <c:crosses val="autoZero"/>
        <c:auto val="1"/>
        <c:lblAlgn val="ctr"/>
        <c:lblOffset val="100"/>
        <c:noMultiLvlLbl val="0"/>
      </c:catAx>
      <c:valAx>
        <c:axId val="1943837088"/>
        <c:scaling>
          <c:orientation val="minMax"/>
          <c:max val="1.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85318734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0757353410735054"/>
          <c:y val="0.0622511884098732"/>
          <c:w val="0.335155170044902"/>
          <c:h val="0.094939668991212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</c:chart>
  <c:spPr>
    <a:solidFill>
      <a:schemeClr val="bg2"/>
    </a:solidFill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1"/>
          <c:order val="0"/>
          <c:tx>
            <c:v>AKL</c:v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KL!$O$2:$R$2</c:f>
              <c:strCache>
                <c:ptCount val="4"/>
                <c:pt idx="0">
                  <c:v>EC</c:v>
                </c:pt>
                <c:pt idx="1">
                  <c:v>RF</c:v>
                </c:pt>
                <c:pt idx="2">
                  <c:v>NB</c:v>
                </c:pt>
                <c:pt idx="3">
                  <c:v>CNN</c:v>
                </c:pt>
              </c:strCache>
            </c:strRef>
          </c:cat>
          <c:val>
            <c:numRef>
              <c:f>KL!$O$5:$R$5</c:f>
              <c:numCache>
                <c:formatCode>General</c:formatCode>
                <c:ptCount val="4"/>
                <c:pt idx="0">
                  <c:v>1.3314</c:v>
                </c:pt>
                <c:pt idx="1">
                  <c:v>1.7245</c:v>
                </c:pt>
                <c:pt idx="2">
                  <c:v>1.4861</c:v>
                </c:pt>
                <c:pt idx="3">
                  <c:v>1.1156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6969-4DA5-8908-BC2A45B560FC}"/>
            </c:ext>
          </c:extLst>
        </c:ser>
        <c:ser>
          <c:idx val="0"/>
          <c:order val="1"/>
          <c:tx>
            <c:v>AED</c:v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KL!$U$2:$X$2</c:f>
              <c:strCache>
                <c:ptCount val="4"/>
                <c:pt idx="0">
                  <c:v>EC</c:v>
                </c:pt>
                <c:pt idx="1">
                  <c:v>RF</c:v>
                </c:pt>
                <c:pt idx="2">
                  <c:v>NB</c:v>
                </c:pt>
                <c:pt idx="3">
                  <c:v>CNN</c:v>
                </c:pt>
              </c:strCache>
            </c:strRef>
          </c:cat>
          <c:val>
            <c:numRef>
              <c:f>KL!$U$5:$X$5</c:f>
              <c:numCache>
                <c:formatCode>General</c:formatCode>
                <c:ptCount val="4"/>
                <c:pt idx="0">
                  <c:v>1.2854</c:v>
                </c:pt>
                <c:pt idx="1">
                  <c:v>1.6709</c:v>
                </c:pt>
                <c:pt idx="2">
                  <c:v>1.6089</c:v>
                </c:pt>
                <c:pt idx="3">
                  <c:v>1.2592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6969-4DA5-8908-BC2A45B560F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818473808"/>
        <c:axId val="1943433008"/>
      </c:barChart>
      <c:catAx>
        <c:axId val="18184738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943433008"/>
        <c:crosses val="autoZero"/>
        <c:auto val="1"/>
        <c:lblAlgn val="ctr"/>
        <c:lblOffset val="100"/>
        <c:noMultiLvlLbl val="0"/>
      </c:catAx>
      <c:valAx>
        <c:axId val="19434330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1400"/>
                  <a:t>AKL/AED</a:t>
                </a:r>
                <a:endParaRPr lang="zh-TW" altLang="en-US" sz="1400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TW"/>
            </a:p>
          </c:txPr>
        </c:title>
        <c:numFmt formatCode="#,##0.0_);[Red]\(#,##0.0\)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81847380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</c:chart>
  <c:spPr>
    <a:solidFill>
      <a:schemeClr val="bg2"/>
    </a:solidFill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897622879472764"/>
          <c:y val="0.0601851851851852"/>
          <c:w val="0.868571034870542"/>
          <c:h val="0.830372557596967"/>
        </c:manualLayout>
      </c:layout>
      <c:barChart>
        <c:barDir val="col"/>
        <c:grouping val="clustered"/>
        <c:varyColors val="0"/>
        <c:ser>
          <c:idx val="1"/>
          <c:order val="0"/>
          <c:tx>
            <c:v>EC</c:v>
          </c:tx>
          <c:spPr>
            <a:solidFill>
              <a:srgbClr val="00B0F0"/>
            </a:solidFill>
            <a:ln>
              <a:noFill/>
            </a:ln>
            <a:effectLst/>
          </c:spPr>
          <c:invertIfNegative val="0"/>
          <c:cat>
            <c:strRef>
              <c:f>'Classifier Performance'!$B$1:$D$1</c:f>
              <c:strCache>
                <c:ptCount val="3"/>
                <c:pt idx="0">
                  <c:v>precision</c:v>
                </c:pt>
                <c:pt idx="1">
                  <c:v>recall</c:v>
                </c:pt>
                <c:pt idx="2">
                  <c:v>F1</c:v>
                </c:pt>
              </c:strCache>
            </c:strRef>
          </c:cat>
          <c:val>
            <c:numRef>
              <c:f>'Classifier Performance'!$B$7:$D$7</c:f>
              <c:numCache>
                <c:formatCode>General</c:formatCode>
                <c:ptCount val="3"/>
                <c:pt idx="0">
                  <c:v>0.16</c:v>
                </c:pt>
                <c:pt idx="1">
                  <c:v>0.44</c:v>
                </c:pt>
                <c:pt idx="2">
                  <c:v>0.24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2881-46BB-BF1C-DD700063A8FF}"/>
            </c:ext>
          </c:extLst>
        </c:ser>
        <c:ser>
          <c:idx val="0"/>
          <c:order val="1"/>
          <c:tx>
            <c:v>NB</c:v>
          </c:tx>
          <c:spPr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'Classifier Performance'!$B$38:$D$38</c:f>
              <c:strCache>
                <c:ptCount val="3"/>
                <c:pt idx="0">
                  <c:v>precision</c:v>
                </c:pt>
                <c:pt idx="1">
                  <c:v>recall</c:v>
                </c:pt>
                <c:pt idx="2">
                  <c:v>F1</c:v>
                </c:pt>
              </c:strCache>
            </c:strRef>
          </c:cat>
          <c:val>
            <c:numRef>
              <c:f>'Classifier Performance'!$B$44:$D$44</c:f>
              <c:numCache>
                <c:formatCode>General</c:formatCode>
                <c:ptCount val="3"/>
                <c:pt idx="0">
                  <c:v>0.71</c:v>
                </c:pt>
                <c:pt idx="1">
                  <c:v>0.31</c:v>
                </c:pt>
                <c:pt idx="2">
                  <c:v>0.43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2881-46BB-BF1C-DD700063A8F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2090155456"/>
        <c:axId val="-2089943616"/>
      </c:barChart>
      <c:catAx>
        <c:axId val="-20901554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-2089943616"/>
        <c:crosses val="autoZero"/>
        <c:auto val="1"/>
        <c:lblAlgn val="ctr"/>
        <c:lblOffset val="100"/>
        <c:noMultiLvlLbl val="0"/>
      </c:catAx>
      <c:valAx>
        <c:axId val="-20899436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-209015545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33152230971129"/>
          <c:y val="0.0529268737241178"/>
          <c:w val="0.194806430446194"/>
          <c:h val="0.1044805336832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</c:chart>
  <c:spPr>
    <a:solidFill>
      <a:schemeClr val="bg2"/>
    </a:solidFill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9858552055993"/>
          <c:y val="0.0601851851851852"/>
          <c:w val="0.865303368328959"/>
          <c:h val="0.809884076990376"/>
        </c:manualLayout>
      </c:layout>
      <c:barChart>
        <c:barDir val="col"/>
        <c:grouping val="clustered"/>
        <c:varyColors val="0"/>
        <c:ser>
          <c:idx val="1"/>
          <c:order val="0"/>
          <c:tx>
            <c:v>EC</c:v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'Classifier Performance'!$B$1:$D$1</c:f>
              <c:strCache>
                <c:ptCount val="3"/>
                <c:pt idx="0">
                  <c:v>precision</c:v>
                </c:pt>
                <c:pt idx="1">
                  <c:v>recall</c:v>
                </c:pt>
                <c:pt idx="2">
                  <c:v>F1</c:v>
                </c:pt>
              </c:strCache>
            </c:strRef>
          </c:cat>
          <c:val>
            <c:numRef>
              <c:f>'Classifier Performance'!$B$10:$D$10</c:f>
              <c:numCache>
                <c:formatCode>General</c:formatCode>
                <c:ptCount val="3"/>
                <c:pt idx="0">
                  <c:v>0.38</c:v>
                </c:pt>
                <c:pt idx="1">
                  <c:v>0.29</c:v>
                </c:pt>
                <c:pt idx="2">
                  <c:v>0.29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9E75-4502-A2FA-2A06AB36CC5E}"/>
            </c:ext>
          </c:extLst>
        </c:ser>
        <c:ser>
          <c:idx val="0"/>
          <c:order val="1"/>
          <c:tx>
            <c:v>NB</c:v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'Classifier Performance'!$B$38:$D$38</c:f>
              <c:strCache>
                <c:ptCount val="3"/>
                <c:pt idx="0">
                  <c:v>precision</c:v>
                </c:pt>
                <c:pt idx="1">
                  <c:v>recall</c:v>
                </c:pt>
                <c:pt idx="2">
                  <c:v>F1</c:v>
                </c:pt>
              </c:strCache>
            </c:strRef>
          </c:cat>
          <c:val>
            <c:numRef>
              <c:f>'Classifier Performance'!$B$47:$D$47</c:f>
              <c:numCache>
                <c:formatCode>General</c:formatCode>
                <c:ptCount val="3"/>
                <c:pt idx="0">
                  <c:v>0.47</c:v>
                </c:pt>
                <c:pt idx="1">
                  <c:v>0.35</c:v>
                </c:pt>
                <c:pt idx="2">
                  <c:v>0.32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9E75-4502-A2FA-2A06AB36CC5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848691904"/>
        <c:axId val="1848789536"/>
      </c:barChart>
      <c:catAx>
        <c:axId val="18486919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848789536"/>
        <c:crosses val="autoZero"/>
        <c:auto val="1"/>
        <c:lblAlgn val="ctr"/>
        <c:lblOffset val="100"/>
        <c:noMultiLvlLbl val="0"/>
      </c:catAx>
      <c:valAx>
        <c:axId val="18487895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.00_);[Red]\(#,##0.00\)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84869190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58593832020997"/>
          <c:y val="0.0416976523767862"/>
          <c:w val="0.22725678040245"/>
          <c:h val="0.11570975503062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</c:chart>
  <c:spPr>
    <a:solidFill>
      <a:schemeClr val="bg2"/>
    </a:solidFill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63369486756463"/>
          <c:y val="0.0600566737114733"/>
          <c:w val="0.80042885046674"/>
          <c:h val="0.82414925774898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KL!$A$42</c:f>
              <c:strCache>
                <c:ptCount val="1"/>
                <c:pt idx="0">
                  <c:v>EC</c:v>
                </c:pt>
              </c:strCache>
            </c:strRef>
          </c:tx>
          <c:spPr>
            <a:solidFill>
              <a:srgbClr val="00B0F0"/>
            </a:solidFill>
            <a:ln>
              <a:noFill/>
            </a:ln>
            <a:effectLst/>
          </c:spPr>
          <c:invertIfNegative val="0"/>
          <c:cat>
            <c:strRef>
              <c:f>KL!$B$41:$C$41</c:f>
              <c:strCache>
                <c:ptCount val="2"/>
                <c:pt idx="0">
                  <c:v>AKL</c:v>
                </c:pt>
                <c:pt idx="1">
                  <c:v>AED</c:v>
                </c:pt>
              </c:strCache>
            </c:strRef>
          </c:cat>
          <c:val>
            <c:numRef>
              <c:f>KL!$B$42:$C$42</c:f>
              <c:numCache>
                <c:formatCode>General</c:formatCode>
                <c:ptCount val="2"/>
                <c:pt idx="0">
                  <c:v>0.6692</c:v>
                </c:pt>
                <c:pt idx="1">
                  <c:v>1.2204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C199-4479-9B0F-5DCCC2A34FF4}"/>
            </c:ext>
          </c:extLst>
        </c:ser>
        <c:ser>
          <c:idx val="1"/>
          <c:order val="1"/>
          <c:tx>
            <c:strRef>
              <c:f>KL!$A$44</c:f>
              <c:strCache>
                <c:ptCount val="1"/>
                <c:pt idx="0">
                  <c:v>NB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KL!$B$41:$C$41</c:f>
              <c:strCache>
                <c:ptCount val="2"/>
                <c:pt idx="0">
                  <c:v>AKL</c:v>
                </c:pt>
                <c:pt idx="1">
                  <c:v>AED</c:v>
                </c:pt>
              </c:strCache>
            </c:strRef>
          </c:cat>
          <c:val>
            <c:numRef>
              <c:f>KL!$B$44:$C$44</c:f>
              <c:numCache>
                <c:formatCode>General</c:formatCode>
                <c:ptCount val="2"/>
                <c:pt idx="0">
                  <c:v>0.7072</c:v>
                </c:pt>
                <c:pt idx="1">
                  <c:v>1.3229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C199-4479-9B0F-5DCCC2A34FF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888285072"/>
        <c:axId val="1888250304"/>
      </c:barChart>
      <c:catAx>
        <c:axId val="18882850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888250304"/>
        <c:crosses val="autoZero"/>
        <c:auto val="1"/>
        <c:lblAlgn val="ctr"/>
        <c:lblOffset val="100"/>
        <c:noMultiLvlLbl val="0"/>
      </c:catAx>
      <c:valAx>
        <c:axId val="18882503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1400"/>
                  <a:t>AKL</a:t>
                </a:r>
                <a:r>
                  <a:rPr lang="zh-CN" altLang="en-US" sz="1400"/>
                  <a:t> </a:t>
                </a:r>
                <a:r>
                  <a:rPr lang="en-US" altLang="zh-CN" sz="1400"/>
                  <a:t>/</a:t>
                </a:r>
                <a:r>
                  <a:rPr lang="zh-CN" altLang="en-US" sz="1400"/>
                  <a:t> </a:t>
                </a:r>
                <a:r>
                  <a:rPr lang="en-US" altLang="zh-CN" sz="1400"/>
                  <a:t>AED</a:t>
                </a:r>
                <a:endParaRPr lang="zh-TW" altLang="en-US" sz="1400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TW"/>
            </a:p>
          </c:txPr>
        </c:title>
        <c:numFmt formatCode="#,##0.0_);[Red]\(#,##0.0\)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8882850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191154646662123"/>
          <c:y val="0.0668426049536752"/>
          <c:w val="0.227826646002556"/>
          <c:h val="0.11546268374395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</c:chart>
  <c:spPr>
    <a:solidFill>
      <a:schemeClr val="bg2"/>
    </a:solidFill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KL!$B$57</c:f>
              <c:strCache>
                <c:ptCount val="1"/>
                <c:pt idx="0">
                  <c:v>AKL</c:v>
                </c:pt>
              </c:strCache>
            </c:strRef>
          </c:tx>
          <c:spPr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strRef>
              <c:f>KL!$A$58:$A$65</c:f>
              <c:strCache>
                <c:ptCount val="8"/>
                <c:pt idx="0">
                  <c:v>EC</c:v>
                </c:pt>
                <c:pt idx="1">
                  <c:v>RF</c:v>
                </c:pt>
                <c:pt idx="2">
                  <c:v>NB</c:v>
                </c:pt>
                <c:pt idx="3">
                  <c:v>CNN</c:v>
                </c:pt>
                <c:pt idx="4">
                  <c:v>KM 8</c:v>
                </c:pt>
                <c:pt idx="5">
                  <c:v>KM 14</c:v>
                </c:pt>
                <c:pt idx="6">
                  <c:v>LDA 8</c:v>
                </c:pt>
                <c:pt idx="7">
                  <c:v>LDA 14</c:v>
                </c:pt>
              </c:strCache>
            </c:strRef>
          </c:cat>
          <c:val>
            <c:numRef>
              <c:f>KL!$B$58:$B$65</c:f>
              <c:numCache>
                <c:formatCode>General</c:formatCode>
                <c:ptCount val="8"/>
                <c:pt idx="0">
                  <c:v>0.6692</c:v>
                </c:pt>
                <c:pt idx="1">
                  <c:v>0.7535</c:v>
                </c:pt>
                <c:pt idx="2">
                  <c:v>0.7072</c:v>
                </c:pt>
                <c:pt idx="3">
                  <c:v>0.7796</c:v>
                </c:pt>
                <c:pt idx="4">
                  <c:v>1.1503</c:v>
                </c:pt>
                <c:pt idx="5">
                  <c:v>0.745</c:v>
                </c:pt>
                <c:pt idx="6">
                  <c:v>0.734</c:v>
                </c:pt>
                <c:pt idx="7">
                  <c:v>1.2803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7385-4647-BD4F-5C40C1883A8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2004470672"/>
        <c:axId val="-2131452272"/>
      </c:barChart>
      <c:catAx>
        <c:axId val="-20044706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-2131452272"/>
        <c:crosses val="autoZero"/>
        <c:auto val="1"/>
        <c:lblAlgn val="ctr"/>
        <c:lblOffset val="100"/>
        <c:noMultiLvlLbl val="0"/>
      </c:catAx>
      <c:valAx>
        <c:axId val="-21314522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.0_);[Red]\(#,##0.0\)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-200447067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2"/>
    </a:solidFill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KL!$C$57</c:f>
              <c:strCache>
                <c:ptCount val="1"/>
                <c:pt idx="0">
                  <c:v>AED</c:v>
                </c:pt>
              </c:strCache>
            </c:strRef>
          </c:tx>
          <c:spPr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strRef>
              <c:f>KL!$A$58:$A$65</c:f>
              <c:strCache>
                <c:ptCount val="8"/>
                <c:pt idx="0">
                  <c:v>EC</c:v>
                </c:pt>
                <c:pt idx="1">
                  <c:v>RF</c:v>
                </c:pt>
                <c:pt idx="2">
                  <c:v>NB</c:v>
                </c:pt>
                <c:pt idx="3">
                  <c:v>CNN</c:v>
                </c:pt>
                <c:pt idx="4">
                  <c:v>KM 8</c:v>
                </c:pt>
                <c:pt idx="5">
                  <c:v>KM 14</c:v>
                </c:pt>
                <c:pt idx="6">
                  <c:v>LDA 8</c:v>
                </c:pt>
                <c:pt idx="7">
                  <c:v>LDA 14</c:v>
                </c:pt>
              </c:strCache>
            </c:strRef>
          </c:cat>
          <c:val>
            <c:numRef>
              <c:f>KL!$C$58:$C$65</c:f>
              <c:numCache>
                <c:formatCode>General</c:formatCode>
                <c:ptCount val="8"/>
                <c:pt idx="0">
                  <c:v>1.2204</c:v>
                </c:pt>
                <c:pt idx="1">
                  <c:v>1.3669</c:v>
                </c:pt>
                <c:pt idx="2">
                  <c:v>1.3229</c:v>
                </c:pt>
                <c:pt idx="3">
                  <c:v>1.3875</c:v>
                </c:pt>
                <c:pt idx="4">
                  <c:v>1.894</c:v>
                </c:pt>
                <c:pt idx="5">
                  <c:v>1.7706</c:v>
                </c:pt>
                <c:pt idx="6">
                  <c:v>1.757</c:v>
                </c:pt>
                <c:pt idx="7">
                  <c:v>1.9282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6D94-45E9-904E-44F12D48B9C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2120998256"/>
        <c:axId val="1939479440"/>
      </c:barChart>
      <c:catAx>
        <c:axId val="-21209982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939479440"/>
        <c:crosses val="autoZero"/>
        <c:auto val="1"/>
        <c:lblAlgn val="ctr"/>
        <c:lblOffset val="100"/>
        <c:noMultiLvlLbl val="0"/>
      </c:catAx>
      <c:valAx>
        <c:axId val="1939479440"/>
        <c:scaling>
          <c:orientation val="minMax"/>
          <c:max val="2.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.0_);[Red]\(#,##0.0\)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-212099825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2"/>
    </a:solidFill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1"/>
          <c:order val="0"/>
          <c:tx>
            <c:v>AKL</c:v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KL!$O$2:$R$2</c:f>
              <c:strCache>
                <c:ptCount val="4"/>
                <c:pt idx="0">
                  <c:v>EC</c:v>
                </c:pt>
                <c:pt idx="1">
                  <c:v>RF</c:v>
                </c:pt>
                <c:pt idx="2">
                  <c:v>NB</c:v>
                </c:pt>
                <c:pt idx="3">
                  <c:v>CNN</c:v>
                </c:pt>
              </c:strCache>
            </c:strRef>
          </c:cat>
          <c:val>
            <c:numRef>
              <c:f>KL!$O$3:$R$3</c:f>
              <c:numCache>
                <c:formatCode>General</c:formatCode>
                <c:ptCount val="4"/>
                <c:pt idx="0">
                  <c:v>0.7611</c:v>
                </c:pt>
                <c:pt idx="1">
                  <c:v>0.9485</c:v>
                </c:pt>
                <c:pt idx="2">
                  <c:v>0.9402</c:v>
                </c:pt>
                <c:pt idx="3">
                  <c:v>0.7925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5893-4432-84D3-94CE77573B37}"/>
            </c:ext>
          </c:extLst>
        </c:ser>
        <c:ser>
          <c:idx val="0"/>
          <c:order val="1"/>
          <c:tx>
            <c:v>AED</c:v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KL!$U$2:$X$2</c:f>
              <c:strCache>
                <c:ptCount val="4"/>
                <c:pt idx="0">
                  <c:v>EC</c:v>
                </c:pt>
                <c:pt idx="1">
                  <c:v>RF</c:v>
                </c:pt>
                <c:pt idx="2">
                  <c:v>NB</c:v>
                </c:pt>
                <c:pt idx="3">
                  <c:v>CNN</c:v>
                </c:pt>
              </c:strCache>
            </c:strRef>
          </c:cat>
          <c:val>
            <c:numRef>
              <c:f>KL!$U$3:$X$3</c:f>
              <c:numCache>
                <c:formatCode>General</c:formatCode>
                <c:ptCount val="4"/>
                <c:pt idx="0">
                  <c:v>1.0183</c:v>
                </c:pt>
                <c:pt idx="1">
                  <c:v>1.037</c:v>
                </c:pt>
                <c:pt idx="2">
                  <c:v>1.0248</c:v>
                </c:pt>
                <c:pt idx="3">
                  <c:v>1.1808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5893-4432-84D3-94CE77573B3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863758352"/>
        <c:axId val="1821695168"/>
      </c:barChart>
      <c:catAx>
        <c:axId val="18637583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821695168"/>
        <c:crosses val="autoZero"/>
        <c:auto val="1"/>
        <c:lblAlgn val="ctr"/>
        <c:lblOffset val="100"/>
        <c:noMultiLvlLbl val="0"/>
      </c:catAx>
      <c:valAx>
        <c:axId val="18216951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1400"/>
                  <a:t>AKL/AED</a:t>
                </a:r>
                <a:endParaRPr lang="zh-TW" altLang="en-US" sz="1400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TW"/>
            </a:p>
          </c:txPr>
        </c:title>
        <c:numFmt formatCode="#,##0.0_);[Red]\(#,##0.0\)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86375835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</c:chart>
  <c:spPr>
    <a:solidFill>
      <a:schemeClr val="bg2"/>
    </a:solidFill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1"/>
          <c:order val="0"/>
          <c:tx>
            <c:v>AKL</c:v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KL!$O$2:$R$2</c:f>
              <c:strCache>
                <c:ptCount val="4"/>
                <c:pt idx="0">
                  <c:v>EC</c:v>
                </c:pt>
                <c:pt idx="1">
                  <c:v>RF</c:v>
                </c:pt>
                <c:pt idx="2">
                  <c:v>NB</c:v>
                </c:pt>
                <c:pt idx="3">
                  <c:v>CNN</c:v>
                </c:pt>
              </c:strCache>
            </c:strRef>
          </c:cat>
          <c:val>
            <c:numRef>
              <c:f>KL!$O$4:$R$4</c:f>
              <c:numCache>
                <c:formatCode>General</c:formatCode>
                <c:ptCount val="4"/>
                <c:pt idx="0">
                  <c:v>0.9165</c:v>
                </c:pt>
                <c:pt idx="1">
                  <c:v>1.686</c:v>
                </c:pt>
                <c:pt idx="2">
                  <c:v>1.74</c:v>
                </c:pt>
                <c:pt idx="3">
                  <c:v>1.6089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744C-43FB-9E10-92FE8E4476CB}"/>
            </c:ext>
          </c:extLst>
        </c:ser>
        <c:ser>
          <c:idx val="0"/>
          <c:order val="1"/>
          <c:tx>
            <c:v>AED</c:v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KL!$U$2:$X$2</c:f>
              <c:strCache>
                <c:ptCount val="4"/>
                <c:pt idx="0">
                  <c:v>EC</c:v>
                </c:pt>
                <c:pt idx="1">
                  <c:v>RF</c:v>
                </c:pt>
                <c:pt idx="2">
                  <c:v>NB</c:v>
                </c:pt>
                <c:pt idx="3">
                  <c:v>CNN</c:v>
                </c:pt>
              </c:strCache>
            </c:strRef>
          </c:cat>
          <c:val>
            <c:numRef>
              <c:f>KL!$U$4:$X$4</c:f>
              <c:numCache>
                <c:formatCode>General</c:formatCode>
                <c:ptCount val="4"/>
                <c:pt idx="0">
                  <c:v>1.1956</c:v>
                </c:pt>
                <c:pt idx="1">
                  <c:v>1.6668</c:v>
                </c:pt>
                <c:pt idx="2">
                  <c:v>1.7845</c:v>
                </c:pt>
                <c:pt idx="3">
                  <c:v>1.7679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744C-43FB-9E10-92FE8E4476C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2090566224"/>
        <c:axId val="-2090610752"/>
      </c:barChart>
      <c:catAx>
        <c:axId val="-20905662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-2090610752"/>
        <c:crosses val="autoZero"/>
        <c:auto val="1"/>
        <c:lblAlgn val="ctr"/>
        <c:lblOffset val="100"/>
        <c:noMultiLvlLbl val="0"/>
      </c:catAx>
      <c:valAx>
        <c:axId val="-20906107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1400"/>
                  <a:t>AKL/AED</a:t>
                </a:r>
                <a:endParaRPr lang="zh-TW" altLang="en-US" sz="1400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TW"/>
            </a:p>
          </c:txPr>
        </c:title>
        <c:numFmt formatCode="#,##0.0_);[Red]\(#,##0.0\)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-209056622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</c:chart>
  <c:spPr>
    <a:solidFill>
      <a:schemeClr val="bg1"/>
    </a:solidFill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1"/>
          <c:order val="0"/>
          <c:tx>
            <c:v>AKL</c:v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KL!$O$2:$R$2</c:f>
              <c:strCache>
                <c:ptCount val="4"/>
                <c:pt idx="0">
                  <c:v>EC</c:v>
                </c:pt>
                <c:pt idx="1">
                  <c:v>RF</c:v>
                </c:pt>
                <c:pt idx="2">
                  <c:v>NB</c:v>
                </c:pt>
                <c:pt idx="3">
                  <c:v>CNN</c:v>
                </c:pt>
              </c:strCache>
            </c:strRef>
          </c:cat>
          <c:val>
            <c:numRef>
              <c:f>KL!$O$5:$R$5</c:f>
              <c:numCache>
                <c:formatCode>General</c:formatCode>
                <c:ptCount val="4"/>
                <c:pt idx="0">
                  <c:v>1.3314</c:v>
                </c:pt>
                <c:pt idx="1">
                  <c:v>1.7245</c:v>
                </c:pt>
                <c:pt idx="2">
                  <c:v>1.4861</c:v>
                </c:pt>
                <c:pt idx="3">
                  <c:v>1.1156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399B-4941-87F2-2D02899CB517}"/>
            </c:ext>
          </c:extLst>
        </c:ser>
        <c:ser>
          <c:idx val="0"/>
          <c:order val="1"/>
          <c:tx>
            <c:v>AED</c:v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KL!$U$2:$X$2</c:f>
              <c:strCache>
                <c:ptCount val="4"/>
                <c:pt idx="0">
                  <c:v>EC</c:v>
                </c:pt>
                <c:pt idx="1">
                  <c:v>RF</c:v>
                </c:pt>
                <c:pt idx="2">
                  <c:v>NB</c:v>
                </c:pt>
                <c:pt idx="3">
                  <c:v>CNN</c:v>
                </c:pt>
              </c:strCache>
            </c:strRef>
          </c:cat>
          <c:val>
            <c:numRef>
              <c:f>KL!$U$5:$X$5</c:f>
              <c:numCache>
                <c:formatCode>General</c:formatCode>
                <c:ptCount val="4"/>
                <c:pt idx="0">
                  <c:v>1.2854</c:v>
                </c:pt>
                <c:pt idx="1">
                  <c:v>1.6709</c:v>
                </c:pt>
                <c:pt idx="2">
                  <c:v>1.6089</c:v>
                </c:pt>
                <c:pt idx="3">
                  <c:v>1.2592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399B-4941-87F2-2D02899CB51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852532880"/>
        <c:axId val="1886414992"/>
      </c:barChart>
      <c:catAx>
        <c:axId val="18525328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886414992"/>
        <c:crosses val="autoZero"/>
        <c:auto val="1"/>
        <c:lblAlgn val="ctr"/>
        <c:lblOffset val="100"/>
        <c:noMultiLvlLbl val="0"/>
      </c:catAx>
      <c:valAx>
        <c:axId val="18864149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1400"/>
                  <a:t>AKL/AED</a:t>
                </a:r>
                <a:endParaRPr lang="zh-TW" altLang="en-US" sz="1400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TW"/>
            </a:p>
          </c:txPr>
        </c:title>
        <c:numFmt formatCode="#,##0.0_);[Red]\(#,##0.0\)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8525328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</c:chart>
  <c:spPr>
    <a:solidFill>
      <a:schemeClr val="bg2"/>
    </a:solidFill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1"/>
          <c:order val="0"/>
          <c:tx>
            <c:v>AKL</c:v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KL!$O$2:$R$2</c:f>
              <c:strCache>
                <c:ptCount val="4"/>
                <c:pt idx="0">
                  <c:v>EC</c:v>
                </c:pt>
                <c:pt idx="1">
                  <c:v>RF</c:v>
                </c:pt>
                <c:pt idx="2">
                  <c:v>NB</c:v>
                </c:pt>
                <c:pt idx="3">
                  <c:v>CNN</c:v>
                </c:pt>
              </c:strCache>
            </c:strRef>
          </c:cat>
          <c:val>
            <c:numRef>
              <c:f>KL!$O$6:$R$6</c:f>
              <c:numCache>
                <c:formatCode>General</c:formatCode>
                <c:ptCount val="4"/>
                <c:pt idx="0">
                  <c:v>0.8926</c:v>
                </c:pt>
                <c:pt idx="1">
                  <c:v>1.1654</c:v>
                </c:pt>
                <c:pt idx="2">
                  <c:v>1.0852</c:v>
                </c:pt>
                <c:pt idx="3">
                  <c:v>1.3335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B71B-43D3-A866-89FBE03A6F28}"/>
            </c:ext>
          </c:extLst>
        </c:ser>
        <c:ser>
          <c:idx val="0"/>
          <c:order val="1"/>
          <c:tx>
            <c:v>AED</c:v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KL!$U$2:$X$2</c:f>
              <c:strCache>
                <c:ptCount val="4"/>
                <c:pt idx="0">
                  <c:v>EC</c:v>
                </c:pt>
                <c:pt idx="1">
                  <c:v>RF</c:v>
                </c:pt>
                <c:pt idx="2">
                  <c:v>NB</c:v>
                </c:pt>
                <c:pt idx="3">
                  <c:v>CNN</c:v>
                </c:pt>
              </c:strCache>
            </c:strRef>
          </c:cat>
          <c:val>
            <c:numRef>
              <c:f>KL!$U$6:$X$6</c:f>
              <c:numCache>
                <c:formatCode>General</c:formatCode>
                <c:ptCount val="4"/>
                <c:pt idx="0">
                  <c:v>1.1905</c:v>
                </c:pt>
                <c:pt idx="1">
                  <c:v>1.4016</c:v>
                </c:pt>
                <c:pt idx="2">
                  <c:v>1.2293</c:v>
                </c:pt>
                <c:pt idx="3">
                  <c:v>1.3469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B71B-43D3-A866-89FBE03A6F2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849607424"/>
        <c:axId val="1848826208"/>
      </c:barChart>
      <c:catAx>
        <c:axId val="18496074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848826208"/>
        <c:crosses val="autoZero"/>
        <c:auto val="1"/>
        <c:lblAlgn val="ctr"/>
        <c:lblOffset val="100"/>
        <c:noMultiLvlLbl val="0"/>
      </c:catAx>
      <c:valAx>
        <c:axId val="18488262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1400"/>
                  <a:t>AKL</a:t>
                </a:r>
                <a:r>
                  <a:rPr lang="zh-CN" altLang="en-US" sz="1400"/>
                  <a:t> </a:t>
                </a:r>
                <a:r>
                  <a:rPr lang="en-US" altLang="zh-CN" sz="1400"/>
                  <a:t>/</a:t>
                </a:r>
                <a:r>
                  <a:rPr lang="zh-CN" altLang="en-US" sz="1400"/>
                  <a:t> </a:t>
                </a:r>
                <a:r>
                  <a:rPr lang="en-US" altLang="zh-CN" sz="1400"/>
                  <a:t>AED</a:t>
                </a:r>
                <a:endParaRPr lang="zh-TW" altLang="en-US" sz="1400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TW"/>
            </a:p>
          </c:txPr>
        </c:title>
        <c:numFmt formatCode="#,##0.0_);[Red]\(#,##0.0\)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84960742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</c:chart>
  <c:spPr>
    <a:solidFill>
      <a:schemeClr val="bg2"/>
    </a:solidFill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1"/>
          <c:order val="0"/>
          <c:tx>
            <c:v>AKL</c:v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KL!$O$2:$R$2</c:f>
              <c:strCache>
                <c:ptCount val="4"/>
                <c:pt idx="0">
                  <c:v>EC</c:v>
                </c:pt>
                <c:pt idx="1">
                  <c:v>RF</c:v>
                </c:pt>
                <c:pt idx="2">
                  <c:v>NB</c:v>
                </c:pt>
                <c:pt idx="3">
                  <c:v>CNN</c:v>
                </c:pt>
              </c:strCache>
            </c:strRef>
          </c:cat>
          <c:val>
            <c:numRef>
              <c:f>KL!$O$7:$R$7</c:f>
              <c:numCache>
                <c:formatCode>General</c:formatCode>
                <c:ptCount val="4"/>
                <c:pt idx="0">
                  <c:v>0.951</c:v>
                </c:pt>
                <c:pt idx="1">
                  <c:v>0.9298</c:v>
                </c:pt>
                <c:pt idx="2">
                  <c:v>0.8893</c:v>
                </c:pt>
                <c:pt idx="3">
                  <c:v>1.1284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5F19-4303-9CFE-B3B8A084A272}"/>
            </c:ext>
          </c:extLst>
        </c:ser>
        <c:ser>
          <c:idx val="0"/>
          <c:order val="1"/>
          <c:tx>
            <c:v>AED</c:v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KL!$U$2:$X$2</c:f>
              <c:strCache>
                <c:ptCount val="4"/>
                <c:pt idx="0">
                  <c:v>EC</c:v>
                </c:pt>
                <c:pt idx="1">
                  <c:v>RF</c:v>
                </c:pt>
                <c:pt idx="2">
                  <c:v>NB</c:v>
                </c:pt>
                <c:pt idx="3">
                  <c:v>CNN</c:v>
                </c:pt>
              </c:strCache>
            </c:strRef>
          </c:cat>
          <c:val>
            <c:numRef>
              <c:f>KL!$U$7:$X$7</c:f>
              <c:numCache>
                <c:formatCode>General</c:formatCode>
                <c:ptCount val="4"/>
                <c:pt idx="0">
                  <c:v>1.559</c:v>
                </c:pt>
                <c:pt idx="1">
                  <c:v>1.5163</c:v>
                </c:pt>
                <c:pt idx="2">
                  <c:v>1.6514</c:v>
                </c:pt>
                <c:pt idx="3">
                  <c:v>1.6952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5F19-4303-9CFE-B3B8A084A27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823320736"/>
        <c:axId val="1823392992"/>
      </c:barChart>
      <c:catAx>
        <c:axId val="18233207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823392992"/>
        <c:crosses val="autoZero"/>
        <c:auto val="1"/>
        <c:lblAlgn val="ctr"/>
        <c:lblOffset val="100"/>
        <c:noMultiLvlLbl val="0"/>
      </c:catAx>
      <c:valAx>
        <c:axId val="18233929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1400"/>
                  <a:t>AKL</a:t>
                </a:r>
                <a:r>
                  <a:rPr lang="zh-CN" altLang="en-US" sz="1400"/>
                  <a:t> </a:t>
                </a:r>
                <a:r>
                  <a:rPr lang="en-US" altLang="zh-CN" sz="1400"/>
                  <a:t>/</a:t>
                </a:r>
                <a:r>
                  <a:rPr lang="zh-CN" altLang="en-US" sz="1400"/>
                  <a:t> </a:t>
                </a:r>
                <a:r>
                  <a:rPr lang="en-US" altLang="zh-CN" sz="1400"/>
                  <a:t>AED</a:t>
                </a:r>
                <a:endParaRPr lang="zh-TW" altLang="en-US" sz="1400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TW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82332073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</c:chart>
  <c:spPr>
    <a:solidFill>
      <a:schemeClr val="bg2"/>
    </a:solidFill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1"/>
          <c:order val="0"/>
          <c:tx>
            <c:v>AKL</c:v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KL!$O$2:$R$2</c:f>
              <c:strCache>
                <c:ptCount val="4"/>
                <c:pt idx="0">
                  <c:v>EC</c:v>
                </c:pt>
                <c:pt idx="1">
                  <c:v>RF</c:v>
                </c:pt>
                <c:pt idx="2">
                  <c:v>NB</c:v>
                </c:pt>
                <c:pt idx="3">
                  <c:v>CNN</c:v>
                </c:pt>
              </c:strCache>
            </c:strRef>
          </c:cat>
          <c:val>
            <c:numRef>
              <c:f>KL!$O$8:$R$8</c:f>
              <c:numCache>
                <c:formatCode>General</c:formatCode>
                <c:ptCount val="4"/>
                <c:pt idx="0">
                  <c:v>0.7678</c:v>
                </c:pt>
                <c:pt idx="1">
                  <c:v>0.6721</c:v>
                </c:pt>
                <c:pt idx="2">
                  <c:v>0.6147</c:v>
                </c:pt>
                <c:pt idx="3">
                  <c:v>0.8882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B381-4368-85A8-B347C7D2D563}"/>
            </c:ext>
          </c:extLst>
        </c:ser>
        <c:ser>
          <c:idx val="0"/>
          <c:order val="1"/>
          <c:tx>
            <c:v>AED</c:v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KL!$U$2:$X$2</c:f>
              <c:strCache>
                <c:ptCount val="4"/>
                <c:pt idx="0">
                  <c:v>EC</c:v>
                </c:pt>
                <c:pt idx="1">
                  <c:v>RF</c:v>
                </c:pt>
                <c:pt idx="2">
                  <c:v>NB</c:v>
                </c:pt>
                <c:pt idx="3">
                  <c:v>CNN</c:v>
                </c:pt>
              </c:strCache>
            </c:strRef>
          </c:cat>
          <c:val>
            <c:numRef>
              <c:f>KL!$U$8:$X$8</c:f>
              <c:numCache>
                <c:formatCode>General</c:formatCode>
                <c:ptCount val="4"/>
                <c:pt idx="0">
                  <c:v>1.3243</c:v>
                </c:pt>
                <c:pt idx="1">
                  <c:v>1.31</c:v>
                </c:pt>
                <c:pt idx="2">
                  <c:v>1.1809</c:v>
                </c:pt>
                <c:pt idx="3">
                  <c:v>1.401699999999999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B381-4368-85A8-B347C7D2D56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2131070416"/>
        <c:axId val="-2130990368"/>
      </c:barChart>
      <c:catAx>
        <c:axId val="-21310704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-2130990368"/>
        <c:crosses val="autoZero"/>
        <c:auto val="1"/>
        <c:lblAlgn val="ctr"/>
        <c:lblOffset val="100"/>
        <c:noMultiLvlLbl val="0"/>
      </c:catAx>
      <c:valAx>
        <c:axId val="-21309903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/>
                  <a:t>AKL</a:t>
                </a:r>
                <a:r>
                  <a:rPr lang="zh-CN" sz="1400"/>
                  <a:t> </a:t>
                </a:r>
                <a:r>
                  <a:rPr lang="en-US" sz="1400"/>
                  <a:t>/</a:t>
                </a:r>
                <a:r>
                  <a:rPr lang="zh-CN" sz="1400"/>
                  <a:t> </a:t>
                </a:r>
                <a:r>
                  <a:rPr lang="en-US" sz="1400"/>
                  <a:t>AED</a:t>
                </a:r>
                <a:endParaRPr lang="zh-TW" sz="1400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TW"/>
            </a:p>
          </c:txPr>
        </c:title>
        <c:numFmt formatCode="#,##0.0_);[Red]\(#,##0.0\)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-213107041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</c:chart>
  <c:spPr>
    <a:solidFill>
      <a:schemeClr val="bg2"/>
    </a:solidFill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2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9D61FF-F7A5-4830-A008-8416494A6C07}" type="datetimeFigureOut">
              <a:rPr lang="en-US" smtClean="0"/>
              <a:t>6/4/17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575CF5-43B0-40C7-BED1-D18A28E108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2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6E1E63-6347-BD4F-A808-7F54FA34CE72}" type="datetimeFigureOut">
              <a:rPr kumimoji="1" lang="zh-CN" altLang="en-US" smtClean="0"/>
              <a:t>17/6/4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1EDE8F-5748-564A-B104-45C8D634421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6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6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6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6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7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7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/>
              <a:t>Good</a:t>
            </a:r>
            <a:r>
              <a:rPr kumimoji="1" lang="zh-CN" altLang="en-US"/>
              <a:t> </a:t>
            </a:r>
            <a:r>
              <a:rPr kumimoji="1" lang="en-US" altLang="zh-CN"/>
              <a:t>afternoon</a:t>
            </a:r>
            <a:endParaRPr kumimoji="1" lang="zh-CN" altLang="en-US"/>
          </a:p>
          <a:p>
            <a:r>
              <a:rPr kumimoji="1" lang="en-US" altLang="zh-CN"/>
              <a:t>Thank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you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for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attending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my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oral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defense</a:t>
            </a:r>
            <a:endParaRPr kumimoji="1" lang="zh-CN" altLang="en-US" baseline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baseline="0"/>
              <a:t>My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oral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defense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topic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is</a:t>
            </a:r>
            <a:r>
              <a:rPr kumimoji="1" lang="zh-CN" altLang="en-US" baseline="0"/>
              <a:t> </a:t>
            </a:r>
            <a:r>
              <a:rPr lang="en-US" altLang="zh-CN" sz="1200" b="0">
                <a:latin typeface="Cambria" charset="0"/>
                <a:ea typeface="Cambria" charset="0"/>
                <a:cs typeface="Cambria" charset="0"/>
              </a:rPr>
              <a:t>Quantified</a:t>
            </a:r>
            <a:r>
              <a:rPr lang="zh-CN" altLang="en-US" sz="1200" b="0">
                <a:latin typeface="Cambria" charset="0"/>
                <a:ea typeface="Cambria" charset="0"/>
                <a:cs typeface="Cambria" charset="0"/>
              </a:rPr>
              <a:t> </a:t>
            </a:r>
            <a:r>
              <a:rPr lang="en-US" altLang="zh-CN" sz="1200" b="0">
                <a:latin typeface="Cambria" charset="0"/>
                <a:ea typeface="Cambria" charset="0"/>
                <a:cs typeface="Cambria" charset="0"/>
              </a:rPr>
              <a:t>Emotion</a:t>
            </a:r>
            <a:r>
              <a:rPr lang="zh-CN" altLang="en-US" sz="1200" b="0">
                <a:latin typeface="Cambria" charset="0"/>
                <a:ea typeface="Cambria" charset="0"/>
                <a:cs typeface="Cambria" charset="0"/>
              </a:rPr>
              <a:t> </a:t>
            </a:r>
            <a:r>
              <a:rPr lang="en-US" altLang="zh-CN" sz="1200" b="0">
                <a:latin typeface="Cambria" charset="0"/>
                <a:ea typeface="Cambria" charset="0"/>
                <a:cs typeface="Cambria" charset="0"/>
              </a:rPr>
              <a:t>Prediction</a:t>
            </a:r>
            <a:r>
              <a:rPr lang="zh-CN" altLang="en-US" sz="1200" b="0">
                <a:latin typeface="Cambria" charset="0"/>
                <a:ea typeface="Cambria" charset="0"/>
                <a:cs typeface="Cambria" charset="0"/>
              </a:rPr>
              <a:t> </a:t>
            </a:r>
            <a:r>
              <a:rPr lang="en-US" altLang="zh-CN" sz="1200" b="0">
                <a:latin typeface="Cambria" charset="0"/>
                <a:ea typeface="Cambria" charset="0"/>
                <a:cs typeface="Cambria" charset="0"/>
              </a:rPr>
              <a:t>of</a:t>
            </a:r>
            <a:r>
              <a:rPr lang="zh-CN" altLang="en-US" sz="1200" b="0">
                <a:latin typeface="Cambria" charset="0"/>
                <a:ea typeface="Cambria" charset="0"/>
                <a:cs typeface="Cambria" charset="0"/>
              </a:rPr>
              <a:t> </a:t>
            </a:r>
            <a:r>
              <a:rPr lang="en-US" altLang="zh-CN" sz="1200" b="0">
                <a:latin typeface="Cambria" charset="0"/>
                <a:ea typeface="Cambria" charset="0"/>
                <a:cs typeface="Cambria" charset="0"/>
              </a:rPr>
              <a:t>Texts</a:t>
            </a:r>
            <a:r>
              <a:rPr lang="zh-CN" altLang="en-US" sz="1200" b="0">
                <a:latin typeface="Cambria" charset="0"/>
                <a:ea typeface="Cambria" charset="0"/>
                <a:cs typeface="Cambria" charset="0"/>
              </a:rPr>
              <a:t> </a:t>
            </a:r>
            <a:r>
              <a:rPr lang="en-US" altLang="zh-CN" sz="1200" b="0">
                <a:latin typeface="Cambria" charset="0"/>
                <a:ea typeface="Cambria" charset="0"/>
                <a:cs typeface="Cambria" charset="0"/>
              </a:rPr>
              <a:t>in</a:t>
            </a:r>
            <a:r>
              <a:rPr lang="zh-CN" altLang="en-US" sz="1200" b="0">
                <a:latin typeface="Cambria" charset="0"/>
                <a:ea typeface="Cambria" charset="0"/>
                <a:cs typeface="Cambria" charset="0"/>
              </a:rPr>
              <a:t> </a:t>
            </a:r>
            <a:r>
              <a:rPr lang="en-US" altLang="zh-CN" sz="1200" b="0">
                <a:latin typeface="Cambria" charset="0"/>
                <a:ea typeface="Cambria" charset="0"/>
                <a:cs typeface="Cambria" charset="0"/>
              </a:rPr>
              <a:t>Valence</a:t>
            </a:r>
            <a:r>
              <a:rPr lang="zh-CN" altLang="en-US" sz="1200" b="0">
                <a:latin typeface="Cambria" charset="0"/>
                <a:ea typeface="Cambria" charset="0"/>
                <a:cs typeface="Cambria" charset="0"/>
              </a:rPr>
              <a:t> </a:t>
            </a:r>
            <a:r>
              <a:rPr lang="en-US" altLang="zh-CN" sz="1200" b="0">
                <a:latin typeface="Cambria" charset="0"/>
                <a:ea typeface="Cambria" charset="0"/>
                <a:cs typeface="Cambria" charset="0"/>
              </a:rPr>
              <a:t>and</a:t>
            </a:r>
            <a:r>
              <a:rPr lang="zh-CN" altLang="en-US" sz="1200" b="0">
                <a:latin typeface="Cambria" charset="0"/>
                <a:ea typeface="Cambria" charset="0"/>
                <a:cs typeface="Cambria" charset="0"/>
              </a:rPr>
              <a:t> </a:t>
            </a:r>
            <a:r>
              <a:rPr lang="en-US" altLang="zh-CN" sz="1200" b="0">
                <a:latin typeface="Cambria" charset="0"/>
                <a:ea typeface="Cambria" charset="0"/>
                <a:cs typeface="Cambria" charset="0"/>
              </a:rPr>
              <a:t>Arousal</a:t>
            </a:r>
            <a:r>
              <a:rPr lang="zh-CN" altLang="en-US" sz="1200" b="0">
                <a:latin typeface="Cambria" charset="0"/>
                <a:ea typeface="Cambria" charset="0"/>
                <a:cs typeface="Cambria" charset="0"/>
              </a:rPr>
              <a:t> </a:t>
            </a:r>
            <a:r>
              <a:rPr lang="en-US" altLang="zh-CN" sz="1200" b="0">
                <a:latin typeface="Cambria" charset="0"/>
                <a:ea typeface="Cambria" charset="0"/>
                <a:cs typeface="Cambria" charset="0"/>
              </a:rPr>
              <a:t>Space</a:t>
            </a:r>
            <a:r>
              <a:rPr lang="zh-CN" altLang="en-US" sz="1200" b="0">
                <a:latin typeface="Cambria" charset="0"/>
                <a:ea typeface="Cambria" charset="0"/>
                <a:cs typeface="Cambria" charset="0"/>
              </a:rPr>
              <a:t> </a:t>
            </a:r>
            <a:r>
              <a:rPr lang="en-US" altLang="zh-CN" sz="1200" b="0">
                <a:latin typeface="Cambria" charset="0"/>
                <a:ea typeface="Cambria" charset="0"/>
                <a:cs typeface="Cambria" charset="0"/>
              </a:rPr>
              <a:t>from</a:t>
            </a:r>
            <a:r>
              <a:rPr lang="zh-CN" altLang="en-US" sz="1200" b="0">
                <a:latin typeface="Cambria" charset="0"/>
                <a:ea typeface="Cambria" charset="0"/>
                <a:cs typeface="Cambria" charset="0"/>
              </a:rPr>
              <a:t> </a:t>
            </a:r>
            <a:r>
              <a:rPr lang="en-US" altLang="zh-CN" sz="1200" b="0">
                <a:latin typeface="Cambria" charset="0"/>
                <a:ea typeface="Cambria" charset="0"/>
                <a:cs typeface="Cambria" charset="0"/>
              </a:rPr>
              <a:t>Microblog</a:t>
            </a:r>
            <a:r>
              <a:rPr lang="zh-CN" altLang="en-US" sz="1200" b="0">
                <a:latin typeface="Cambria" charset="0"/>
                <a:ea typeface="Cambria" charset="0"/>
                <a:cs typeface="Cambria" charset="0"/>
              </a:rPr>
              <a:t> </a:t>
            </a:r>
            <a:r>
              <a:rPr lang="en-US" altLang="zh-CN" sz="1200" b="0">
                <a:latin typeface="Cambria" charset="0"/>
                <a:ea typeface="Cambria" charset="0"/>
                <a:cs typeface="Cambria" charset="0"/>
              </a:rPr>
              <a:t>Data</a:t>
            </a:r>
            <a:endParaRPr lang="en-US" altLang="zh-TW" sz="1200" b="0">
              <a:latin typeface="Cambria" charset="0"/>
              <a:ea typeface="Cambria" charset="0"/>
              <a:cs typeface="Cambria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148875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sz="1600" dirty="0" smtClean="0"/>
              <a:t>Many</a:t>
            </a:r>
            <a:r>
              <a:rPr kumimoji="1" lang="zh-CN" altLang="en-US" sz="1600" dirty="0" smtClean="0"/>
              <a:t> </a:t>
            </a:r>
            <a:r>
              <a:rPr kumimoji="1" lang="en-US" altLang="zh-CN" sz="1600" dirty="0" smtClean="0"/>
              <a:t>work</a:t>
            </a:r>
            <a:r>
              <a:rPr kumimoji="1" lang="zh-CN" altLang="en-US" sz="1600" dirty="0" smtClean="0"/>
              <a:t> </a:t>
            </a:r>
            <a:r>
              <a:rPr kumimoji="1" lang="en-US" altLang="zh-CN" sz="1600" dirty="0" smtClean="0"/>
              <a:t>have</a:t>
            </a:r>
            <a:r>
              <a:rPr kumimoji="1" lang="zh-CN" altLang="en-US" sz="1600" dirty="0" smtClean="0"/>
              <a:t> </a:t>
            </a:r>
            <a:r>
              <a:rPr kumimoji="1" lang="en-US" altLang="zh-CN" sz="1600" dirty="0" smtClean="0"/>
              <a:t>been</a:t>
            </a:r>
            <a:r>
              <a:rPr kumimoji="1" lang="zh-CN" altLang="en-US" sz="1600" dirty="0" smtClean="0"/>
              <a:t> </a:t>
            </a:r>
            <a:r>
              <a:rPr kumimoji="1" lang="en-US" altLang="zh-CN" sz="1600" dirty="0" smtClean="0"/>
              <a:t>done</a:t>
            </a:r>
            <a:r>
              <a:rPr kumimoji="1" lang="zh-CN" altLang="en-US" sz="1600" dirty="0" smtClean="0"/>
              <a:t> </a:t>
            </a:r>
            <a:r>
              <a:rPr kumimoji="1" lang="en-US" altLang="zh-CN" sz="1600" dirty="0" smtClean="0"/>
              <a:t>based</a:t>
            </a:r>
            <a:r>
              <a:rPr kumimoji="1" lang="zh-CN" altLang="en-US" sz="1600" dirty="0" smtClean="0"/>
              <a:t> </a:t>
            </a:r>
            <a:r>
              <a:rPr kumimoji="1" lang="en-US" altLang="zh-CN" sz="1600" dirty="0" smtClean="0"/>
              <a:t>on</a:t>
            </a:r>
            <a:r>
              <a:rPr kumimoji="1" lang="zh-CN" altLang="en-US" sz="1600" dirty="0" smtClean="0"/>
              <a:t> </a:t>
            </a:r>
            <a:r>
              <a:rPr kumimoji="1" lang="en-US" altLang="zh-CN" sz="1600" dirty="0" smtClean="0"/>
              <a:t>this</a:t>
            </a:r>
            <a:r>
              <a:rPr kumimoji="1" lang="zh-CN" altLang="en-US" sz="1600" dirty="0" smtClean="0"/>
              <a:t> </a:t>
            </a:r>
            <a:r>
              <a:rPr kumimoji="1" lang="en-US" altLang="zh-CN" sz="1600" dirty="0" smtClean="0"/>
              <a:t>VA</a:t>
            </a:r>
            <a:r>
              <a:rPr kumimoji="1" lang="zh-CN" altLang="en-US" sz="1600" dirty="0" smtClean="0"/>
              <a:t> </a:t>
            </a:r>
            <a:r>
              <a:rPr kumimoji="1" lang="en-US" altLang="zh-CN" sz="1600" dirty="0" smtClean="0"/>
              <a:t>emotion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model.</a:t>
            </a:r>
            <a:endParaRPr kumimoji="1" lang="zh-CN" altLang="en-US" sz="1600" baseline="0" dirty="0" smtClean="0"/>
          </a:p>
          <a:p>
            <a:endParaRPr kumimoji="1" lang="zh-CN" altLang="en-US" sz="1600" baseline="0" dirty="0" smtClean="0"/>
          </a:p>
          <a:p>
            <a:r>
              <a:rPr kumimoji="1" lang="en-US" altLang="zh-CN" sz="1600" baseline="0" dirty="0" smtClean="0"/>
              <a:t>Some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researchers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used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linear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or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non-linear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regression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to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predict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the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VA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values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of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texts</a:t>
            </a:r>
            <a:endParaRPr kumimoji="1" lang="zh-CN" altLang="en-US" sz="1600" baseline="0" dirty="0" smtClean="0"/>
          </a:p>
          <a:p>
            <a:r>
              <a:rPr kumimoji="1" lang="en-US" altLang="zh-CN" sz="1600" baseline="0" dirty="0" smtClean="0"/>
              <a:t>Some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researchers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applied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graph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theory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to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infer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unseen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text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emotion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in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VA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space.</a:t>
            </a:r>
            <a:endParaRPr kumimoji="1" lang="zh-CN" altLang="en-US" sz="1600" baseline="0" dirty="0" smtClean="0"/>
          </a:p>
          <a:p>
            <a:r>
              <a:rPr kumimoji="1" lang="en-US" altLang="zh-CN" sz="1600" baseline="0" dirty="0" smtClean="0"/>
              <a:t>in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addition,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VA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emotion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model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is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also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used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in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other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fields.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Some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researchers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proposed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probabilistic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model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to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get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the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distribution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of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emotion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of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music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or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images.</a:t>
            </a:r>
            <a:endParaRPr kumimoji="1" lang="zh-CN" altLang="en-US" sz="1600" baseline="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381993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sz="1600" baseline="0"/>
              <a:t>Thus,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we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can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let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annotators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give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a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weight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to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each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emotion.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Then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we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are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able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to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know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the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proportion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of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each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emotion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for the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given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text</a:t>
            </a:r>
            <a:endParaRPr kumimoji="1" lang="zh-CN" altLang="en-US" sz="1600" baseline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104076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sz="1600"/>
              <a:t>The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emotion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defined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in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VA-space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is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denoted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as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(</a:t>
            </a:r>
            <a:r>
              <a:rPr kumimoji="1" lang="en-US" altLang="zh-CN" sz="1600" baseline="0" err="1"/>
              <a:t>v,a</a:t>
            </a:r>
            <a:r>
              <a:rPr kumimoji="1" lang="en-US" altLang="zh-CN" sz="1600" baseline="0"/>
              <a:t>),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like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a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coordinate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representation</a:t>
            </a:r>
          </a:p>
          <a:p>
            <a:endParaRPr kumimoji="1" lang="en-US" altLang="zh-TW" sz="1600" baseline="0"/>
          </a:p>
          <a:p>
            <a:r>
              <a:rPr kumimoji="1" lang="en-US" altLang="zh-TW" sz="1600" baseline="0"/>
              <a:t>If we define emotion in VA space, how do we detect emotions of a </a:t>
            </a:r>
            <a:r>
              <a:rPr kumimoji="1" lang="en-US" altLang="zh-TW" sz="1600" baseline="0" err="1"/>
              <a:t>giventext</a:t>
            </a:r>
            <a:endParaRPr kumimoji="1" lang="zh-TW" altLang="en-US" sz="160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339508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detect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emotion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in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VA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space,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we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need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to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label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data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as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well.</a:t>
            </a:r>
            <a:endParaRPr kumimoji="1" lang="zh-CN" altLang="en-US" baseline="0" dirty="0" smtClean="0"/>
          </a:p>
          <a:p>
            <a:endParaRPr kumimoji="1" lang="zh-CN" altLang="en-US" baseline="0" dirty="0" smtClean="0"/>
          </a:p>
          <a:p>
            <a:r>
              <a:rPr kumimoji="1" lang="en-US" altLang="zh-CN" baseline="0" dirty="0" smtClean="0"/>
              <a:t>We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could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rate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words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of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a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sentence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and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then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take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average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as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VA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values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of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whole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sentence.</a:t>
            </a:r>
            <a:endParaRPr kumimoji="1" lang="zh-CN" altLang="en-US" baseline="0" dirty="0" smtClean="0"/>
          </a:p>
          <a:p>
            <a:endParaRPr kumimoji="1" lang="zh-CN" altLang="en-US" baseline="0" dirty="0" smtClean="0"/>
          </a:p>
          <a:p>
            <a:r>
              <a:rPr kumimoji="1" lang="en-US" altLang="zh-CN" baseline="0" dirty="0" smtClean="0"/>
              <a:t>However,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it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may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cause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bias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because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it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does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not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consider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context.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And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in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addition,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some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words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may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lack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VA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values.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186365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Alternatively,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we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can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rate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the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whole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sentence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rather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than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words.</a:t>
            </a:r>
            <a:endParaRPr kumimoji="1" lang="en-US" altLang="zh-CN" baseline="0" dirty="0"/>
          </a:p>
          <a:p>
            <a:endParaRPr kumimoji="1" lang="en-US" altLang="zh-TW" baseline="0" dirty="0"/>
          </a:p>
          <a:p>
            <a:r>
              <a:rPr kumimoji="1" lang="en-US" altLang="zh-CN" baseline="0" dirty="0" smtClean="0"/>
              <a:t>But,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i</a:t>
            </a:r>
            <a:r>
              <a:rPr kumimoji="1" lang="en-US" altLang="zh-TW" baseline="0" dirty="0" smtClean="0"/>
              <a:t>t </a:t>
            </a:r>
            <a:r>
              <a:rPr kumimoji="1" lang="en-US" altLang="zh-TW" baseline="0" dirty="0"/>
              <a:t>only provides</a:t>
            </a:r>
            <a:r>
              <a:rPr kumimoji="1" lang="zh-CN" altLang="en-US" baseline="0" dirty="0"/>
              <a:t>  </a:t>
            </a:r>
            <a:r>
              <a:rPr kumimoji="1" lang="en-US" altLang="zh-CN" baseline="0" dirty="0"/>
              <a:t>the</a:t>
            </a:r>
            <a:r>
              <a:rPr kumimoji="1" lang="zh-CN" altLang="en-US" baseline="0" dirty="0"/>
              <a:t> </a:t>
            </a:r>
            <a:r>
              <a:rPr kumimoji="1" lang="en-US" altLang="zh-CN" baseline="0" dirty="0"/>
              <a:t>location</a:t>
            </a:r>
            <a:r>
              <a:rPr kumimoji="1" lang="zh-CN" altLang="en-US" baseline="0" dirty="0"/>
              <a:t> </a:t>
            </a:r>
            <a:r>
              <a:rPr kumimoji="1" lang="en-US" altLang="zh-CN" baseline="0" dirty="0"/>
              <a:t>of</a:t>
            </a:r>
            <a:r>
              <a:rPr kumimoji="1" lang="zh-CN" altLang="en-US" baseline="0" dirty="0"/>
              <a:t> </a:t>
            </a:r>
            <a:r>
              <a:rPr kumimoji="1" lang="en-US" altLang="zh-CN" baseline="0" dirty="0"/>
              <a:t>the</a:t>
            </a:r>
            <a:r>
              <a:rPr kumimoji="1" lang="zh-CN" altLang="en-US" baseline="0" dirty="0"/>
              <a:t> </a:t>
            </a:r>
            <a:r>
              <a:rPr kumimoji="1" lang="en-US" altLang="zh-CN" baseline="0" dirty="0"/>
              <a:t>text</a:t>
            </a:r>
            <a:r>
              <a:rPr kumimoji="1" lang="zh-CN" altLang="en-US" baseline="0" dirty="0"/>
              <a:t> </a:t>
            </a:r>
            <a:r>
              <a:rPr kumimoji="1" lang="en-US" altLang="zh-CN" baseline="0" dirty="0"/>
              <a:t>in</a:t>
            </a:r>
            <a:r>
              <a:rPr kumimoji="1" lang="zh-CN" altLang="en-US" baseline="0" dirty="0"/>
              <a:t> </a:t>
            </a:r>
            <a:r>
              <a:rPr kumimoji="1" lang="en-US" altLang="zh-CN" baseline="0" dirty="0"/>
              <a:t>VA</a:t>
            </a:r>
            <a:r>
              <a:rPr kumimoji="1" lang="zh-CN" altLang="en-US" baseline="0" dirty="0"/>
              <a:t> </a:t>
            </a:r>
            <a:r>
              <a:rPr kumimoji="1" lang="en-US" altLang="zh-CN" baseline="0" dirty="0"/>
              <a:t>space.</a:t>
            </a:r>
            <a:r>
              <a:rPr kumimoji="1" lang="zh-CN" altLang="en-US" baseline="0" dirty="0"/>
              <a:t> </a:t>
            </a:r>
            <a:r>
              <a:rPr kumimoji="1" lang="en-US" altLang="zh-CN" baseline="0" dirty="0" smtClean="0"/>
              <a:t>And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as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we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can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see,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because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different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annotators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may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have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different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feelings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to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same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text,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even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for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same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emotion,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they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may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have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different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ratings.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So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VA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ratings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may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be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in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big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variance.</a:t>
            </a:r>
            <a:endParaRPr kumimoji="1" lang="zh-CN" altLang="en-US" baseline="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874904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/>
              <a:t>To avoid the biasness,</a:t>
            </a:r>
            <a:r>
              <a:rPr kumimoji="1" lang="en-US" altLang="zh-CN" baseline="0"/>
              <a:t> we can asked annotators to rate the VA values of the whole text, then average the ratings as the emotion as the text. It is more reasonable than the word-level averaging.</a:t>
            </a:r>
          </a:p>
          <a:p>
            <a:endParaRPr kumimoji="1" lang="en-US" altLang="zh-TW" baseline="0"/>
          </a:p>
          <a:p>
            <a:r>
              <a:rPr kumimoji="1" lang="en-US" altLang="zh-TW" baseline="0"/>
              <a:t>However, it still has some drawbacks.</a:t>
            </a:r>
          </a:p>
          <a:p>
            <a:endParaRPr kumimoji="1" lang="en-US" altLang="zh-TW" baseline="0"/>
          </a:p>
          <a:p>
            <a:r>
              <a:rPr kumimoji="1" lang="en-US" altLang="zh-TW" baseline="0"/>
              <a:t>It only provides</a:t>
            </a:r>
            <a:r>
              <a:rPr kumimoji="1" lang="zh-CN" altLang="en-US" baseline="0"/>
              <a:t>  </a:t>
            </a:r>
            <a:r>
              <a:rPr kumimoji="1" lang="en-US" altLang="zh-CN" baseline="0"/>
              <a:t>the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location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of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the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text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in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VA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space.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It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is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also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influenced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by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outliers.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And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we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can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see,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the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possible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emotions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are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not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used.</a:t>
            </a:r>
            <a:endParaRPr kumimoji="1" lang="zh-CN" altLang="en-US" baseline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500468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So,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in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our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research,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we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propose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a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probabilistic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model,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called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err="1" smtClean="0"/>
              <a:t>EmoPredictor</a:t>
            </a:r>
            <a:r>
              <a:rPr kumimoji="1" lang="en-US" altLang="zh-CN" baseline="0" dirty="0" smtClean="0"/>
              <a:t>,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to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extract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emotions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from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text</a:t>
            </a:r>
            <a:endParaRPr kumimoji="1" lang="zh-CN" altLang="en-US" baseline="0" dirty="0" smtClean="0"/>
          </a:p>
          <a:p>
            <a:endParaRPr kumimoji="1" lang="zh-CN" alt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baseline="0" dirty="0" smtClean="0"/>
              <a:t>This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model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integrates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determinative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classification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into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VA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emotion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model,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which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avoids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drawbacks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of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both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numerical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emotion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extraction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and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determinative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classification.</a:t>
            </a:r>
            <a:endParaRPr kumimoji="1" lang="zh-CN" alt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baseline="0" dirty="0" smtClean="0"/>
              <a:t>We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don’t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assign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a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specific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emotion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to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text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or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provide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exact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values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in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VA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space,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instead,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for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a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given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statement,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we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provide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emotion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distribution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in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VA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space.</a:t>
            </a:r>
            <a:endParaRPr kumimoji="1" lang="zh-CN" altLang="en-US" baseline="0" dirty="0" smtClean="0"/>
          </a:p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061887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Next,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I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will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present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methodology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of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our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approach.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131298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sz="1600"/>
              <a:t>We</a:t>
            </a:r>
            <a:r>
              <a:rPr kumimoji="1" lang="zh-CN" altLang="en-US" sz="1600"/>
              <a:t> </a:t>
            </a:r>
            <a:r>
              <a:rPr kumimoji="1" lang="en-US" altLang="zh-CN" sz="1600"/>
              <a:t>can</a:t>
            </a:r>
            <a:r>
              <a:rPr kumimoji="1" lang="zh-CN" altLang="en-US" sz="1600"/>
              <a:t> </a:t>
            </a:r>
            <a:r>
              <a:rPr kumimoji="1" lang="en-US" altLang="zh-CN" sz="1600"/>
              <a:t>see</a:t>
            </a:r>
            <a:r>
              <a:rPr kumimoji="1" lang="zh-CN" altLang="en-US" sz="1600"/>
              <a:t> </a:t>
            </a:r>
            <a:r>
              <a:rPr kumimoji="1" lang="en-US" altLang="zh-CN" sz="1600"/>
              <a:t>from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the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above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examples,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most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of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the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work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follow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or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imply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the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following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assumptions.</a:t>
            </a:r>
            <a:endParaRPr kumimoji="1" lang="zh-CN" altLang="en-US" sz="1600" baseline="0"/>
          </a:p>
          <a:p>
            <a:r>
              <a:rPr kumimoji="1" lang="en-US" altLang="zh-CN" sz="1600" baseline="0"/>
              <a:t>First,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different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users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have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different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emotion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perception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towards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the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same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text,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but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lead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to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a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certain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distribution</a:t>
            </a:r>
            <a:endParaRPr kumimoji="1" lang="zh-CN" altLang="en-US" sz="1600" baseline="0"/>
          </a:p>
          <a:p>
            <a:r>
              <a:rPr kumimoji="1" lang="en-US" altLang="zh-CN" sz="1600" baseline="0"/>
              <a:t>Second,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the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text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emotion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consists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of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multi-emotions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rather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than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a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single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emotion</a:t>
            </a:r>
            <a:endParaRPr kumimoji="1" lang="zh-TW" altLang="en-US" sz="160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83307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sz="1600" baseline="0" dirty="0" smtClean="0"/>
              <a:t>Let’s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first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look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at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the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assumptions.</a:t>
            </a:r>
            <a:endParaRPr kumimoji="1" lang="zh-CN" altLang="en-US" sz="1600" baseline="0" dirty="0" smtClean="0"/>
          </a:p>
          <a:p>
            <a:endParaRPr kumimoji="1" lang="zh-CN" altLang="en-US" sz="1600" baseline="0" dirty="0" smtClean="0"/>
          </a:p>
          <a:p>
            <a:r>
              <a:rPr kumimoji="1" lang="en-US" altLang="zh-CN" sz="1600" baseline="0" dirty="0" smtClean="0"/>
              <a:t>Actually,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most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of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the</a:t>
            </a:r>
            <a:r>
              <a:rPr kumimoji="1" lang="zh-CN" altLang="en-US" sz="1600" baseline="0" dirty="0" smtClean="0"/>
              <a:t>  </a:t>
            </a:r>
            <a:r>
              <a:rPr kumimoji="1" lang="en-US" altLang="zh-CN" sz="1600" baseline="0" dirty="0" smtClean="0"/>
              <a:t>work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I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introduced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just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now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follows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or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implies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the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following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assumption.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The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first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one</a:t>
            </a:r>
            <a:r>
              <a:rPr kumimoji="1" lang="is-IS" altLang="zh-CN" sz="1600" baseline="0" dirty="0" smtClean="0"/>
              <a:t>…</a:t>
            </a:r>
            <a:endParaRPr kumimoji="1" lang="zh-CN" altLang="en-US" sz="1600" baseline="0" dirty="0" smtClean="0"/>
          </a:p>
          <a:p>
            <a:r>
              <a:rPr kumimoji="1" lang="en-US" altLang="zh-CN" sz="1600" baseline="0" dirty="0" smtClean="0"/>
              <a:t>This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just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corresponds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to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the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previous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example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that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we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taking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average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of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the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weight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of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each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emotion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and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we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choose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the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emotion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that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the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majority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chose</a:t>
            </a:r>
            <a:endParaRPr kumimoji="1" lang="zh-CN" altLang="en-US" sz="1600" baseline="0" dirty="0" smtClean="0"/>
          </a:p>
          <a:p>
            <a:endParaRPr kumimoji="1" lang="zh-CN" altLang="en-US" sz="1600" baseline="0" dirty="0"/>
          </a:p>
          <a:p>
            <a:r>
              <a:rPr kumimoji="1" lang="en-US" altLang="zh-CN" sz="1600" baseline="0" dirty="0" smtClean="0"/>
              <a:t>So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we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first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denote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valence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values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/>
              <a:t>as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 smtClean="0"/>
              <a:t>bold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v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/>
              <a:t>and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 smtClean="0"/>
              <a:t>arousal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values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/>
              <a:t>as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 smtClean="0"/>
              <a:t>bold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a</a:t>
            </a:r>
            <a:r>
              <a:rPr kumimoji="1" lang="en-US" altLang="zh-CN" sz="1600" baseline="0" dirty="0"/>
              <a:t>.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Let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y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=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(</a:t>
            </a:r>
            <a:r>
              <a:rPr kumimoji="1" lang="en-US" altLang="zh-CN" sz="1600" baseline="0" dirty="0" err="1"/>
              <a:t>v,a</a:t>
            </a:r>
            <a:r>
              <a:rPr kumimoji="1" lang="en-US" altLang="zh-CN" sz="1600" baseline="0" dirty="0"/>
              <a:t>),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representing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the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emotion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of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texts.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Then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we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can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use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g(\theta)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to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represent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the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emotion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distribution.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\theta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is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the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parameters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of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this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distribution.</a:t>
            </a:r>
            <a:endParaRPr kumimoji="1" lang="zh-CN" altLang="en-US" sz="1600" baseline="0" dirty="0"/>
          </a:p>
          <a:p>
            <a:endParaRPr kumimoji="1" lang="zh-CN" altLang="en-US" sz="1600" baseline="0" dirty="0"/>
          </a:p>
          <a:p>
            <a:r>
              <a:rPr kumimoji="1" lang="en-US" altLang="zh-CN" sz="1600" baseline="0" dirty="0"/>
              <a:t>Second,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the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text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emotion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consists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of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multi-emotions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rather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than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a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single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emotion.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Suppose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the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text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emotion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 smtClean="0"/>
              <a:t>contains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possible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K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/>
              <a:t>emotions,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we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can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simply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combine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them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linearly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with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 smtClean="0"/>
              <a:t>p(k)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as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/>
              <a:t>each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emotion’s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weight.</a:t>
            </a:r>
            <a:r>
              <a:rPr kumimoji="1" lang="zh-CN" altLang="en-US" sz="1600" baseline="0" dirty="0"/>
              <a:t> </a:t>
            </a:r>
            <a:endParaRPr kumimoji="1" lang="zh-CN" altLang="en-US" sz="1600" baseline="0" dirty="0" smtClean="0"/>
          </a:p>
          <a:p>
            <a:endParaRPr kumimoji="1" lang="zh-CN" altLang="en-US" sz="1600" baseline="0" dirty="0" smtClean="0"/>
          </a:p>
          <a:p>
            <a:r>
              <a:rPr kumimoji="1" lang="en-US" altLang="zh-CN" sz="1600" baseline="0" dirty="0" smtClean="0"/>
              <a:t>So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the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text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emotion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distribution,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we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can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treat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it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as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the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linear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combination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of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K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emotions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with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corresponding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emotion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probability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p(k)</a:t>
            </a:r>
            <a:endParaRPr kumimoji="1" lang="zh-CN" altLang="en-US" sz="1600" baseline="0" dirty="0" smtClean="0"/>
          </a:p>
          <a:p>
            <a:endParaRPr kumimoji="1" lang="zh-CN" altLang="en-US" sz="1600" baseline="0" dirty="0" smtClean="0"/>
          </a:p>
          <a:p>
            <a:r>
              <a:rPr kumimoji="1" lang="en-US" altLang="zh-CN" sz="1600" baseline="0" dirty="0" smtClean="0"/>
              <a:t>This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is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also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called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Mixture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Model.</a:t>
            </a:r>
            <a:endParaRPr kumimoji="1" lang="zh-TW" altLang="en-US" sz="16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67848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sz="1400" baseline="0" dirty="0"/>
              <a:t>I</a:t>
            </a:r>
            <a:r>
              <a:rPr kumimoji="1" lang="zh-CN" altLang="en-US" sz="1400" baseline="0" dirty="0"/>
              <a:t> </a:t>
            </a:r>
            <a:r>
              <a:rPr kumimoji="1" lang="en-US" altLang="zh-CN" sz="1400" baseline="0" dirty="0"/>
              <a:t>will</a:t>
            </a:r>
            <a:r>
              <a:rPr kumimoji="1" lang="zh-CN" altLang="en-US" sz="1400" baseline="0" dirty="0"/>
              <a:t> </a:t>
            </a:r>
            <a:r>
              <a:rPr kumimoji="1" lang="en-US" altLang="zh-CN" sz="1400" baseline="0" dirty="0"/>
              <a:t>present</a:t>
            </a:r>
            <a:r>
              <a:rPr kumimoji="1" lang="zh-CN" altLang="en-US" sz="1400" baseline="0" dirty="0"/>
              <a:t> </a:t>
            </a:r>
            <a:r>
              <a:rPr kumimoji="1" lang="en-US" altLang="zh-CN" sz="1400" baseline="0" dirty="0"/>
              <a:t>my</a:t>
            </a:r>
            <a:r>
              <a:rPr kumimoji="1" lang="zh-CN" altLang="en-US" sz="1400" baseline="0" dirty="0"/>
              <a:t> </a:t>
            </a:r>
            <a:r>
              <a:rPr kumimoji="1" lang="en-US" altLang="zh-CN" sz="1400" baseline="0" dirty="0"/>
              <a:t>research</a:t>
            </a:r>
            <a:r>
              <a:rPr kumimoji="1" lang="zh-CN" altLang="en-US" sz="1400" baseline="0" dirty="0"/>
              <a:t> </a:t>
            </a:r>
            <a:r>
              <a:rPr kumimoji="1" lang="en-US" altLang="zh-CN" sz="1400" baseline="0" dirty="0"/>
              <a:t>by</a:t>
            </a:r>
            <a:r>
              <a:rPr kumimoji="1" lang="zh-CN" altLang="en-US" sz="1400" baseline="0" dirty="0"/>
              <a:t> </a:t>
            </a:r>
            <a:r>
              <a:rPr kumimoji="1" lang="en-US" altLang="zh-CN" sz="1400" baseline="0" dirty="0"/>
              <a:t>the</a:t>
            </a:r>
            <a:r>
              <a:rPr kumimoji="1" lang="zh-CN" altLang="en-US" sz="1400" baseline="0" dirty="0"/>
              <a:t> </a:t>
            </a:r>
            <a:r>
              <a:rPr kumimoji="1" lang="en-US" altLang="zh-CN" sz="1400" baseline="0" dirty="0"/>
              <a:t>following</a:t>
            </a:r>
            <a:r>
              <a:rPr kumimoji="1" lang="zh-CN" altLang="en-US" sz="1400" baseline="0" dirty="0"/>
              <a:t> </a:t>
            </a:r>
            <a:r>
              <a:rPr kumimoji="1" lang="en-US" altLang="zh-CN" sz="1400" baseline="0" dirty="0" smtClean="0"/>
              <a:t>outline</a:t>
            </a:r>
            <a:endParaRPr kumimoji="1" lang="zh-CN" altLang="en-US" sz="1400" baseline="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8609042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sz="1600" dirty="0"/>
              <a:t>Then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the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emotion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distribution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of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a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given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text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can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be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described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as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a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linear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combination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of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K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emotion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distributions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with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corresponding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weight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\</a:t>
            </a:r>
            <a:r>
              <a:rPr kumimoji="1" lang="en-US" altLang="zh-CN" sz="1600" baseline="0" dirty="0" err="1"/>
              <a:t>pi_k</a:t>
            </a:r>
            <a:r>
              <a:rPr kumimoji="1" lang="en-US" altLang="zh-CN" sz="1600" baseline="0" dirty="0"/>
              <a:t>.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Notice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that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g(\theta)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is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arbitrary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distribution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that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comes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from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VA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ratings.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So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the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first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mission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is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to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specify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the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form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of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g(\theta).</a:t>
            </a:r>
            <a:endParaRPr kumimoji="1" lang="zh-CN" altLang="en-US" sz="1600" baseline="0" dirty="0"/>
          </a:p>
          <a:p>
            <a:endParaRPr kumimoji="1" lang="zh-CN" altLang="en-US" sz="1600" baseline="0" dirty="0"/>
          </a:p>
          <a:p>
            <a:r>
              <a:rPr kumimoji="1" lang="en-US" altLang="zh-CN" sz="1600" baseline="0" dirty="0"/>
              <a:t>To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define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g(\theta),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we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hope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it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can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represent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the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rating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patterns,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that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is,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it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can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describe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the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distribution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of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the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VA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ratings.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Second,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we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hope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the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whole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model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can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approximate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most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of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distributions,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which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means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the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model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is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general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for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any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scenarios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no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matter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how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emotions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are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combined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or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what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the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true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distribution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looks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like.</a:t>
            </a:r>
            <a:endParaRPr kumimoji="1" lang="zh-CN" altLang="en-US" sz="1600" baseline="0" dirty="0"/>
          </a:p>
          <a:p>
            <a:endParaRPr kumimoji="1" lang="zh-CN" altLang="en-US" sz="1600" baseline="0" dirty="0"/>
          </a:p>
          <a:p>
            <a:r>
              <a:rPr kumimoji="1" lang="en-US" altLang="zh-CN" sz="1600" baseline="0" dirty="0"/>
              <a:t>For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the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first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criterion,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we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conducted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 err="1"/>
              <a:t>Mardia’s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Test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on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our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data.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 err="1"/>
              <a:t>Mardia’s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Test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is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multivariate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normal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distribution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test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that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checks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if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the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data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follow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a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multivariate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normal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distribution.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Results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show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that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72%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of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the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VA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ratings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passed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 err="1"/>
              <a:t>Mardia’s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Test.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Because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VA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ratings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is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rated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in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a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2-dimension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space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with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valence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and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arousal,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we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can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treat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the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VA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ratings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of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a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text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follows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a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bivariate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normal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distribution,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which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means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g(\theta)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is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a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normal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distribution.</a:t>
            </a:r>
            <a:endParaRPr kumimoji="1" lang="zh-CN" altLang="en-US" sz="1600" baseline="0" dirty="0"/>
          </a:p>
          <a:p>
            <a:endParaRPr kumimoji="1" lang="zh-CN" altLang="en-US" sz="1600" baseline="0" dirty="0"/>
          </a:p>
          <a:p>
            <a:r>
              <a:rPr kumimoji="1" lang="en-US" altLang="zh-CN" sz="1600" baseline="0" dirty="0"/>
              <a:t>Then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does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normal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distribution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match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the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second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criterion?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Fortunately,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many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research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results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show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that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if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g(\theta)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is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normal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distribution,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p(y)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is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able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to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approximate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any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continuous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probability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density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function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to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arbitrary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accuracy.</a:t>
            </a:r>
            <a:endParaRPr kumimoji="1" lang="zh-TW" altLang="en-US" sz="16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20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3427055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>
                  <a:lnSpc>
                    <a:spcPct val="130000"/>
                  </a:lnSpc>
                  <a:spcBef>
                    <a:spcPts val="600"/>
                  </a:spcBef>
                </a:pPr>
                <a:r>
                  <a:rPr kumimoji="1" lang="en-US" altLang="zh-CN" sz="1600" b="0" kern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Suppose</a:t>
                </a:r>
                <a:r>
                  <a:rPr kumimoji="1" lang="zh-CN" altLang="en-US" sz="1600" b="0" kern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b="0" kern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for</a:t>
                </a:r>
                <a:r>
                  <a:rPr kumimoji="1" lang="zh-CN" altLang="en-US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a</a:t>
                </a:r>
                <a:r>
                  <a:rPr kumimoji="1" lang="zh-CN" altLang="en-US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given</a:t>
                </a:r>
                <a:r>
                  <a:rPr kumimoji="1" lang="zh-CN" altLang="en-US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statement,</a:t>
                </a:r>
                <a:r>
                  <a:rPr kumimoji="1" lang="zh-CN" altLang="en-US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we</a:t>
                </a:r>
                <a:r>
                  <a:rPr kumimoji="1" lang="zh-CN" altLang="en-US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have</a:t>
                </a:r>
                <a:r>
                  <a:rPr kumimoji="1" lang="zh-CN" altLang="en-US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k</a:t>
                </a:r>
                <a:r>
                  <a:rPr kumimoji="1" lang="zh-CN" altLang="en-US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possible</a:t>
                </a:r>
                <a:r>
                  <a:rPr kumimoji="1" lang="zh-CN" altLang="en-US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emotions.</a:t>
                </a:r>
                <a:r>
                  <a:rPr kumimoji="1" lang="zh-CN" altLang="en-US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For</a:t>
                </a:r>
                <a:r>
                  <a:rPr kumimoji="1" lang="zh-CN" altLang="en-US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each</a:t>
                </a:r>
                <a:r>
                  <a:rPr kumimoji="1" lang="zh-CN" altLang="en-US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possible</a:t>
                </a:r>
                <a:r>
                  <a:rPr kumimoji="1" lang="zh-CN" altLang="en-US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emotion,</a:t>
                </a:r>
                <a:r>
                  <a:rPr kumimoji="1" lang="zh-CN" altLang="en-US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we</a:t>
                </a:r>
                <a:r>
                  <a:rPr kumimoji="1" lang="zh-CN" altLang="en-US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define</a:t>
                </a:r>
                <a:r>
                  <a:rPr kumimoji="1" lang="zh-CN" altLang="en-US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g(\theta)</a:t>
                </a:r>
                <a:r>
                  <a:rPr kumimoji="1" lang="zh-CN" altLang="en-US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as</a:t>
                </a:r>
                <a:r>
                  <a:rPr kumimoji="1" lang="zh-CN" altLang="en-US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its</a:t>
                </a:r>
                <a:r>
                  <a:rPr kumimoji="1" lang="zh-CN" altLang="en-US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distribution</a:t>
                </a:r>
                <a:r>
                  <a:rPr kumimoji="1" lang="zh-CN" altLang="en-US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with</a:t>
                </a:r>
                <a:r>
                  <a:rPr kumimoji="1" lang="zh-CN" altLang="en-US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corresponding</a:t>
                </a:r>
                <a:r>
                  <a:rPr kumimoji="1" lang="zh-CN" altLang="en-US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emotion</a:t>
                </a:r>
                <a:r>
                  <a:rPr kumimoji="1" lang="zh-CN" altLang="en-US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probability.</a:t>
                </a:r>
                <a:endParaRPr kumimoji="1" lang="zh-CN" altLang="en-US" sz="1600" b="0" kern="0" baseline="0" dirty="0" smtClean="0">
                  <a:latin typeface="+mn-lt"/>
                  <a:ea typeface="微软雅黑" panose="020B0503020204020204" pitchFamily="34" charset="-122"/>
                  <a:cs typeface="+mn-ea"/>
                  <a:sym typeface="+mn-lt"/>
                </a:endParaRPr>
              </a:p>
              <a:p>
                <a:pPr>
                  <a:lnSpc>
                    <a:spcPct val="130000"/>
                  </a:lnSpc>
                  <a:spcBef>
                    <a:spcPts val="600"/>
                  </a:spcBef>
                </a:pPr>
                <a:endParaRPr kumimoji="1" lang="zh-CN" altLang="en-US" sz="1600" b="0" kern="0" baseline="0" dirty="0" smtClean="0">
                  <a:latin typeface="+mn-lt"/>
                  <a:ea typeface="微软雅黑" panose="020B0503020204020204" pitchFamily="34" charset="-122"/>
                  <a:cs typeface="+mn-ea"/>
                  <a:sym typeface="+mn-lt"/>
                </a:endParaRPr>
              </a:p>
              <a:p>
                <a:pPr>
                  <a:lnSpc>
                    <a:spcPct val="130000"/>
                  </a:lnSpc>
                  <a:spcBef>
                    <a:spcPts val="600"/>
                  </a:spcBef>
                </a:pPr>
                <a:r>
                  <a:rPr kumimoji="1" lang="en-US" altLang="zh-CN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Now</a:t>
                </a:r>
                <a:r>
                  <a:rPr kumimoji="1" lang="zh-CN" altLang="en-US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the</a:t>
                </a:r>
                <a:r>
                  <a:rPr kumimoji="1" lang="zh-CN" altLang="en-US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first</a:t>
                </a:r>
                <a:r>
                  <a:rPr kumimoji="1" lang="zh-CN" altLang="en-US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task</a:t>
                </a:r>
                <a:r>
                  <a:rPr kumimoji="1" lang="zh-CN" altLang="en-US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of</a:t>
                </a:r>
                <a:r>
                  <a:rPr kumimoji="1" lang="zh-CN" altLang="en-US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our</a:t>
                </a:r>
                <a:r>
                  <a:rPr kumimoji="1" lang="zh-CN" altLang="en-US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research</a:t>
                </a:r>
                <a:r>
                  <a:rPr kumimoji="1" lang="zh-CN" altLang="en-US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is</a:t>
                </a:r>
                <a:r>
                  <a:rPr kumimoji="1" lang="zh-CN" altLang="en-US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that</a:t>
                </a:r>
                <a:r>
                  <a:rPr kumimoji="1" lang="zh-CN" altLang="en-US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if</a:t>
                </a:r>
                <a:r>
                  <a:rPr kumimoji="1" lang="zh-CN" altLang="en-US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we</a:t>
                </a:r>
                <a:r>
                  <a:rPr kumimoji="1" lang="zh-CN" altLang="en-US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want</a:t>
                </a:r>
                <a:r>
                  <a:rPr kumimoji="1" lang="zh-CN" altLang="en-US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to</a:t>
                </a:r>
                <a:r>
                  <a:rPr kumimoji="1" lang="zh-CN" altLang="en-US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the</a:t>
                </a:r>
                <a:r>
                  <a:rPr kumimoji="1" lang="zh-CN" altLang="en-US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get</a:t>
                </a:r>
                <a:r>
                  <a:rPr kumimoji="1" lang="zh-CN" altLang="en-US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exact</a:t>
                </a:r>
                <a:r>
                  <a:rPr kumimoji="1" lang="zh-CN" altLang="en-US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values</a:t>
                </a:r>
                <a:r>
                  <a:rPr kumimoji="1" lang="zh-CN" altLang="en-US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of</a:t>
                </a:r>
                <a:r>
                  <a:rPr kumimoji="1" lang="zh-CN" altLang="en-US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probability</a:t>
                </a:r>
                <a:r>
                  <a:rPr kumimoji="1" lang="zh-CN" altLang="en-US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of</a:t>
                </a:r>
                <a:r>
                  <a:rPr kumimoji="1" lang="zh-CN" altLang="en-US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y,</a:t>
                </a:r>
                <a:r>
                  <a:rPr kumimoji="1" lang="zh-CN" altLang="en-US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we</a:t>
                </a:r>
                <a:r>
                  <a:rPr kumimoji="1" lang="zh-CN" altLang="en-US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need</a:t>
                </a:r>
                <a:r>
                  <a:rPr kumimoji="1" lang="zh-CN" altLang="en-US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to</a:t>
                </a:r>
                <a:r>
                  <a:rPr kumimoji="1" lang="zh-CN" altLang="en-US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define</a:t>
                </a:r>
                <a:r>
                  <a:rPr kumimoji="1" lang="zh-CN" altLang="en-US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the</a:t>
                </a:r>
                <a:r>
                  <a:rPr kumimoji="1" lang="zh-CN" altLang="en-US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clear</a:t>
                </a:r>
                <a:r>
                  <a:rPr kumimoji="1" lang="zh-CN" altLang="en-US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form</a:t>
                </a:r>
                <a:r>
                  <a:rPr kumimoji="1" lang="zh-CN" altLang="en-US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of</a:t>
                </a:r>
                <a:r>
                  <a:rPr kumimoji="1" lang="zh-CN" altLang="en-US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g(\theta)</a:t>
                </a:r>
                <a:endParaRPr kumimoji="1" lang="zh-CN" altLang="en-US" sz="1600" b="0" kern="0" baseline="0" dirty="0" smtClean="0">
                  <a:latin typeface="+mn-lt"/>
                  <a:ea typeface="微软雅黑" panose="020B0503020204020204" pitchFamily="34" charset="-122"/>
                  <a:cs typeface="+mn-ea"/>
                  <a:sym typeface="+mn-lt"/>
                </a:endParaRPr>
              </a:p>
              <a:p>
                <a:pPr>
                  <a:lnSpc>
                    <a:spcPct val="130000"/>
                  </a:lnSpc>
                  <a:spcBef>
                    <a:spcPts val="600"/>
                  </a:spcBef>
                </a:pPr>
                <a:endParaRPr kumimoji="1" lang="zh-CN" altLang="en-US" sz="1600" b="0" kern="0" baseline="0" dirty="0" smtClean="0">
                  <a:latin typeface="+mn-lt"/>
                  <a:ea typeface="微软雅黑" panose="020B0503020204020204" pitchFamily="34" charset="-122"/>
                  <a:cs typeface="+mn-ea"/>
                  <a:sym typeface="+mn-lt"/>
                </a:endParaRPr>
              </a:p>
              <a:p>
                <a:pPr>
                  <a:lnSpc>
                    <a:spcPct val="130000"/>
                  </a:lnSpc>
                  <a:spcBef>
                    <a:spcPts val="600"/>
                  </a:spcBef>
                </a:pPr>
                <a:r>
                  <a:rPr kumimoji="1" lang="en-US" altLang="zh-CN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We</a:t>
                </a:r>
                <a:r>
                  <a:rPr kumimoji="1" lang="zh-CN" altLang="en-US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observed</a:t>
                </a:r>
                <a:r>
                  <a:rPr kumimoji="1" lang="zh-CN" altLang="en-US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the</a:t>
                </a:r>
                <a:r>
                  <a:rPr kumimoji="1" lang="zh-CN" altLang="en-US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data,</a:t>
                </a:r>
                <a:r>
                  <a:rPr kumimoji="1" lang="zh-CN" altLang="en-US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and</a:t>
                </a:r>
                <a:r>
                  <a:rPr kumimoji="1" lang="zh-CN" altLang="en-US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found</a:t>
                </a:r>
                <a:r>
                  <a:rPr kumimoji="1" lang="zh-CN" altLang="en-US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that</a:t>
                </a:r>
                <a:r>
                  <a:rPr kumimoji="1" lang="zh-CN" altLang="en-US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on</a:t>
                </a:r>
                <a:r>
                  <a:rPr kumimoji="1" lang="zh-CN" altLang="en-US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each</a:t>
                </a:r>
                <a:r>
                  <a:rPr kumimoji="1" lang="zh-CN" altLang="en-US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dimension,</a:t>
                </a:r>
                <a:r>
                  <a:rPr kumimoji="1" lang="zh-CN" altLang="en-US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they</a:t>
                </a:r>
                <a:r>
                  <a:rPr kumimoji="1" lang="zh-CN" altLang="en-US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are</a:t>
                </a:r>
                <a:r>
                  <a:rPr kumimoji="1" lang="zh-CN" altLang="en-US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likely</a:t>
                </a:r>
                <a:r>
                  <a:rPr kumimoji="1" lang="zh-CN" altLang="en-US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can</a:t>
                </a:r>
                <a:r>
                  <a:rPr kumimoji="1" lang="zh-CN" altLang="en-US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be</a:t>
                </a:r>
                <a:r>
                  <a:rPr kumimoji="1" lang="zh-CN" altLang="en-US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described</a:t>
                </a:r>
                <a:r>
                  <a:rPr kumimoji="1" lang="zh-CN" altLang="en-US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by</a:t>
                </a:r>
                <a:r>
                  <a:rPr kumimoji="1" lang="zh-CN" altLang="en-US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normal</a:t>
                </a:r>
                <a:r>
                  <a:rPr kumimoji="1" lang="zh-CN" altLang="en-US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distribution.</a:t>
                </a:r>
                <a:r>
                  <a:rPr kumimoji="1" lang="zh-CN" altLang="en-US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To</a:t>
                </a:r>
                <a:r>
                  <a:rPr kumimoji="1" lang="zh-CN" altLang="en-US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verify</a:t>
                </a:r>
                <a:r>
                  <a:rPr kumimoji="1" lang="zh-CN" altLang="en-US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this,</a:t>
                </a:r>
                <a:r>
                  <a:rPr kumimoji="1" lang="zh-CN" altLang="en-US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we</a:t>
                </a:r>
                <a:r>
                  <a:rPr kumimoji="1" lang="zh-CN" altLang="en-US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conducted</a:t>
                </a:r>
                <a:r>
                  <a:rPr kumimoji="1" lang="zh-CN" altLang="en-US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a</a:t>
                </a:r>
                <a:r>
                  <a:rPr kumimoji="1" lang="zh-CN" altLang="en-US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multivariate</a:t>
                </a:r>
                <a:r>
                  <a:rPr kumimoji="1" lang="zh-CN" altLang="en-US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normal</a:t>
                </a:r>
                <a:r>
                  <a:rPr kumimoji="1" lang="zh-CN" altLang="en-US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distribution</a:t>
                </a:r>
                <a:r>
                  <a:rPr kumimoji="1" lang="zh-CN" altLang="en-US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test</a:t>
                </a:r>
                <a:r>
                  <a:rPr kumimoji="1" lang="zh-CN" altLang="en-US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on</a:t>
                </a:r>
                <a:r>
                  <a:rPr kumimoji="1" lang="zh-CN" altLang="en-US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our</a:t>
                </a:r>
                <a:r>
                  <a:rPr kumimoji="1" lang="zh-CN" altLang="en-US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data.</a:t>
                </a:r>
                <a:r>
                  <a:rPr kumimoji="1" lang="zh-CN" altLang="en-US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The</a:t>
                </a:r>
                <a:r>
                  <a:rPr kumimoji="1" lang="zh-CN" altLang="en-US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results</a:t>
                </a:r>
                <a:r>
                  <a:rPr kumimoji="1" lang="zh-CN" altLang="en-US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show</a:t>
                </a:r>
                <a:r>
                  <a:rPr kumimoji="1" lang="zh-CN" altLang="en-US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that</a:t>
                </a:r>
                <a:r>
                  <a:rPr kumimoji="1" lang="zh-CN" altLang="en-US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is-IS" altLang="zh-CN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…</a:t>
                </a:r>
                <a:endParaRPr kumimoji="1" lang="zh-CN" altLang="en-US" sz="1600" b="0" kern="0" baseline="0" dirty="0" smtClean="0">
                  <a:latin typeface="+mn-lt"/>
                  <a:ea typeface="微软雅黑" panose="020B0503020204020204" pitchFamily="34" charset="-122"/>
                  <a:cs typeface="+mn-ea"/>
                  <a:sym typeface="+mn-lt"/>
                </a:endParaRPr>
              </a:p>
              <a:p>
                <a:pPr>
                  <a:lnSpc>
                    <a:spcPct val="130000"/>
                  </a:lnSpc>
                  <a:spcBef>
                    <a:spcPts val="600"/>
                  </a:spcBef>
                </a:pPr>
                <a:endParaRPr kumimoji="1" lang="zh-CN" altLang="en-US" sz="1600" b="0" kern="0" baseline="0" dirty="0" smtClean="0">
                  <a:latin typeface="+mn-lt"/>
                  <a:ea typeface="微软雅黑" panose="020B0503020204020204" pitchFamily="34" charset="-122"/>
                  <a:cs typeface="+mn-ea"/>
                  <a:sym typeface="+mn-lt"/>
                </a:endParaRPr>
              </a:p>
              <a:p>
                <a:pPr marL="0" marR="0" indent="0" algn="l" defTabSz="914400" rtl="0" eaLnBrk="1" fontAlgn="auto" latinLnBrk="0" hangingPunct="1">
                  <a:lnSpc>
                    <a:spcPct val="130000"/>
                  </a:lnSpc>
                  <a:spcBef>
                    <a:spcPts val="6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We</a:t>
                </a:r>
                <a:r>
                  <a:rPr kumimoji="1" lang="zh-CN" altLang="en-US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also</a:t>
                </a:r>
                <a:r>
                  <a:rPr kumimoji="1" lang="zh-CN" altLang="en-US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found</a:t>
                </a:r>
                <a:r>
                  <a:rPr kumimoji="1" lang="zh-CN" altLang="en-US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that</a:t>
                </a:r>
                <a:r>
                  <a:rPr kumimoji="1" lang="zh-CN" altLang="en-US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kern="0" dirty="0" smtClean="0">
                    <a:ea typeface="微软雅黑" panose="020B0503020204020204" pitchFamily="34" charset="-122"/>
                    <a:cs typeface="+mn-ea"/>
                    <a:sym typeface="+mn-lt"/>
                  </a:rPr>
                  <a:t>If</a:t>
                </a:r>
                <a:r>
                  <a:rPr kumimoji="1" lang="zh-CN" altLang="en-US" sz="1600" kern="0" dirty="0"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sz="1600" i="1" kern="0">
                        <a:latin typeface="Cambria Math" charset="0"/>
                        <a:ea typeface="Cambria Math" charset="0"/>
                        <a:cs typeface="Cambria Math" charset="0"/>
                        <a:sym typeface="+mn-lt"/>
                      </a:rPr>
                      <m:t>𝑔</m:t>
                    </m:r>
                    <m:r>
                      <a:rPr kumimoji="1" lang="en-US" altLang="zh-CN" sz="1600" i="1" kern="0">
                        <a:latin typeface="Cambria Math" charset="0"/>
                        <a:ea typeface="Cambria Math" charset="0"/>
                        <a:cs typeface="Cambria Math" charset="0"/>
                        <a:sym typeface="+mn-lt"/>
                      </a:rPr>
                      <m:t>(</m:t>
                    </m:r>
                    <m:sSub>
                      <m:sSubPr>
                        <m:ctrlPr>
                          <a:rPr kumimoji="1" lang="en-US" altLang="zh-CN" sz="1600" b="1" i="1" kern="0">
                            <a:latin typeface="Cambria Math" charset="0"/>
                            <a:ea typeface="Cambria Math" charset="0"/>
                            <a:cs typeface="Cambria Math" charset="0"/>
                            <a:sym typeface="+mn-lt"/>
                          </a:rPr>
                        </m:ctrlPr>
                      </m:sSubPr>
                      <m:e>
                        <m:r>
                          <a:rPr kumimoji="1" lang="en-US" altLang="zh-CN" sz="1600" b="1" i="1" kern="0">
                            <a:latin typeface="Cambria Math" charset="0"/>
                            <a:ea typeface="Cambria Math" charset="0"/>
                            <a:cs typeface="Cambria Math" charset="0"/>
                            <a:sym typeface="+mn-lt"/>
                          </a:rPr>
                          <m:t>𝜽</m:t>
                        </m:r>
                      </m:e>
                      <m:sub>
                        <m:r>
                          <a:rPr kumimoji="1" lang="en-US" altLang="zh-CN" sz="1600" i="1" kern="0">
                            <a:latin typeface="Cambria Math" charset="0"/>
                            <a:ea typeface="Cambria Math" charset="0"/>
                            <a:cs typeface="Cambria Math" charset="0"/>
                            <a:sym typeface="+mn-lt"/>
                          </a:rPr>
                          <m:t>𝑘</m:t>
                        </m:r>
                      </m:sub>
                    </m:sSub>
                    <m:r>
                      <a:rPr kumimoji="1" lang="en-US" altLang="zh-CN" sz="1600" i="1" kern="0">
                        <a:latin typeface="Cambria Math" charset="0"/>
                        <a:ea typeface="Cambria Math" charset="0"/>
                        <a:cs typeface="Cambria Math" charset="0"/>
                        <a:sym typeface="+mn-lt"/>
                      </a:rPr>
                      <m:t>)</m:t>
                    </m:r>
                  </m:oMath>
                </a14:m>
                <a:r>
                  <a:rPr kumimoji="1" lang="zh-CN" altLang="en-US" sz="1600" kern="0" dirty="0"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kern="0" dirty="0">
                    <a:ea typeface="微软雅黑" panose="020B0503020204020204" pitchFamily="34" charset="-122"/>
                    <a:cs typeface="+mn-ea"/>
                    <a:sym typeface="+mn-lt"/>
                  </a:rPr>
                  <a:t>is</a:t>
                </a:r>
                <a:r>
                  <a:rPr kumimoji="1" lang="zh-CN" altLang="en-US" sz="1600" kern="0" dirty="0"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kern="0" dirty="0">
                    <a:ea typeface="微软雅黑" panose="020B0503020204020204" pitchFamily="34" charset="-122"/>
                    <a:cs typeface="+mn-ea"/>
                    <a:sym typeface="+mn-lt"/>
                  </a:rPr>
                  <a:t>a</a:t>
                </a:r>
                <a:r>
                  <a:rPr kumimoji="1" lang="zh-CN" altLang="en-US" sz="1600" kern="0" dirty="0"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b="1" kern="0" dirty="0">
                    <a:solidFill>
                      <a:srgbClr val="0070C0"/>
                    </a:solidFill>
                    <a:ea typeface="微软雅黑" panose="020B0503020204020204" pitchFamily="34" charset="-122"/>
                    <a:cs typeface="+mn-ea"/>
                    <a:sym typeface="+mn-lt"/>
                  </a:rPr>
                  <a:t>normal</a:t>
                </a:r>
                <a:r>
                  <a:rPr kumimoji="1" lang="zh-CN" altLang="en-US" sz="1600" b="1" kern="0" dirty="0">
                    <a:solidFill>
                      <a:srgbClr val="0070C0"/>
                    </a:solidFill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b="1" kern="0" dirty="0">
                    <a:solidFill>
                      <a:srgbClr val="0070C0"/>
                    </a:solidFill>
                    <a:ea typeface="微软雅黑" panose="020B0503020204020204" pitchFamily="34" charset="-122"/>
                    <a:cs typeface="+mn-ea"/>
                    <a:sym typeface="+mn-lt"/>
                  </a:rPr>
                  <a:t>distribution</a:t>
                </a:r>
                <a:r>
                  <a:rPr kumimoji="1" lang="en-US" altLang="zh-CN" sz="1600" kern="0" dirty="0">
                    <a:ea typeface="微软雅黑" panose="020B0503020204020204" pitchFamily="34" charset="-122"/>
                    <a:cs typeface="+mn-ea"/>
                    <a:sym typeface="+mn-lt"/>
                  </a:rPr>
                  <a:t>,</a:t>
                </a:r>
                <a:r>
                  <a:rPr kumimoji="1" lang="zh-CN" altLang="en-US" sz="1600" kern="0" dirty="0"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sz="1600" i="1" kern="0">
                        <a:latin typeface="Cambria Math" charset="0"/>
                        <a:ea typeface="Cambria Math" charset="0"/>
                        <a:cs typeface="Cambria Math" charset="0"/>
                        <a:sym typeface="+mn-lt"/>
                      </a:rPr>
                      <m:t>𝑝</m:t>
                    </m:r>
                    <m:r>
                      <a:rPr kumimoji="1" lang="en-US" altLang="zh-CN" sz="1600" i="1" kern="0">
                        <a:latin typeface="Cambria Math" charset="0"/>
                        <a:ea typeface="Cambria Math" charset="0"/>
                        <a:cs typeface="Cambria Math" charset="0"/>
                        <a:sym typeface="+mn-lt"/>
                      </a:rPr>
                      <m:t>(</m:t>
                    </m:r>
                    <m:r>
                      <a:rPr kumimoji="1" lang="en-US" altLang="zh-CN" sz="1600" b="1" i="1" kern="0">
                        <a:latin typeface="Cambria Math" charset="0"/>
                        <a:ea typeface="Cambria Math" charset="0"/>
                        <a:cs typeface="Cambria Math" charset="0"/>
                        <a:sym typeface="+mn-lt"/>
                      </a:rPr>
                      <m:t>𝒚</m:t>
                    </m:r>
                    <m:r>
                      <a:rPr kumimoji="1" lang="en-US" altLang="zh-CN" sz="1600" i="1" kern="0">
                        <a:latin typeface="Cambria Math" charset="0"/>
                        <a:ea typeface="Cambria Math" charset="0"/>
                        <a:cs typeface="Cambria Math" charset="0"/>
                        <a:sym typeface="+mn-lt"/>
                      </a:rPr>
                      <m:t>)</m:t>
                    </m:r>
                  </m:oMath>
                </a14:m>
                <a:r>
                  <a:rPr kumimoji="1" lang="zh-CN" altLang="en-US" sz="1600" kern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kern="0" dirty="0">
                    <a:ea typeface="微软雅黑" panose="020B0503020204020204" pitchFamily="34" charset="-122"/>
                    <a:cs typeface="+mn-ea"/>
                    <a:sym typeface="+mn-lt"/>
                  </a:rPr>
                  <a:t>can</a:t>
                </a:r>
                <a:r>
                  <a:rPr kumimoji="1" lang="zh-CN" altLang="en-US" sz="1600" kern="0" dirty="0"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kern="0" dirty="0">
                    <a:ea typeface="微软雅黑" panose="020B0503020204020204" pitchFamily="34" charset="-122"/>
                    <a:cs typeface="+mn-ea"/>
                    <a:sym typeface="+mn-lt"/>
                  </a:rPr>
                  <a:t>approximate</a:t>
                </a:r>
                <a:r>
                  <a:rPr kumimoji="1" lang="zh-CN" altLang="en-US" sz="1600" kern="0" dirty="0"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kern="0" dirty="0">
                    <a:ea typeface="微软雅黑" panose="020B0503020204020204" pitchFamily="34" charset="-122"/>
                    <a:cs typeface="+mn-ea"/>
                    <a:sym typeface="+mn-lt"/>
                  </a:rPr>
                  <a:t>any</a:t>
                </a:r>
                <a:r>
                  <a:rPr kumimoji="1" lang="zh-CN" altLang="en-US" sz="1600" kern="0" dirty="0"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kern="0" dirty="0">
                    <a:ea typeface="微软雅黑" panose="020B0503020204020204" pitchFamily="34" charset="-122"/>
                    <a:cs typeface="+mn-ea"/>
                    <a:sym typeface="+mn-lt"/>
                  </a:rPr>
                  <a:t>continuous</a:t>
                </a:r>
                <a:r>
                  <a:rPr kumimoji="1" lang="zh-CN" altLang="en-US" sz="1600" kern="0" dirty="0"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kern="0" dirty="0">
                    <a:ea typeface="微软雅黑" panose="020B0503020204020204" pitchFamily="34" charset="-122"/>
                    <a:cs typeface="+mn-ea"/>
                    <a:sym typeface="+mn-lt"/>
                  </a:rPr>
                  <a:t>density</a:t>
                </a:r>
                <a:r>
                  <a:rPr kumimoji="1" lang="zh-CN" altLang="en-US" sz="1600" kern="0" dirty="0"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kern="0" dirty="0">
                    <a:ea typeface="微软雅黑" panose="020B0503020204020204" pitchFamily="34" charset="-122"/>
                    <a:cs typeface="+mn-ea"/>
                    <a:sym typeface="+mn-lt"/>
                  </a:rPr>
                  <a:t>functions</a:t>
                </a:r>
                <a:r>
                  <a:rPr kumimoji="1" lang="zh-CN" altLang="en-US" sz="1600" kern="0" dirty="0"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kern="0" dirty="0">
                    <a:ea typeface="微软雅黑" panose="020B0503020204020204" pitchFamily="34" charset="-122"/>
                    <a:cs typeface="+mn-ea"/>
                    <a:sym typeface="+mn-lt"/>
                  </a:rPr>
                  <a:t>to</a:t>
                </a:r>
                <a:r>
                  <a:rPr kumimoji="1" lang="zh-CN" altLang="en-US" sz="1600" kern="0" dirty="0"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kern="0" dirty="0">
                    <a:ea typeface="微软雅黑" panose="020B0503020204020204" pitchFamily="34" charset="-122"/>
                    <a:cs typeface="+mn-ea"/>
                    <a:sym typeface="+mn-lt"/>
                  </a:rPr>
                  <a:t>arbitrary</a:t>
                </a:r>
                <a:r>
                  <a:rPr kumimoji="1" lang="zh-CN" altLang="en-US" sz="1600" kern="0" dirty="0"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kern="0" dirty="0">
                    <a:ea typeface="微软雅黑" panose="020B0503020204020204" pitchFamily="34" charset="-122"/>
                    <a:cs typeface="+mn-ea"/>
                    <a:sym typeface="+mn-lt"/>
                  </a:rPr>
                  <a:t>accuracy</a:t>
                </a:r>
                <a:endParaRPr kumimoji="1" lang="zh-TW" altLang="en-US" sz="1600" b="1" kern="0" dirty="0">
                  <a:solidFill>
                    <a:srgbClr val="0070C0"/>
                  </a:solidFill>
                  <a:ea typeface="微软雅黑" panose="020B0503020204020204" pitchFamily="34" charset="-122"/>
                  <a:cs typeface="+mn-ea"/>
                  <a:sym typeface="+mn-lt"/>
                </a:endParaRPr>
              </a:p>
              <a:p>
                <a:pPr>
                  <a:lnSpc>
                    <a:spcPct val="130000"/>
                  </a:lnSpc>
                  <a:spcBef>
                    <a:spcPts val="600"/>
                  </a:spcBef>
                </a:pPr>
                <a:endParaRPr kumimoji="1" lang="zh-CN" altLang="en-US" sz="1600" b="0" kern="0" baseline="0" dirty="0" smtClean="0">
                  <a:latin typeface="+mn-lt"/>
                  <a:ea typeface="微软雅黑" panose="020B0503020204020204" pitchFamily="34" charset="-122"/>
                  <a:cs typeface="+mn-ea"/>
                  <a:sym typeface="+mn-lt"/>
                </a:endParaRPr>
              </a:p>
              <a:p>
                <a:pPr>
                  <a:lnSpc>
                    <a:spcPct val="130000"/>
                  </a:lnSpc>
                  <a:spcBef>
                    <a:spcPts val="600"/>
                  </a:spcBef>
                </a:pPr>
                <a:r>
                  <a:rPr kumimoji="1" lang="en-US" altLang="zh-CN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So</a:t>
                </a:r>
                <a:r>
                  <a:rPr kumimoji="1" lang="zh-CN" altLang="en-US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we</a:t>
                </a:r>
                <a:r>
                  <a:rPr kumimoji="1" lang="zh-CN" altLang="en-US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just</a:t>
                </a:r>
                <a:r>
                  <a:rPr kumimoji="1" lang="zh-CN" altLang="en-US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define</a:t>
                </a:r>
                <a:r>
                  <a:rPr kumimoji="1" lang="zh-CN" altLang="en-US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sz="1600" i="1" kern="0" smtClean="0">
                        <a:latin typeface="Cambria Math" charset="0"/>
                        <a:ea typeface="Cambria Math" charset="0"/>
                        <a:cs typeface="Cambria Math" charset="0"/>
                        <a:sym typeface="+mn-lt"/>
                      </a:rPr>
                      <m:t>𝑔</m:t>
                    </m:r>
                    <m:d>
                      <m:dPr>
                        <m:ctrlPr>
                          <a:rPr kumimoji="1" lang="en-US" altLang="zh-CN" sz="1600" i="1" kern="0" smtClean="0">
                            <a:latin typeface="Cambria Math" charset="0"/>
                            <a:ea typeface="Cambria Math" charset="0"/>
                            <a:cs typeface="Cambria Math" charset="0"/>
                            <a:sym typeface="+mn-lt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sz="1600" b="1" i="1" kern="0">
                                <a:latin typeface="Cambria Math" charset="0"/>
                                <a:ea typeface="Cambria Math" charset="0"/>
                                <a:cs typeface="Cambria Math" charset="0"/>
                                <a:sym typeface="+mn-lt"/>
                              </a:rPr>
                            </m:ctrlPr>
                          </m:sSubPr>
                          <m:e>
                            <m:r>
                              <a:rPr kumimoji="1" lang="en-US" altLang="zh-CN" sz="1600" b="1" i="1" kern="0">
                                <a:latin typeface="Cambria Math" charset="0"/>
                                <a:ea typeface="Cambria Math" charset="0"/>
                                <a:cs typeface="Cambria Math" charset="0"/>
                                <a:sym typeface="+mn-lt"/>
                              </a:rPr>
                              <m:t>𝜽</m:t>
                            </m:r>
                          </m:e>
                          <m:sub>
                            <m:r>
                              <a:rPr kumimoji="1" lang="en-US" altLang="zh-CN" sz="1600" i="1" kern="0">
                                <a:latin typeface="Cambria Math" charset="0"/>
                                <a:ea typeface="Cambria Math" charset="0"/>
                                <a:cs typeface="Cambria Math" charset="0"/>
                                <a:sym typeface="+mn-lt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r>
                  <a:rPr kumimoji="1" lang="zh-CN" altLang="en-US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as</a:t>
                </a:r>
                <a:r>
                  <a:rPr kumimoji="1" lang="zh-CN" altLang="en-US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normal</a:t>
                </a:r>
                <a:r>
                  <a:rPr kumimoji="1" lang="zh-CN" altLang="en-US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distribution</a:t>
                </a:r>
                <a:r>
                  <a:rPr kumimoji="1" lang="zh-CN" altLang="en-US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with</a:t>
                </a:r>
                <a:r>
                  <a:rPr kumimoji="1" lang="zh-CN" altLang="en-US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parameters</a:t>
                </a:r>
                <a:r>
                  <a:rPr kumimoji="1" lang="zh-CN" altLang="en-US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\mu</a:t>
                </a:r>
                <a:r>
                  <a:rPr kumimoji="1" lang="zh-CN" altLang="en-US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and</a:t>
                </a:r>
                <a:r>
                  <a:rPr kumimoji="1" lang="zh-CN" altLang="en-US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\Sigma,</a:t>
                </a:r>
                <a:r>
                  <a:rPr kumimoji="1" lang="zh-CN" altLang="en-US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and</a:t>
                </a:r>
                <a:r>
                  <a:rPr kumimoji="1" lang="zh-CN" altLang="en-US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then</a:t>
                </a:r>
                <a:r>
                  <a:rPr kumimoji="1" lang="zh-CN" altLang="en-US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combine</a:t>
                </a:r>
                <a:r>
                  <a:rPr kumimoji="1" lang="zh-CN" altLang="en-US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them,</a:t>
                </a:r>
                <a:r>
                  <a:rPr kumimoji="1" lang="zh-CN" altLang="en-US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get</a:t>
                </a:r>
                <a:r>
                  <a:rPr kumimoji="1" lang="zh-CN" altLang="en-US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p(y),</a:t>
                </a:r>
                <a:r>
                  <a:rPr kumimoji="1" lang="zh-CN" altLang="en-US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that</a:t>
                </a:r>
                <a:r>
                  <a:rPr kumimoji="1" lang="zh-CN" altLang="en-US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is</a:t>
                </a:r>
                <a:r>
                  <a:rPr kumimoji="1" lang="zh-CN" altLang="en-US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the</a:t>
                </a:r>
                <a:r>
                  <a:rPr kumimoji="1" lang="zh-CN" altLang="en-US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emotion</a:t>
                </a:r>
                <a:r>
                  <a:rPr kumimoji="1" lang="zh-CN" altLang="en-US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distribution</a:t>
                </a:r>
                <a:endParaRPr kumimoji="1" lang="zh-CN" altLang="en-US" sz="1600" b="0" kern="0" baseline="0" dirty="0">
                  <a:latin typeface="+mn-lt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mc:Choice>
        <mc:Fallback xmlns="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>
                  <a:lnSpc>
                    <a:spcPct val="130000"/>
                  </a:lnSpc>
                  <a:spcBef>
                    <a:spcPts val="600"/>
                  </a:spcBef>
                </a:pPr>
                <a:r>
                  <a:rPr kumimoji="1" lang="en-US" altLang="zh-CN" sz="1600" b="0" kern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Suppose</a:t>
                </a:r>
                <a:r>
                  <a:rPr kumimoji="1" lang="zh-CN" altLang="en-US" sz="1600" b="0" kern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b="0" kern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for</a:t>
                </a:r>
                <a:r>
                  <a:rPr kumimoji="1" lang="zh-CN" altLang="en-US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a</a:t>
                </a:r>
                <a:r>
                  <a:rPr kumimoji="1" lang="zh-CN" altLang="en-US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given</a:t>
                </a:r>
                <a:r>
                  <a:rPr kumimoji="1" lang="zh-CN" altLang="en-US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statement,</a:t>
                </a:r>
                <a:r>
                  <a:rPr kumimoji="1" lang="zh-CN" altLang="en-US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we</a:t>
                </a:r>
                <a:r>
                  <a:rPr kumimoji="1" lang="zh-CN" altLang="en-US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have</a:t>
                </a:r>
                <a:r>
                  <a:rPr kumimoji="1" lang="zh-CN" altLang="en-US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k</a:t>
                </a:r>
                <a:r>
                  <a:rPr kumimoji="1" lang="zh-CN" altLang="en-US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possible</a:t>
                </a:r>
                <a:r>
                  <a:rPr kumimoji="1" lang="zh-CN" altLang="en-US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emotions.</a:t>
                </a:r>
                <a:r>
                  <a:rPr kumimoji="1" lang="zh-CN" altLang="en-US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For</a:t>
                </a:r>
                <a:r>
                  <a:rPr kumimoji="1" lang="zh-CN" altLang="en-US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each</a:t>
                </a:r>
                <a:r>
                  <a:rPr kumimoji="1" lang="zh-CN" altLang="en-US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possible</a:t>
                </a:r>
                <a:r>
                  <a:rPr kumimoji="1" lang="zh-CN" altLang="en-US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emotion,</a:t>
                </a:r>
                <a:r>
                  <a:rPr kumimoji="1" lang="zh-CN" altLang="en-US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we</a:t>
                </a:r>
                <a:r>
                  <a:rPr kumimoji="1" lang="zh-CN" altLang="en-US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define</a:t>
                </a:r>
                <a:r>
                  <a:rPr kumimoji="1" lang="zh-CN" altLang="en-US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g(\theta)</a:t>
                </a:r>
                <a:r>
                  <a:rPr kumimoji="1" lang="zh-CN" altLang="en-US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as</a:t>
                </a:r>
                <a:r>
                  <a:rPr kumimoji="1" lang="zh-CN" altLang="en-US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its</a:t>
                </a:r>
                <a:r>
                  <a:rPr kumimoji="1" lang="zh-CN" altLang="en-US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distribution</a:t>
                </a:r>
                <a:r>
                  <a:rPr kumimoji="1" lang="zh-CN" altLang="en-US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with</a:t>
                </a:r>
                <a:r>
                  <a:rPr kumimoji="1" lang="zh-CN" altLang="en-US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corresponding</a:t>
                </a:r>
                <a:r>
                  <a:rPr kumimoji="1" lang="zh-CN" altLang="en-US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emotion</a:t>
                </a:r>
                <a:r>
                  <a:rPr kumimoji="1" lang="zh-CN" altLang="en-US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probability.</a:t>
                </a:r>
                <a:endParaRPr kumimoji="1" lang="zh-CN" altLang="en-US" sz="1600" b="0" kern="0" baseline="0" dirty="0" smtClean="0">
                  <a:latin typeface="+mn-lt"/>
                  <a:ea typeface="微软雅黑" panose="020B0503020204020204" pitchFamily="34" charset="-122"/>
                  <a:cs typeface="+mn-ea"/>
                  <a:sym typeface="+mn-lt"/>
                </a:endParaRPr>
              </a:p>
              <a:p>
                <a:pPr>
                  <a:lnSpc>
                    <a:spcPct val="130000"/>
                  </a:lnSpc>
                  <a:spcBef>
                    <a:spcPts val="600"/>
                  </a:spcBef>
                </a:pPr>
                <a:endParaRPr kumimoji="1" lang="zh-CN" altLang="en-US" sz="1600" b="0" kern="0" baseline="0" dirty="0" smtClean="0">
                  <a:latin typeface="+mn-lt"/>
                  <a:ea typeface="微软雅黑" panose="020B0503020204020204" pitchFamily="34" charset="-122"/>
                  <a:cs typeface="+mn-ea"/>
                  <a:sym typeface="+mn-lt"/>
                </a:endParaRPr>
              </a:p>
              <a:p>
                <a:pPr>
                  <a:lnSpc>
                    <a:spcPct val="130000"/>
                  </a:lnSpc>
                  <a:spcBef>
                    <a:spcPts val="600"/>
                  </a:spcBef>
                </a:pPr>
                <a:r>
                  <a:rPr kumimoji="1" lang="en-US" altLang="zh-CN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Now</a:t>
                </a:r>
                <a:r>
                  <a:rPr kumimoji="1" lang="zh-CN" altLang="en-US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the</a:t>
                </a:r>
                <a:r>
                  <a:rPr kumimoji="1" lang="zh-CN" altLang="en-US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first</a:t>
                </a:r>
                <a:r>
                  <a:rPr kumimoji="1" lang="zh-CN" altLang="en-US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task</a:t>
                </a:r>
                <a:r>
                  <a:rPr kumimoji="1" lang="zh-CN" altLang="en-US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of</a:t>
                </a:r>
                <a:r>
                  <a:rPr kumimoji="1" lang="zh-CN" altLang="en-US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our</a:t>
                </a:r>
                <a:r>
                  <a:rPr kumimoji="1" lang="zh-CN" altLang="en-US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research</a:t>
                </a:r>
                <a:r>
                  <a:rPr kumimoji="1" lang="zh-CN" altLang="en-US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is</a:t>
                </a:r>
                <a:r>
                  <a:rPr kumimoji="1" lang="zh-CN" altLang="en-US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that</a:t>
                </a:r>
                <a:r>
                  <a:rPr kumimoji="1" lang="zh-CN" altLang="en-US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if</a:t>
                </a:r>
                <a:r>
                  <a:rPr kumimoji="1" lang="zh-CN" altLang="en-US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we</a:t>
                </a:r>
                <a:r>
                  <a:rPr kumimoji="1" lang="zh-CN" altLang="en-US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want</a:t>
                </a:r>
                <a:r>
                  <a:rPr kumimoji="1" lang="zh-CN" altLang="en-US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to</a:t>
                </a:r>
                <a:r>
                  <a:rPr kumimoji="1" lang="zh-CN" altLang="en-US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the</a:t>
                </a:r>
                <a:r>
                  <a:rPr kumimoji="1" lang="zh-CN" altLang="en-US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get</a:t>
                </a:r>
                <a:r>
                  <a:rPr kumimoji="1" lang="zh-CN" altLang="en-US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exact</a:t>
                </a:r>
                <a:r>
                  <a:rPr kumimoji="1" lang="zh-CN" altLang="en-US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values</a:t>
                </a:r>
                <a:r>
                  <a:rPr kumimoji="1" lang="zh-CN" altLang="en-US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of</a:t>
                </a:r>
                <a:r>
                  <a:rPr kumimoji="1" lang="zh-CN" altLang="en-US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probability</a:t>
                </a:r>
                <a:r>
                  <a:rPr kumimoji="1" lang="zh-CN" altLang="en-US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of</a:t>
                </a:r>
                <a:r>
                  <a:rPr kumimoji="1" lang="zh-CN" altLang="en-US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y,</a:t>
                </a:r>
                <a:r>
                  <a:rPr kumimoji="1" lang="zh-CN" altLang="en-US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we</a:t>
                </a:r>
                <a:r>
                  <a:rPr kumimoji="1" lang="zh-CN" altLang="en-US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need</a:t>
                </a:r>
                <a:r>
                  <a:rPr kumimoji="1" lang="zh-CN" altLang="en-US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to</a:t>
                </a:r>
                <a:r>
                  <a:rPr kumimoji="1" lang="zh-CN" altLang="en-US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define</a:t>
                </a:r>
                <a:r>
                  <a:rPr kumimoji="1" lang="zh-CN" altLang="en-US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the</a:t>
                </a:r>
                <a:r>
                  <a:rPr kumimoji="1" lang="zh-CN" altLang="en-US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clear</a:t>
                </a:r>
                <a:r>
                  <a:rPr kumimoji="1" lang="zh-CN" altLang="en-US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form</a:t>
                </a:r>
                <a:r>
                  <a:rPr kumimoji="1" lang="zh-CN" altLang="en-US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of</a:t>
                </a:r>
                <a:r>
                  <a:rPr kumimoji="1" lang="zh-CN" altLang="en-US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g(\theta)</a:t>
                </a:r>
                <a:endParaRPr kumimoji="1" lang="zh-CN" altLang="en-US" sz="1600" b="0" kern="0" baseline="0" dirty="0" smtClean="0">
                  <a:latin typeface="+mn-lt"/>
                  <a:ea typeface="微软雅黑" panose="020B0503020204020204" pitchFamily="34" charset="-122"/>
                  <a:cs typeface="+mn-ea"/>
                  <a:sym typeface="+mn-lt"/>
                </a:endParaRPr>
              </a:p>
              <a:p>
                <a:pPr>
                  <a:lnSpc>
                    <a:spcPct val="130000"/>
                  </a:lnSpc>
                  <a:spcBef>
                    <a:spcPts val="600"/>
                  </a:spcBef>
                </a:pPr>
                <a:endParaRPr kumimoji="1" lang="zh-CN" altLang="en-US" sz="1600" b="0" kern="0" baseline="0" dirty="0" smtClean="0">
                  <a:latin typeface="+mn-lt"/>
                  <a:ea typeface="微软雅黑" panose="020B0503020204020204" pitchFamily="34" charset="-122"/>
                  <a:cs typeface="+mn-ea"/>
                  <a:sym typeface="+mn-lt"/>
                </a:endParaRPr>
              </a:p>
              <a:p>
                <a:pPr>
                  <a:lnSpc>
                    <a:spcPct val="130000"/>
                  </a:lnSpc>
                  <a:spcBef>
                    <a:spcPts val="600"/>
                  </a:spcBef>
                </a:pPr>
                <a:r>
                  <a:rPr kumimoji="1" lang="en-US" altLang="zh-CN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We</a:t>
                </a:r>
                <a:r>
                  <a:rPr kumimoji="1" lang="zh-CN" altLang="en-US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observed</a:t>
                </a:r>
                <a:r>
                  <a:rPr kumimoji="1" lang="zh-CN" altLang="en-US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the</a:t>
                </a:r>
                <a:r>
                  <a:rPr kumimoji="1" lang="zh-CN" altLang="en-US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data,</a:t>
                </a:r>
                <a:r>
                  <a:rPr kumimoji="1" lang="zh-CN" altLang="en-US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and</a:t>
                </a:r>
                <a:r>
                  <a:rPr kumimoji="1" lang="zh-CN" altLang="en-US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found</a:t>
                </a:r>
                <a:r>
                  <a:rPr kumimoji="1" lang="zh-CN" altLang="en-US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that</a:t>
                </a:r>
                <a:r>
                  <a:rPr kumimoji="1" lang="zh-CN" altLang="en-US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on</a:t>
                </a:r>
                <a:r>
                  <a:rPr kumimoji="1" lang="zh-CN" altLang="en-US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each</a:t>
                </a:r>
                <a:r>
                  <a:rPr kumimoji="1" lang="zh-CN" altLang="en-US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dimension,</a:t>
                </a:r>
                <a:r>
                  <a:rPr kumimoji="1" lang="zh-CN" altLang="en-US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they</a:t>
                </a:r>
                <a:r>
                  <a:rPr kumimoji="1" lang="zh-CN" altLang="en-US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are</a:t>
                </a:r>
                <a:r>
                  <a:rPr kumimoji="1" lang="zh-CN" altLang="en-US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likely</a:t>
                </a:r>
                <a:r>
                  <a:rPr kumimoji="1" lang="zh-CN" altLang="en-US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can</a:t>
                </a:r>
                <a:r>
                  <a:rPr kumimoji="1" lang="zh-CN" altLang="en-US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be</a:t>
                </a:r>
                <a:r>
                  <a:rPr kumimoji="1" lang="zh-CN" altLang="en-US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described</a:t>
                </a:r>
                <a:r>
                  <a:rPr kumimoji="1" lang="zh-CN" altLang="en-US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by</a:t>
                </a:r>
                <a:r>
                  <a:rPr kumimoji="1" lang="zh-CN" altLang="en-US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normal</a:t>
                </a:r>
                <a:r>
                  <a:rPr kumimoji="1" lang="zh-CN" altLang="en-US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distribution.</a:t>
                </a:r>
                <a:r>
                  <a:rPr kumimoji="1" lang="zh-CN" altLang="en-US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To</a:t>
                </a:r>
                <a:r>
                  <a:rPr kumimoji="1" lang="zh-CN" altLang="en-US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verify</a:t>
                </a:r>
                <a:r>
                  <a:rPr kumimoji="1" lang="zh-CN" altLang="en-US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this,</a:t>
                </a:r>
                <a:r>
                  <a:rPr kumimoji="1" lang="zh-CN" altLang="en-US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we</a:t>
                </a:r>
                <a:r>
                  <a:rPr kumimoji="1" lang="zh-CN" altLang="en-US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conducted</a:t>
                </a:r>
                <a:r>
                  <a:rPr kumimoji="1" lang="zh-CN" altLang="en-US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a</a:t>
                </a:r>
                <a:r>
                  <a:rPr kumimoji="1" lang="zh-CN" altLang="en-US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multivariate</a:t>
                </a:r>
                <a:r>
                  <a:rPr kumimoji="1" lang="zh-CN" altLang="en-US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normal</a:t>
                </a:r>
                <a:r>
                  <a:rPr kumimoji="1" lang="zh-CN" altLang="en-US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distribution</a:t>
                </a:r>
                <a:r>
                  <a:rPr kumimoji="1" lang="zh-CN" altLang="en-US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test</a:t>
                </a:r>
                <a:r>
                  <a:rPr kumimoji="1" lang="zh-CN" altLang="en-US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on</a:t>
                </a:r>
                <a:r>
                  <a:rPr kumimoji="1" lang="zh-CN" altLang="en-US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our</a:t>
                </a:r>
                <a:r>
                  <a:rPr kumimoji="1" lang="zh-CN" altLang="en-US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data.</a:t>
                </a:r>
                <a:r>
                  <a:rPr kumimoji="1" lang="zh-CN" altLang="en-US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The</a:t>
                </a:r>
                <a:r>
                  <a:rPr kumimoji="1" lang="zh-CN" altLang="en-US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results</a:t>
                </a:r>
                <a:r>
                  <a:rPr kumimoji="1" lang="zh-CN" altLang="en-US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show</a:t>
                </a:r>
                <a:r>
                  <a:rPr kumimoji="1" lang="zh-CN" altLang="en-US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that</a:t>
                </a:r>
                <a:r>
                  <a:rPr kumimoji="1" lang="zh-CN" altLang="en-US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is-IS" altLang="zh-CN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…</a:t>
                </a:r>
                <a:endParaRPr kumimoji="1" lang="zh-CN" altLang="en-US" sz="1600" b="0" kern="0" baseline="0" dirty="0" smtClean="0">
                  <a:latin typeface="+mn-lt"/>
                  <a:ea typeface="微软雅黑" panose="020B0503020204020204" pitchFamily="34" charset="-122"/>
                  <a:cs typeface="+mn-ea"/>
                  <a:sym typeface="+mn-lt"/>
                </a:endParaRPr>
              </a:p>
              <a:p>
                <a:pPr>
                  <a:lnSpc>
                    <a:spcPct val="130000"/>
                  </a:lnSpc>
                  <a:spcBef>
                    <a:spcPts val="600"/>
                  </a:spcBef>
                </a:pPr>
                <a:endParaRPr kumimoji="1" lang="zh-CN" altLang="en-US" sz="1600" b="0" kern="0" baseline="0" dirty="0" smtClean="0">
                  <a:latin typeface="+mn-lt"/>
                  <a:ea typeface="微软雅黑" panose="020B0503020204020204" pitchFamily="34" charset="-122"/>
                  <a:cs typeface="+mn-ea"/>
                  <a:sym typeface="+mn-lt"/>
                </a:endParaRPr>
              </a:p>
              <a:p>
                <a:pPr marL="0" marR="0" indent="0" algn="l" defTabSz="914400" rtl="0" eaLnBrk="1" fontAlgn="auto" latinLnBrk="0" hangingPunct="1">
                  <a:lnSpc>
                    <a:spcPct val="130000"/>
                  </a:lnSpc>
                  <a:spcBef>
                    <a:spcPts val="6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We</a:t>
                </a:r>
                <a:r>
                  <a:rPr kumimoji="1" lang="zh-CN" altLang="en-US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also</a:t>
                </a:r>
                <a:r>
                  <a:rPr kumimoji="1" lang="zh-CN" altLang="en-US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found</a:t>
                </a:r>
                <a:r>
                  <a:rPr kumimoji="1" lang="zh-CN" altLang="en-US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that</a:t>
                </a:r>
                <a:r>
                  <a:rPr kumimoji="1" lang="zh-CN" altLang="en-US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kern="0" dirty="0" smtClean="0">
                    <a:ea typeface="微软雅黑" panose="020B0503020204020204" pitchFamily="34" charset="-122"/>
                    <a:cs typeface="+mn-ea"/>
                    <a:sym typeface="+mn-lt"/>
                  </a:rPr>
                  <a:t>If</a:t>
                </a:r>
                <a:r>
                  <a:rPr kumimoji="1" lang="zh-CN" altLang="en-US" sz="1600" kern="0" dirty="0"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i="0" kern="0">
                    <a:latin typeface="Cambria Math" charset="0"/>
                    <a:ea typeface="Cambria Math" charset="0"/>
                    <a:cs typeface="Cambria Math" charset="0"/>
                    <a:sym typeface="+mn-lt"/>
                  </a:rPr>
                  <a:t>𝑔(</a:t>
                </a:r>
                <a:r>
                  <a:rPr kumimoji="1" lang="en-US" altLang="zh-CN" sz="1600" b="1" i="0" kern="0">
                    <a:latin typeface="Cambria Math" charset="0"/>
                    <a:ea typeface="Cambria Math" charset="0"/>
                    <a:cs typeface="Cambria Math" charset="0"/>
                    <a:sym typeface="+mn-lt"/>
                  </a:rPr>
                  <a:t>𝜽_</a:t>
                </a:r>
                <a:r>
                  <a:rPr kumimoji="1" lang="en-US" altLang="zh-CN" sz="1600" i="0" kern="0">
                    <a:latin typeface="Cambria Math" charset="0"/>
                    <a:ea typeface="Cambria Math" charset="0"/>
                    <a:cs typeface="Cambria Math" charset="0"/>
                    <a:sym typeface="+mn-lt"/>
                  </a:rPr>
                  <a:t>𝑘)</a:t>
                </a:r>
                <a:r>
                  <a:rPr kumimoji="1" lang="zh-CN" altLang="en-US" sz="1600" kern="0" dirty="0"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kern="0" dirty="0">
                    <a:ea typeface="微软雅黑" panose="020B0503020204020204" pitchFamily="34" charset="-122"/>
                    <a:cs typeface="+mn-ea"/>
                    <a:sym typeface="+mn-lt"/>
                  </a:rPr>
                  <a:t>is</a:t>
                </a:r>
                <a:r>
                  <a:rPr kumimoji="1" lang="zh-CN" altLang="en-US" sz="1600" kern="0" dirty="0"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kern="0" dirty="0">
                    <a:ea typeface="微软雅黑" panose="020B0503020204020204" pitchFamily="34" charset="-122"/>
                    <a:cs typeface="+mn-ea"/>
                    <a:sym typeface="+mn-lt"/>
                  </a:rPr>
                  <a:t>a</a:t>
                </a:r>
                <a:r>
                  <a:rPr kumimoji="1" lang="zh-CN" altLang="en-US" sz="1600" kern="0" dirty="0"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b="1" kern="0" dirty="0">
                    <a:solidFill>
                      <a:srgbClr val="0070C0"/>
                    </a:solidFill>
                    <a:ea typeface="微软雅黑" panose="020B0503020204020204" pitchFamily="34" charset="-122"/>
                    <a:cs typeface="+mn-ea"/>
                    <a:sym typeface="+mn-lt"/>
                  </a:rPr>
                  <a:t>normal</a:t>
                </a:r>
                <a:r>
                  <a:rPr kumimoji="1" lang="zh-CN" altLang="en-US" sz="1600" b="1" kern="0" dirty="0">
                    <a:solidFill>
                      <a:srgbClr val="0070C0"/>
                    </a:solidFill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b="1" kern="0" dirty="0">
                    <a:solidFill>
                      <a:srgbClr val="0070C0"/>
                    </a:solidFill>
                    <a:ea typeface="微软雅黑" panose="020B0503020204020204" pitchFamily="34" charset="-122"/>
                    <a:cs typeface="+mn-ea"/>
                    <a:sym typeface="+mn-lt"/>
                  </a:rPr>
                  <a:t>distribution</a:t>
                </a:r>
                <a:r>
                  <a:rPr kumimoji="1" lang="en-US" altLang="zh-CN" sz="1600" kern="0" dirty="0">
                    <a:ea typeface="微软雅黑" panose="020B0503020204020204" pitchFamily="34" charset="-122"/>
                    <a:cs typeface="+mn-ea"/>
                    <a:sym typeface="+mn-lt"/>
                  </a:rPr>
                  <a:t>,</a:t>
                </a:r>
                <a:r>
                  <a:rPr kumimoji="1" lang="zh-CN" altLang="en-US" sz="1600" kern="0" dirty="0"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i="0" kern="0">
                    <a:latin typeface="Cambria Math" charset="0"/>
                    <a:ea typeface="Cambria Math" charset="0"/>
                    <a:cs typeface="Cambria Math" charset="0"/>
                    <a:sym typeface="+mn-lt"/>
                  </a:rPr>
                  <a:t>𝑝(</a:t>
                </a:r>
                <a:r>
                  <a:rPr kumimoji="1" lang="en-US" altLang="zh-CN" sz="1600" b="1" i="0" kern="0">
                    <a:latin typeface="Cambria Math" charset="0"/>
                    <a:ea typeface="Cambria Math" charset="0"/>
                    <a:cs typeface="Cambria Math" charset="0"/>
                    <a:sym typeface="+mn-lt"/>
                  </a:rPr>
                  <a:t>𝒚</a:t>
                </a:r>
                <a:r>
                  <a:rPr kumimoji="1" lang="en-US" altLang="zh-CN" sz="1600" i="0" kern="0">
                    <a:latin typeface="Cambria Math" charset="0"/>
                    <a:ea typeface="Cambria Math" charset="0"/>
                    <a:cs typeface="Cambria Math" charset="0"/>
                    <a:sym typeface="+mn-lt"/>
                  </a:rPr>
                  <a:t>)</a:t>
                </a:r>
                <a:r>
                  <a:rPr kumimoji="1" lang="zh-CN" altLang="en-US" sz="1600" kern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kern="0" dirty="0">
                    <a:ea typeface="微软雅黑" panose="020B0503020204020204" pitchFamily="34" charset="-122"/>
                    <a:cs typeface="+mn-ea"/>
                    <a:sym typeface="+mn-lt"/>
                  </a:rPr>
                  <a:t>can</a:t>
                </a:r>
                <a:r>
                  <a:rPr kumimoji="1" lang="zh-CN" altLang="en-US" sz="1600" kern="0" dirty="0"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kern="0" dirty="0">
                    <a:ea typeface="微软雅黑" panose="020B0503020204020204" pitchFamily="34" charset="-122"/>
                    <a:cs typeface="+mn-ea"/>
                    <a:sym typeface="+mn-lt"/>
                  </a:rPr>
                  <a:t>approximate</a:t>
                </a:r>
                <a:r>
                  <a:rPr kumimoji="1" lang="zh-CN" altLang="en-US" sz="1600" kern="0" dirty="0"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kern="0" dirty="0">
                    <a:ea typeface="微软雅黑" panose="020B0503020204020204" pitchFamily="34" charset="-122"/>
                    <a:cs typeface="+mn-ea"/>
                    <a:sym typeface="+mn-lt"/>
                  </a:rPr>
                  <a:t>any</a:t>
                </a:r>
                <a:r>
                  <a:rPr kumimoji="1" lang="zh-CN" altLang="en-US" sz="1600" kern="0" dirty="0"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kern="0" dirty="0">
                    <a:ea typeface="微软雅黑" panose="020B0503020204020204" pitchFamily="34" charset="-122"/>
                    <a:cs typeface="+mn-ea"/>
                    <a:sym typeface="+mn-lt"/>
                  </a:rPr>
                  <a:t>continuous</a:t>
                </a:r>
                <a:r>
                  <a:rPr kumimoji="1" lang="zh-CN" altLang="en-US" sz="1600" kern="0" dirty="0"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kern="0" dirty="0">
                    <a:ea typeface="微软雅黑" panose="020B0503020204020204" pitchFamily="34" charset="-122"/>
                    <a:cs typeface="+mn-ea"/>
                    <a:sym typeface="+mn-lt"/>
                  </a:rPr>
                  <a:t>density</a:t>
                </a:r>
                <a:r>
                  <a:rPr kumimoji="1" lang="zh-CN" altLang="en-US" sz="1600" kern="0" dirty="0"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kern="0" dirty="0">
                    <a:ea typeface="微软雅黑" panose="020B0503020204020204" pitchFamily="34" charset="-122"/>
                    <a:cs typeface="+mn-ea"/>
                    <a:sym typeface="+mn-lt"/>
                  </a:rPr>
                  <a:t>functions</a:t>
                </a:r>
                <a:r>
                  <a:rPr kumimoji="1" lang="zh-CN" altLang="en-US" sz="1600" kern="0" dirty="0"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kern="0" dirty="0">
                    <a:ea typeface="微软雅黑" panose="020B0503020204020204" pitchFamily="34" charset="-122"/>
                    <a:cs typeface="+mn-ea"/>
                    <a:sym typeface="+mn-lt"/>
                  </a:rPr>
                  <a:t>to</a:t>
                </a:r>
                <a:r>
                  <a:rPr kumimoji="1" lang="zh-CN" altLang="en-US" sz="1600" kern="0" dirty="0"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kern="0" dirty="0">
                    <a:ea typeface="微软雅黑" panose="020B0503020204020204" pitchFamily="34" charset="-122"/>
                    <a:cs typeface="+mn-ea"/>
                    <a:sym typeface="+mn-lt"/>
                  </a:rPr>
                  <a:t>arbitrary</a:t>
                </a:r>
                <a:r>
                  <a:rPr kumimoji="1" lang="zh-CN" altLang="en-US" sz="1600" kern="0" dirty="0"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kern="0" dirty="0">
                    <a:ea typeface="微软雅黑" panose="020B0503020204020204" pitchFamily="34" charset="-122"/>
                    <a:cs typeface="+mn-ea"/>
                    <a:sym typeface="+mn-lt"/>
                  </a:rPr>
                  <a:t>accuracy</a:t>
                </a:r>
                <a:endParaRPr kumimoji="1" lang="zh-TW" altLang="en-US" sz="1600" b="1" kern="0" dirty="0">
                  <a:solidFill>
                    <a:srgbClr val="0070C0"/>
                  </a:solidFill>
                  <a:ea typeface="微软雅黑" panose="020B0503020204020204" pitchFamily="34" charset="-122"/>
                  <a:cs typeface="+mn-ea"/>
                  <a:sym typeface="+mn-lt"/>
                </a:endParaRPr>
              </a:p>
              <a:p>
                <a:pPr>
                  <a:lnSpc>
                    <a:spcPct val="130000"/>
                  </a:lnSpc>
                  <a:spcBef>
                    <a:spcPts val="600"/>
                  </a:spcBef>
                </a:pPr>
                <a:endParaRPr kumimoji="1" lang="zh-CN" altLang="en-US" sz="1600" b="0" kern="0" baseline="0" dirty="0" smtClean="0">
                  <a:latin typeface="+mn-lt"/>
                  <a:ea typeface="微软雅黑" panose="020B0503020204020204" pitchFamily="34" charset="-122"/>
                  <a:cs typeface="+mn-ea"/>
                  <a:sym typeface="+mn-lt"/>
                </a:endParaRPr>
              </a:p>
              <a:p>
                <a:pPr>
                  <a:lnSpc>
                    <a:spcPct val="130000"/>
                  </a:lnSpc>
                  <a:spcBef>
                    <a:spcPts val="600"/>
                  </a:spcBef>
                </a:pPr>
                <a:r>
                  <a:rPr kumimoji="1" lang="en-US" altLang="zh-CN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So</a:t>
                </a:r>
                <a:r>
                  <a:rPr kumimoji="1" lang="zh-CN" altLang="en-US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we</a:t>
                </a:r>
                <a:r>
                  <a:rPr kumimoji="1" lang="zh-CN" altLang="en-US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just</a:t>
                </a:r>
                <a:r>
                  <a:rPr kumimoji="1" lang="zh-CN" altLang="en-US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define</a:t>
                </a:r>
                <a:r>
                  <a:rPr kumimoji="1" lang="zh-CN" altLang="en-US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i="0" kern="0" smtClean="0">
                    <a:latin typeface="Cambria Math" charset="0"/>
                    <a:ea typeface="Cambria Math" charset="0"/>
                    <a:cs typeface="Cambria Math" charset="0"/>
                    <a:sym typeface="+mn-lt"/>
                  </a:rPr>
                  <a:t>𝑔(</a:t>
                </a:r>
                <a:r>
                  <a:rPr kumimoji="1" lang="en-US" altLang="zh-CN" sz="1600" b="1" i="0" kern="0">
                    <a:latin typeface="Cambria Math" charset="0"/>
                    <a:ea typeface="Cambria Math" charset="0"/>
                    <a:cs typeface="Cambria Math" charset="0"/>
                    <a:sym typeface="+mn-lt"/>
                  </a:rPr>
                  <a:t>𝜽_</a:t>
                </a:r>
                <a:r>
                  <a:rPr kumimoji="1" lang="en-US" altLang="zh-CN" sz="1600" i="0" kern="0">
                    <a:latin typeface="Cambria Math" charset="0"/>
                    <a:ea typeface="Cambria Math" charset="0"/>
                    <a:cs typeface="Cambria Math" charset="0"/>
                    <a:sym typeface="+mn-lt"/>
                  </a:rPr>
                  <a:t>𝑘</a:t>
                </a:r>
                <a:r>
                  <a:rPr kumimoji="1" lang="en-US" altLang="zh-CN" sz="1600" b="1" i="0" kern="0">
                    <a:latin typeface="Cambria Math" charset="0"/>
                    <a:ea typeface="Cambria Math" charset="0"/>
                    <a:cs typeface="Cambria Math" charset="0"/>
                    <a:sym typeface="+mn-lt"/>
                  </a:rPr>
                  <a:t> )</a:t>
                </a:r>
                <a:r>
                  <a:rPr kumimoji="1" lang="zh-CN" altLang="en-US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as</a:t>
                </a:r>
                <a:r>
                  <a:rPr kumimoji="1" lang="zh-CN" altLang="en-US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normal</a:t>
                </a:r>
                <a:r>
                  <a:rPr kumimoji="1" lang="zh-CN" altLang="en-US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distribution</a:t>
                </a:r>
                <a:r>
                  <a:rPr kumimoji="1" lang="zh-CN" altLang="en-US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with</a:t>
                </a:r>
                <a:r>
                  <a:rPr kumimoji="1" lang="zh-CN" altLang="en-US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parameters</a:t>
                </a:r>
                <a:r>
                  <a:rPr kumimoji="1" lang="zh-CN" altLang="en-US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\mu</a:t>
                </a:r>
                <a:r>
                  <a:rPr kumimoji="1" lang="zh-CN" altLang="en-US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and</a:t>
                </a:r>
                <a:r>
                  <a:rPr kumimoji="1" lang="zh-CN" altLang="en-US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\Sigma,</a:t>
                </a:r>
                <a:r>
                  <a:rPr kumimoji="1" lang="zh-CN" altLang="en-US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and</a:t>
                </a:r>
                <a:r>
                  <a:rPr kumimoji="1" lang="zh-CN" altLang="en-US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then</a:t>
                </a:r>
                <a:r>
                  <a:rPr kumimoji="1" lang="zh-CN" altLang="en-US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combine</a:t>
                </a:r>
                <a:r>
                  <a:rPr kumimoji="1" lang="zh-CN" altLang="en-US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them,</a:t>
                </a:r>
                <a:r>
                  <a:rPr kumimoji="1" lang="zh-CN" altLang="en-US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get</a:t>
                </a:r>
                <a:r>
                  <a:rPr kumimoji="1" lang="zh-CN" altLang="en-US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p(y),</a:t>
                </a:r>
                <a:r>
                  <a:rPr kumimoji="1" lang="zh-CN" altLang="en-US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that</a:t>
                </a:r>
                <a:r>
                  <a:rPr kumimoji="1" lang="zh-CN" altLang="en-US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is</a:t>
                </a:r>
                <a:r>
                  <a:rPr kumimoji="1" lang="zh-CN" altLang="en-US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the</a:t>
                </a:r>
                <a:r>
                  <a:rPr kumimoji="1" lang="zh-CN" altLang="en-US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emotion</a:t>
                </a:r>
                <a:r>
                  <a:rPr kumimoji="1" lang="zh-CN" altLang="en-US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distribution</a:t>
                </a:r>
                <a:endParaRPr kumimoji="1" lang="zh-CN" altLang="en-US" sz="1600" b="0" kern="0" baseline="0" dirty="0">
                  <a:latin typeface="+mn-lt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21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165351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sz="1600" baseline="0" dirty="0" smtClean="0"/>
              <a:t>Now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let’s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recall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our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goal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of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this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research.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For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a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given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statement,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we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want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to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get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the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emotion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distribution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in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VA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space.</a:t>
            </a:r>
            <a:endParaRPr kumimoji="1" lang="zh-CN" altLang="en-US" sz="1600" baseline="0" dirty="0" smtClean="0"/>
          </a:p>
          <a:p>
            <a:endParaRPr kumimoji="1" lang="zh-CN" altLang="en-US" sz="1600" baseline="0" dirty="0" smtClean="0"/>
          </a:p>
          <a:p>
            <a:r>
              <a:rPr kumimoji="1" lang="en-US" altLang="zh-CN" sz="1600" baseline="0" dirty="0" smtClean="0"/>
              <a:t>We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define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X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as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the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features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of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texts.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Thus,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given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X,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we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can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get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the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clear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form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of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err="1" smtClean="0"/>
              <a:t>EmoPredictor</a:t>
            </a:r>
            <a:r>
              <a:rPr kumimoji="1" lang="en-US" altLang="zh-CN" sz="1600" baseline="0" dirty="0" smtClean="0"/>
              <a:t>.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This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turns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to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a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parameter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estimation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problem.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The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parameters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to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be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estimated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are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emotion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probability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and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Gaussian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parameters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\mu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and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\Sigma.</a:t>
            </a:r>
            <a:endParaRPr kumimoji="1" lang="zh-CN" altLang="en-US" sz="1600" baseline="0" dirty="0" smtClean="0"/>
          </a:p>
          <a:p>
            <a:endParaRPr kumimoji="1" lang="zh-CN" altLang="en-US" sz="1600" baseline="0" dirty="0" smtClean="0"/>
          </a:p>
          <a:p>
            <a:r>
              <a:rPr kumimoji="1" lang="en-US" altLang="zh-CN" sz="1600" baseline="0" dirty="0" smtClean="0"/>
              <a:t>We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can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get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Gaussian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parameters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from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VA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ratings.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As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to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emotion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probability,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we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obtain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it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through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emotion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classifier.</a:t>
            </a:r>
            <a:endParaRPr kumimoji="1" lang="zh-CN" altLang="en-US" sz="1600" baseline="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22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4416993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sz="1600"/>
              <a:t>This</a:t>
            </a:r>
            <a:r>
              <a:rPr kumimoji="1" lang="zh-CN" altLang="en-US" sz="1600"/>
              <a:t> </a:t>
            </a:r>
            <a:r>
              <a:rPr kumimoji="1" lang="en-US" altLang="zh-CN" sz="1600"/>
              <a:t>turns</a:t>
            </a:r>
            <a:r>
              <a:rPr kumimoji="1" lang="zh-CN" altLang="en-US" sz="1600"/>
              <a:t> </a:t>
            </a:r>
            <a:r>
              <a:rPr kumimoji="1" lang="en-US" altLang="zh-CN" sz="1600"/>
              <a:t>to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a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parameter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estimation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problem.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The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parameters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to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be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estimated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are</a:t>
            </a:r>
            <a:r>
              <a:rPr kumimoji="1" lang="is-IS" altLang="zh-CN" sz="1600" baseline="0"/>
              <a:t>…</a:t>
            </a:r>
            <a:endParaRPr kumimoji="1" lang="zh-CN" altLang="en-US" sz="1600" baseline="0"/>
          </a:p>
          <a:p>
            <a:endParaRPr kumimoji="1" lang="zh-CN" altLang="en-US" sz="1600" baseline="0"/>
          </a:p>
          <a:p>
            <a:r>
              <a:rPr kumimoji="1" lang="en-US" altLang="zh-CN" sz="1600" baseline="0"/>
              <a:t>Traditionally,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all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these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three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parameters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can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be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obtained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from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VA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ratings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if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we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specify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the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form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of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 err="1"/>
              <a:t>pi_k</a:t>
            </a:r>
            <a:endParaRPr kumimoji="1" lang="zh-CN" altLang="en-US" sz="1600" baseline="0"/>
          </a:p>
          <a:p>
            <a:endParaRPr kumimoji="1" lang="zh-CN" altLang="en-US" sz="1600" baseline="0"/>
          </a:p>
          <a:p>
            <a:r>
              <a:rPr kumimoji="1" lang="en-US" altLang="zh-CN" sz="1600" baseline="0"/>
              <a:t>Instead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of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doing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this,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we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proposed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a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aggregated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model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that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integrates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emotion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classification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into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VA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emotion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model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in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which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the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distribution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 err="1"/>
              <a:t>pi_k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is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not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needed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to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specify.</a:t>
            </a:r>
            <a:endParaRPr kumimoji="1" lang="zh-TW" altLang="en-US" sz="160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23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6185101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Now,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in</a:t>
            </a:r>
            <a:r>
              <a:rPr kumimoji="1" lang="zh-CN" altLang="en-US" dirty="0" smtClean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following,</a:t>
            </a:r>
            <a:r>
              <a:rPr kumimoji="1" lang="zh-CN" altLang="en-US" dirty="0"/>
              <a:t> </a:t>
            </a:r>
            <a:r>
              <a:rPr kumimoji="1" lang="en-US" altLang="zh-CN" dirty="0"/>
              <a:t>I</a:t>
            </a:r>
            <a:r>
              <a:rPr kumimoji="1" lang="zh-CN" altLang="en-US" dirty="0"/>
              <a:t> </a:t>
            </a:r>
            <a:r>
              <a:rPr kumimoji="1" lang="en-US" altLang="zh-CN" dirty="0"/>
              <a:t>will</a:t>
            </a:r>
            <a:r>
              <a:rPr kumimoji="1" lang="zh-CN" altLang="en-US" dirty="0"/>
              <a:t> </a:t>
            </a:r>
            <a:r>
              <a:rPr kumimoji="1" lang="en-US" altLang="zh-CN" dirty="0"/>
              <a:t>introduce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framework</a:t>
            </a:r>
            <a:r>
              <a:rPr kumimoji="1" lang="zh-CN" altLang="en-US" baseline="0" dirty="0"/>
              <a:t> </a:t>
            </a:r>
            <a:r>
              <a:rPr kumimoji="1" lang="en-US" altLang="zh-CN" baseline="0" dirty="0"/>
              <a:t>of</a:t>
            </a:r>
            <a:r>
              <a:rPr kumimoji="1" lang="zh-CN" altLang="en-US" baseline="0" dirty="0"/>
              <a:t> </a:t>
            </a:r>
            <a:r>
              <a:rPr kumimoji="1" lang="en-US" altLang="zh-CN" baseline="0" dirty="0"/>
              <a:t>the</a:t>
            </a:r>
            <a:r>
              <a:rPr kumimoji="1" lang="zh-CN" altLang="en-US" baseline="0" dirty="0"/>
              <a:t> </a:t>
            </a:r>
            <a:r>
              <a:rPr kumimoji="1" lang="en-US" altLang="zh-CN" baseline="0" dirty="0"/>
              <a:t>predictive</a:t>
            </a:r>
            <a:r>
              <a:rPr kumimoji="1" lang="zh-CN" altLang="en-US" baseline="0" dirty="0"/>
              <a:t> </a:t>
            </a:r>
            <a:r>
              <a:rPr kumimoji="1" lang="en-US" altLang="zh-CN" baseline="0" dirty="0"/>
              <a:t>model</a:t>
            </a:r>
            <a:r>
              <a:rPr kumimoji="1" lang="zh-CN" altLang="en-US" baseline="0" dirty="0"/>
              <a:t> </a:t>
            </a:r>
            <a:r>
              <a:rPr kumimoji="1" lang="en-US" altLang="zh-CN" baseline="0" dirty="0"/>
              <a:t>and</a:t>
            </a:r>
            <a:r>
              <a:rPr kumimoji="1" lang="zh-CN" altLang="en-US" baseline="0" dirty="0"/>
              <a:t> </a:t>
            </a:r>
            <a:r>
              <a:rPr kumimoji="1" lang="en-US" altLang="zh-CN" baseline="0" dirty="0"/>
              <a:t>have</a:t>
            </a:r>
            <a:r>
              <a:rPr kumimoji="1" lang="zh-CN" altLang="en-US" baseline="0" dirty="0"/>
              <a:t> </a:t>
            </a:r>
            <a:r>
              <a:rPr kumimoji="1" lang="en-US" altLang="zh-CN" baseline="0" dirty="0"/>
              <a:t>a</a:t>
            </a:r>
            <a:r>
              <a:rPr kumimoji="1" lang="zh-CN" altLang="en-US" baseline="0" dirty="0"/>
              <a:t> </a:t>
            </a:r>
            <a:r>
              <a:rPr kumimoji="1" lang="en-US" altLang="zh-CN" baseline="0" dirty="0"/>
              <a:t>detailed</a:t>
            </a:r>
            <a:r>
              <a:rPr kumimoji="1" lang="zh-CN" altLang="en-US" baseline="0" dirty="0"/>
              <a:t> </a:t>
            </a:r>
            <a:r>
              <a:rPr kumimoji="1" lang="en-US" altLang="zh-CN" baseline="0" dirty="0"/>
              <a:t>look</a:t>
            </a:r>
            <a:r>
              <a:rPr kumimoji="1" lang="zh-CN" altLang="en-US" baseline="0" dirty="0"/>
              <a:t> </a:t>
            </a:r>
            <a:r>
              <a:rPr kumimoji="1" lang="en-US" altLang="zh-CN" baseline="0" dirty="0"/>
              <a:t>at</a:t>
            </a:r>
            <a:r>
              <a:rPr kumimoji="1" lang="zh-CN" altLang="en-US" baseline="0" dirty="0"/>
              <a:t> </a:t>
            </a:r>
            <a:r>
              <a:rPr kumimoji="1" lang="en-US" altLang="zh-CN" baseline="0" dirty="0"/>
              <a:t>how</a:t>
            </a:r>
            <a:r>
              <a:rPr kumimoji="1" lang="zh-CN" altLang="en-US" baseline="0" dirty="0"/>
              <a:t> </a:t>
            </a:r>
            <a:r>
              <a:rPr kumimoji="1" lang="en-US" altLang="zh-CN" baseline="0" dirty="0"/>
              <a:t>to</a:t>
            </a:r>
            <a:r>
              <a:rPr kumimoji="1" lang="zh-CN" altLang="en-US" baseline="0" dirty="0"/>
              <a:t> </a:t>
            </a:r>
            <a:r>
              <a:rPr kumimoji="1" lang="en-US" altLang="zh-CN" baseline="0" dirty="0"/>
              <a:t>predict</a:t>
            </a:r>
            <a:r>
              <a:rPr kumimoji="1" lang="zh-CN" altLang="en-US" baseline="0" dirty="0"/>
              <a:t> </a:t>
            </a:r>
            <a:r>
              <a:rPr kumimoji="1" lang="en-US" altLang="zh-CN" baseline="0" dirty="0"/>
              <a:t>text</a:t>
            </a:r>
            <a:r>
              <a:rPr kumimoji="1" lang="zh-CN" altLang="en-US" baseline="0" dirty="0"/>
              <a:t> </a:t>
            </a:r>
            <a:r>
              <a:rPr kumimoji="1" lang="en-US" altLang="zh-CN" baseline="0" dirty="0"/>
              <a:t>emotion</a:t>
            </a:r>
            <a:r>
              <a:rPr kumimoji="1" lang="zh-CN" altLang="en-US" baseline="0" dirty="0"/>
              <a:t> </a:t>
            </a:r>
            <a:r>
              <a:rPr kumimoji="1" lang="en-US" altLang="zh-CN" baseline="0" dirty="0"/>
              <a:t>in</a:t>
            </a:r>
            <a:r>
              <a:rPr kumimoji="1" lang="zh-CN" altLang="en-US" baseline="0" dirty="0"/>
              <a:t> </a:t>
            </a:r>
            <a:r>
              <a:rPr kumimoji="1" lang="en-US" altLang="zh-CN" baseline="0" dirty="0"/>
              <a:t>VA</a:t>
            </a:r>
            <a:r>
              <a:rPr kumimoji="1" lang="zh-CN" altLang="en-US" baseline="0" dirty="0"/>
              <a:t> </a:t>
            </a:r>
            <a:r>
              <a:rPr kumimoji="1" lang="en-US" altLang="zh-CN" baseline="0" dirty="0"/>
              <a:t>space</a:t>
            </a:r>
            <a:r>
              <a:rPr kumimoji="1" lang="zh-CN" altLang="en-US" baseline="0" dirty="0"/>
              <a:t> </a:t>
            </a:r>
            <a:r>
              <a:rPr kumimoji="1" lang="en-US" altLang="zh-CN" baseline="0" dirty="0"/>
              <a:t>by</a:t>
            </a:r>
            <a:r>
              <a:rPr kumimoji="1" lang="zh-CN" altLang="en-US" baseline="0" dirty="0"/>
              <a:t> </a:t>
            </a:r>
            <a:r>
              <a:rPr kumimoji="1" lang="en-US" altLang="zh-CN" baseline="0" dirty="0"/>
              <a:t>integrating</a:t>
            </a:r>
            <a:r>
              <a:rPr kumimoji="1" lang="zh-CN" altLang="en-US" baseline="0" dirty="0"/>
              <a:t> </a:t>
            </a:r>
            <a:r>
              <a:rPr kumimoji="1" lang="en-US" altLang="zh-CN" baseline="0" dirty="0"/>
              <a:t>emotion</a:t>
            </a:r>
            <a:r>
              <a:rPr kumimoji="1" lang="zh-CN" altLang="en-US" baseline="0" dirty="0"/>
              <a:t> </a:t>
            </a:r>
            <a:r>
              <a:rPr kumimoji="1" lang="en-US" altLang="zh-CN" baseline="0" dirty="0"/>
              <a:t>classification</a:t>
            </a:r>
            <a:r>
              <a:rPr kumimoji="1" lang="zh-CN" altLang="en-US" baseline="0" dirty="0"/>
              <a:t> </a:t>
            </a:r>
            <a:r>
              <a:rPr kumimoji="1" lang="en-US" altLang="zh-CN" baseline="0" dirty="0"/>
              <a:t>and</a:t>
            </a:r>
            <a:r>
              <a:rPr kumimoji="1" lang="zh-CN" altLang="en-US" baseline="0" dirty="0"/>
              <a:t> </a:t>
            </a:r>
            <a:r>
              <a:rPr kumimoji="1" lang="en-US" altLang="zh-CN" baseline="0" dirty="0"/>
              <a:t>VA</a:t>
            </a:r>
            <a:r>
              <a:rPr kumimoji="1" lang="zh-CN" altLang="en-US" baseline="0" dirty="0"/>
              <a:t> </a:t>
            </a:r>
            <a:r>
              <a:rPr kumimoji="1" lang="en-US" altLang="zh-CN" baseline="0" dirty="0"/>
              <a:t>emotion</a:t>
            </a:r>
            <a:r>
              <a:rPr kumimoji="1" lang="zh-CN" altLang="en-US" baseline="0" dirty="0"/>
              <a:t> </a:t>
            </a:r>
            <a:r>
              <a:rPr kumimoji="1" lang="en-US" altLang="zh-CN" baseline="0" dirty="0"/>
              <a:t>model.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24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0868198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/>
              <a:t>This</a:t>
            </a:r>
            <a:r>
              <a:rPr kumimoji="1" lang="zh-CN" altLang="en-US"/>
              <a:t> </a:t>
            </a:r>
            <a:r>
              <a:rPr kumimoji="1" lang="en-US" altLang="zh-CN"/>
              <a:t>is</a:t>
            </a:r>
            <a:r>
              <a:rPr kumimoji="1" lang="zh-CN" altLang="en-US"/>
              <a:t> </a:t>
            </a:r>
            <a:r>
              <a:rPr kumimoji="1" lang="en-US" altLang="zh-CN"/>
              <a:t>the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framework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of</a:t>
            </a:r>
            <a:r>
              <a:rPr kumimoji="1" lang="zh-CN" altLang="en-US" baseline="0"/>
              <a:t> </a:t>
            </a:r>
            <a:r>
              <a:rPr kumimoji="1" lang="en-US" altLang="zh-CN" baseline="0" err="1"/>
              <a:t>EmoPredictor</a:t>
            </a:r>
            <a:r>
              <a:rPr kumimoji="1" lang="en-US" altLang="zh-CN" baseline="0"/>
              <a:t>.</a:t>
            </a:r>
            <a:endParaRPr kumimoji="1" lang="zh-CN" altLang="en-US" baseline="0"/>
          </a:p>
          <a:p>
            <a:endParaRPr kumimoji="1" lang="zh-CN" altLang="en-US" baseline="0"/>
          </a:p>
          <a:p>
            <a:r>
              <a:rPr kumimoji="1" lang="en-US" altLang="zh-CN" baseline="0"/>
              <a:t>We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first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collect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data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from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social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media.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Because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the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predictive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model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is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a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pre-trained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model,</a:t>
            </a:r>
            <a:r>
              <a:rPr kumimoji="1" lang="zh-CN" altLang="en-US" baseline="0"/>
              <a:t>  </a:t>
            </a:r>
            <a:r>
              <a:rPr kumimoji="1" lang="en-US" altLang="zh-CN" baseline="0"/>
              <a:t>then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we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separate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them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into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training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dataset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and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testing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dataset.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Both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these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two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datasets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are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rated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by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valence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and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arousal.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After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that,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we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will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extract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K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possible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emotions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for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the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given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texts.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As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illustrated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before,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based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on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the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K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possible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emotions,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we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apply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GMM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to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model</a:t>
            </a:r>
            <a:r>
              <a:rPr kumimoji="1" lang="zh-CN" altLang="en-US" baseline="0"/>
              <a:t> </a:t>
            </a:r>
            <a:r>
              <a:rPr kumimoji="1" lang="en-US" altLang="zh-CN" baseline="0" err="1"/>
              <a:t>EmoPredictor</a:t>
            </a:r>
            <a:r>
              <a:rPr kumimoji="1" lang="en-US" altLang="zh-CN" baseline="0"/>
              <a:t>.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This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stage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is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called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GMM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modeling.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The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next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stage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is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GMM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prediction.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With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testing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dataset,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we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will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perform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evaluation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and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validation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with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GMM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prediction.</a:t>
            </a:r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25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2687046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/>
              <a:t>Now</a:t>
            </a:r>
            <a:r>
              <a:rPr kumimoji="1" lang="zh-CN" altLang="en-US"/>
              <a:t> </a:t>
            </a:r>
            <a:r>
              <a:rPr kumimoji="1" lang="en-US" altLang="zh-CN"/>
              <a:t>we</a:t>
            </a:r>
            <a:r>
              <a:rPr kumimoji="1" lang="zh-CN" altLang="en-US"/>
              <a:t> </a:t>
            </a:r>
            <a:r>
              <a:rPr kumimoji="1" lang="en-US" altLang="zh-CN"/>
              <a:t>will</a:t>
            </a:r>
            <a:r>
              <a:rPr kumimoji="1" lang="zh-CN" altLang="en-US"/>
              <a:t> </a:t>
            </a:r>
            <a:r>
              <a:rPr kumimoji="1" lang="en-US" altLang="zh-CN"/>
              <a:t>discuss</a:t>
            </a:r>
            <a:r>
              <a:rPr kumimoji="1" lang="zh-CN" altLang="en-US"/>
              <a:t> </a:t>
            </a:r>
            <a:r>
              <a:rPr kumimoji="1" lang="en-US" altLang="zh-CN"/>
              <a:t>the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modeling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process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in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detail.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Let’s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look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at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GMM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modeling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first.</a:t>
            </a:r>
            <a:endParaRPr kumimoji="1" lang="zh-CN" altLang="en-US" baseline="0"/>
          </a:p>
          <a:p>
            <a:endParaRPr kumimoji="1" lang="zh-CN" altLang="en-US" baseline="0"/>
          </a:p>
          <a:p>
            <a:r>
              <a:rPr kumimoji="1" lang="en-US" altLang="zh-CN" baseline="0"/>
              <a:t>Suppose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K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is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the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number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of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possible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emotions,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X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is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the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features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of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texts.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In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addition,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we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define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z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as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a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random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variable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that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can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be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set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to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any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inter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number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among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1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to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K</a:t>
            </a:r>
            <a:endParaRPr kumimoji="1" lang="zh-CN" altLang="en-US" baseline="0"/>
          </a:p>
          <a:p>
            <a:endParaRPr kumimoji="1" lang="zh-CN" altLang="en-US" baseline="0"/>
          </a:p>
          <a:p>
            <a:r>
              <a:rPr kumimoji="1" lang="en-US" altLang="zh-CN" baseline="0"/>
              <a:t>Then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we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re-present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the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\</a:t>
            </a:r>
            <a:r>
              <a:rPr kumimoji="1" lang="en-US" altLang="zh-CN" baseline="0" err="1"/>
              <a:t>pi_k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as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this: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the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probability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of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z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equals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to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k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given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X.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It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means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the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probability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of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emotion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k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that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a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text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belongs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to.</a:t>
            </a:r>
            <a:endParaRPr kumimoji="1" lang="zh-CN" altLang="en-US" baseline="0"/>
          </a:p>
          <a:p>
            <a:endParaRPr kumimoji="1" lang="zh-CN" altLang="en-US" baseline="0"/>
          </a:p>
          <a:p>
            <a:r>
              <a:rPr kumimoji="1" lang="en-US" altLang="zh-CN" baseline="0"/>
              <a:t>Then,</a:t>
            </a:r>
            <a:r>
              <a:rPr kumimoji="1" lang="zh-CN" altLang="en-US" baseline="0"/>
              <a:t> </a:t>
            </a:r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26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2579169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/>
              <a:t>分解這個圖！</a:t>
            </a:r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27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730504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分解這個圖！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28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804638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/>
              <a:t>分解這個圖！</a:t>
            </a:r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29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488946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sz="1400" baseline="0" dirty="0"/>
              <a:t>Now</a:t>
            </a:r>
            <a:r>
              <a:rPr kumimoji="1" lang="zh-CN" altLang="en-US" sz="1400" baseline="0" dirty="0"/>
              <a:t> </a:t>
            </a:r>
            <a:r>
              <a:rPr kumimoji="1" lang="en-US" altLang="zh-CN" sz="1400" baseline="0" dirty="0"/>
              <a:t>let’s</a:t>
            </a:r>
            <a:r>
              <a:rPr kumimoji="1" lang="zh-CN" altLang="en-US" sz="1400" baseline="0" dirty="0"/>
              <a:t> </a:t>
            </a:r>
            <a:r>
              <a:rPr kumimoji="1" lang="en-US" altLang="zh-CN" sz="1400" baseline="0" dirty="0"/>
              <a:t>start</a:t>
            </a:r>
            <a:r>
              <a:rPr kumimoji="1" lang="zh-CN" altLang="en-US" sz="1400" baseline="0" dirty="0"/>
              <a:t> </a:t>
            </a:r>
            <a:r>
              <a:rPr kumimoji="1" lang="en-US" altLang="zh-CN" sz="1400" baseline="0" dirty="0"/>
              <a:t>with</a:t>
            </a:r>
            <a:r>
              <a:rPr kumimoji="1" lang="zh-CN" altLang="en-US" sz="1400" baseline="0" dirty="0"/>
              <a:t> </a:t>
            </a:r>
            <a:r>
              <a:rPr kumimoji="1" lang="en-US" altLang="zh-CN" sz="1400" baseline="0" dirty="0"/>
              <a:t>the</a:t>
            </a:r>
            <a:r>
              <a:rPr kumimoji="1" lang="zh-CN" altLang="en-US" sz="1400" baseline="0" dirty="0"/>
              <a:t> </a:t>
            </a:r>
            <a:r>
              <a:rPr kumimoji="1" lang="en-US" altLang="zh-CN" sz="1400" baseline="0" dirty="0"/>
              <a:t>first</a:t>
            </a:r>
            <a:r>
              <a:rPr kumimoji="1" lang="zh-CN" altLang="en-US" sz="1400" baseline="0" dirty="0"/>
              <a:t> </a:t>
            </a:r>
            <a:r>
              <a:rPr kumimoji="1" lang="en-US" altLang="zh-CN" sz="1400" baseline="0" dirty="0" smtClean="0"/>
              <a:t>part</a:t>
            </a:r>
            <a:endParaRPr kumimoji="1" lang="zh-CN" altLang="en-US" sz="1400" baseline="0" dirty="0" smtClean="0"/>
          </a:p>
          <a:p>
            <a:r>
              <a:rPr kumimoji="1" lang="en-US" altLang="zh-CN" sz="1400" baseline="0" dirty="0" smtClean="0"/>
              <a:t>I</a:t>
            </a:r>
            <a:r>
              <a:rPr kumimoji="1" lang="zh-CN" altLang="en-US" sz="1400" baseline="0" dirty="0" smtClean="0"/>
              <a:t> </a:t>
            </a:r>
            <a:r>
              <a:rPr kumimoji="1" lang="en-US" altLang="zh-CN" sz="1400" baseline="0" dirty="0" smtClean="0"/>
              <a:t>will</a:t>
            </a:r>
            <a:r>
              <a:rPr kumimoji="1" lang="zh-CN" altLang="en-US" sz="1400" baseline="0" dirty="0" smtClean="0"/>
              <a:t> </a:t>
            </a:r>
            <a:r>
              <a:rPr kumimoji="1" lang="en-US" altLang="zh-CN" sz="1400" baseline="0" dirty="0" smtClean="0"/>
              <a:t>introduce</a:t>
            </a:r>
            <a:r>
              <a:rPr kumimoji="1" lang="zh-CN" altLang="en-US" sz="1400" baseline="0" dirty="0" smtClean="0"/>
              <a:t> </a:t>
            </a:r>
            <a:r>
              <a:rPr kumimoji="1" lang="en-US" altLang="zh-CN" sz="1400" baseline="0" dirty="0" smtClean="0"/>
              <a:t>the</a:t>
            </a:r>
            <a:r>
              <a:rPr kumimoji="1" lang="zh-CN" altLang="en-US" sz="1400" baseline="0" dirty="0" smtClean="0"/>
              <a:t> </a:t>
            </a:r>
            <a:r>
              <a:rPr kumimoji="1" lang="en-US" altLang="zh-CN" sz="1400" baseline="0" dirty="0" smtClean="0"/>
              <a:t>background</a:t>
            </a:r>
            <a:r>
              <a:rPr kumimoji="1" lang="zh-CN" altLang="en-US" sz="1400" baseline="0" dirty="0" smtClean="0"/>
              <a:t> </a:t>
            </a:r>
            <a:r>
              <a:rPr kumimoji="1" lang="en-US" altLang="zh-CN" sz="1400" baseline="0" dirty="0" smtClean="0"/>
              <a:t>of</a:t>
            </a:r>
            <a:r>
              <a:rPr kumimoji="1" lang="zh-CN" altLang="en-US" sz="1400" baseline="0" dirty="0" smtClean="0"/>
              <a:t> </a:t>
            </a:r>
            <a:r>
              <a:rPr kumimoji="1" lang="en-US" altLang="zh-CN" sz="1400" baseline="0" dirty="0" smtClean="0"/>
              <a:t>the</a:t>
            </a:r>
            <a:r>
              <a:rPr kumimoji="1" lang="zh-CN" altLang="en-US" sz="1400" baseline="0" dirty="0" smtClean="0"/>
              <a:t> </a:t>
            </a:r>
            <a:r>
              <a:rPr kumimoji="1" lang="en-US" altLang="zh-CN" sz="1400" baseline="0" dirty="0" smtClean="0"/>
              <a:t>research</a:t>
            </a:r>
            <a:endParaRPr kumimoji="1" lang="zh-CN" altLang="en-US" sz="1400" baseline="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559851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30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364364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/>
              <a:t>分解這個圖！</a:t>
            </a:r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31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4900872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TFIDF</a:t>
            </a:r>
            <a:endParaRPr kumimoji="1" lang="zh-CN" altLang="en-US" dirty="0" smtClean="0"/>
          </a:p>
          <a:p>
            <a:r>
              <a:rPr kumimoji="1" lang="en-US" altLang="zh-CN" dirty="0" smtClean="0"/>
              <a:t>word2vec</a:t>
            </a:r>
            <a:endParaRPr kumimoji="1" lang="zh-CN" altLang="en-US" dirty="0" smtClean="0"/>
          </a:p>
          <a:p>
            <a:r>
              <a:rPr kumimoji="1" lang="en-US" altLang="zh-CN" dirty="0" smtClean="0"/>
              <a:t>emotion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patterns</a:t>
            </a:r>
            <a:endParaRPr kumimoji="1" lang="zh-CN" altLang="en-US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32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3771694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33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2248740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/>
              <a:t>分解這個圖！</a:t>
            </a:r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34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4725082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/>
              <a:t>分解這個圖！</a:t>
            </a:r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35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4746693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36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0576804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We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utilize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a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publicly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released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Facebook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dataset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as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our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research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data.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In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this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data,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each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text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is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rated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by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two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professional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annotators.</a:t>
            </a:r>
            <a:endParaRPr kumimoji="1" lang="zh-CN" altLang="en-US" baseline="0" dirty="0" smtClean="0"/>
          </a:p>
          <a:p>
            <a:endParaRPr kumimoji="1" lang="zh-CN" altLang="en-US" baseline="0" dirty="0" smtClean="0"/>
          </a:p>
          <a:p>
            <a:r>
              <a:rPr kumimoji="1" lang="en-US" altLang="zh-CN" baseline="0" dirty="0" smtClean="0"/>
              <a:t>We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first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calculate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difference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of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two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annotates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ratings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on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valence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and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arousal.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We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only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keep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text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whose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difference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is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less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than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2.</a:t>
            </a:r>
            <a:endParaRPr kumimoji="1" lang="zh-CN" altLang="en-US" baseline="0" dirty="0" smtClean="0"/>
          </a:p>
          <a:p>
            <a:endParaRPr kumimoji="1" lang="zh-CN" altLang="en-US" baseline="0" dirty="0" smtClean="0"/>
          </a:p>
          <a:p>
            <a:r>
              <a:rPr kumimoji="1" lang="en-US" altLang="zh-CN" dirty="0" smtClean="0"/>
              <a:t>Then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we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let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annotators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to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label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text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among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eight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emotion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candidates.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37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7846703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38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7298697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In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end,</a:t>
            </a:r>
            <a:r>
              <a:rPr lang="zh-CN" altLang="en-US" dirty="0" smtClean="0"/>
              <a:t> </a:t>
            </a:r>
            <a:r>
              <a:rPr lang="en-US" altLang="zh-CN" dirty="0" smtClean="0"/>
              <a:t>147</a:t>
            </a:r>
            <a:r>
              <a:rPr lang="zh-CN" altLang="en-US" dirty="0" smtClean="0"/>
              <a:t> </a:t>
            </a:r>
            <a:r>
              <a:rPr lang="en-US" altLang="zh-CN" dirty="0" smtClean="0"/>
              <a:t>texts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are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selected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model</a:t>
            </a:r>
            <a:r>
              <a:rPr lang="zh-CN" altLang="en-US" baseline="0" dirty="0" smtClean="0"/>
              <a:t> </a:t>
            </a:r>
            <a:r>
              <a:rPr lang="en-US" altLang="zh-CN" baseline="0" dirty="0" err="1" smtClean="0"/>
              <a:t>EmoPredictor</a:t>
            </a:r>
            <a:r>
              <a:rPr lang="en-US" altLang="zh-CN" baseline="0" dirty="0" smtClean="0"/>
              <a:t>.</a:t>
            </a:r>
            <a:endParaRPr lang="zh-CN" altLang="en-US" baseline="0" dirty="0" smtClean="0"/>
          </a:p>
          <a:p>
            <a:endParaRPr lang="zh-CN" altLang="en-US" baseline="0" dirty="0" smtClean="0"/>
          </a:p>
          <a:p>
            <a:r>
              <a:rPr lang="en-US" altLang="zh-CN" baseline="0" dirty="0" smtClean="0"/>
              <a:t>These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data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are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sent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Amazon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Turk.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Each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text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rated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with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valence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and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arousal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30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different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annotators.</a:t>
            </a:r>
            <a:endParaRPr lang="zh-CN" altLang="en-US" baseline="0" dirty="0" smtClean="0"/>
          </a:p>
          <a:p>
            <a:endParaRPr lang="zh-CN" altLang="en-US" baseline="0" dirty="0" smtClean="0"/>
          </a:p>
          <a:p>
            <a:r>
              <a:rPr lang="en-US" altLang="zh-CN" baseline="0" dirty="0" smtClean="0"/>
              <a:t>We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also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designed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interface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assist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annotators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rate.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39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643307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sz="1200" baseline="0" dirty="0"/>
              <a:t>Nowadays</a:t>
            </a:r>
            <a:r>
              <a:rPr kumimoji="1" lang="zh-CN" altLang="en-US" sz="1200" baseline="0" dirty="0"/>
              <a:t> </a:t>
            </a:r>
            <a:r>
              <a:rPr kumimoji="1" lang="en-US" altLang="zh-CN" sz="1200" baseline="0" dirty="0"/>
              <a:t>people</a:t>
            </a:r>
            <a:r>
              <a:rPr kumimoji="1" lang="zh-CN" altLang="en-US" sz="1200" baseline="0" dirty="0"/>
              <a:t> </a:t>
            </a:r>
            <a:r>
              <a:rPr kumimoji="1" lang="en-US" altLang="zh-CN" sz="1200" baseline="0" dirty="0"/>
              <a:t>like</a:t>
            </a:r>
            <a:r>
              <a:rPr kumimoji="1" lang="zh-CN" altLang="en-US" sz="1200" baseline="0" dirty="0"/>
              <a:t> </a:t>
            </a:r>
            <a:r>
              <a:rPr kumimoji="1" lang="en-US" altLang="zh-CN" sz="1200" baseline="0" dirty="0"/>
              <a:t>to</a:t>
            </a:r>
            <a:r>
              <a:rPr kumimoji="1" lang="zh-CN" altLang="en-US" sz="1200" baseline="0" dirty="0"/>
              <a:t> </a:t>
            </a:r>
            <a:r>
              <a:rPr kumimoji="1" lang="en-US" altLang="zh-CN" sz="1200" baseline="0" dirty="0"/>
              <a:t>express</a:t>
            </a:r>
            <a:r>
              <a:rPr kumimoji="1" lang="zh-CN" altLang="en-US" sz="1200" baseline="0" dirty="0"/>
              <a:t> </a:t>
            </a:r>
            <a:r>
              <a:rPr kumimoji="1" lang="en-US" altLang="zh-CN" sz="1200" baseline="0" dirty="0"/>
              <a:t>their</a:t>
            </a:r>
            <a:r>
              <a:rPr kumimoji="1" lang="zh-CN" altLang="en-US" sz="1200" baseline="0" dirty="0"/>
              <a:t> </a:t>
            </a:r>
            <a:r>
              <a:rPr kumimoji="1" lang="en-US" altLang="zh-CN" sz="1200" baseline="0" dirty="0"/>
              <a:t>feelings</a:t>
            </a:r>
            <a:r>
              <a:rPr kumimoji="1" lang="zh-CN" altLang="en-US" sz="1200" baseline="0" dirty="0"/>
              <a:t> </a:t>
            </a:r>
            <a:r>
              <a:rPr kumimoji="1" lang="en-US" altLang="zh-CN" sz="1200" baseline="0" dirty="0"/>
              <a:t>on</a:t>
            </a:r>
            <a:r>
              <a:rPr kumimoji="1" lang="zh-CN" altLang="en-US" sz="1200" baseline="0" dirty="0"/>
              <a:t> </a:t>
            </a:r>
            <a:r>
              <a:rPr kumimoji="1" lang="en-US" altLang="zh-CN" sz="1200" baseline="0" dirty="0"/>
              <a:t>social</a:t>
            </a:r>
            <a:r>
              <a:rPr kumimoji="1" lang="zh-CN" altLang="en-US" sz="1200" baseline="0" dirty="0"/>
              <a:t> </a:t>
            </a:r>
            <a:r>
              <a:rPr kumimoji="1" lang="en-US" altLang="zh-CN" sz="1200" baseline="0" dirty="0"/>
              <a:t>media,</a:t>
            </a:r>
            <a:r>
              <a:rPr kumimoji="1" lang="zh-CN" altLang="en-US" sz="1200" baseline="0" dirty="0"/>
              <a:t> </a:t>
            </a:r>
            <a:r>
              <a:rPr kumimoji="1" lang="en-US" altLang="zh-CN" sz="1200" baseline="0" dirty="0"/>
              <a:t>like</a:t>
            </a:r>
            <a:r>
              <a:rPr kumimoji="1" lang="zh-CN" altLang="en-US" sz="1200" baseline="0" dirty="0"/>
              <a:t> </a:t>
            </a:r>
            <a:r>
              <a:rPr kumimoji="1" lang="en-US" altLang="zh-CN" sz="1200" baseline="0" dirty="0"/>
              <a:t>Facebook</a:t>
            </a:r>
            <a:r>
              <a:rPr kumimoji="1" lang="zh-CN" altLang="en-US" sz="1200" baseline="0" dirty="0"/>
              <a:t> </a:t>
            </a:r>
            <a:r>
              <a:rPr kumimoji="1" lang="en-US" altLang="zh-CN" sz="1200" baseline="0" dirty="0"/>
              <a:t>and</a:t>
            </a:r>
            <a:r>
              <a:rPr kumimoji="1" lang="zh-CN" altLang="en-US" sz="1200" baseline="0" dirty="0"/>
              <a:t> </a:t>
            </a:r>
            <a:r>
              <a:rPr kumimoji="1" lang="en-US" altLang="zh-CN" sz="1200" baseline="0" dirty="0"/>
              <a:t>twitter.</a:t>
            </a:r>
            <a:r>
              <a:rPr kumimoji="1" lang="zh-CN" altLang="en-US" sz="1200" baseline="0" dirty="0"/>
              <a:t> </a:t>
            </a:r>
            <a:r>
              <a:rPr kumimoji="1" lang="en-US" altLang="zh-CN" sz="1200" baseline="0" dirty="0"/>
              <a:t>And</a:t>
            </a:r>
            <a:r>
              <a:rPr kumimoji="1" lang="zh-CN" altLang="en-US" sz="1200" baseline="0" dirty="0"/>
              <a:t> </a:t>
            </a:r>
            <a:r>
              <a:rPr kumimoji="1" lang="en-US" altLang="zh-CN" sz="1200" baseline="0" dirty="0"/>
              <a:t>we</a:t>
            </a:r>
            <a:r>
              <a:rPr kumimoji="1" lang="zh-CN" altLang="en-US" sz="1200" baseline="0" dirty="0"/>
              <a:t> </a:t>
            </a:r>
            <a:r>
              <a:rPr kumimoji="1" lang="en-US" altLang="zh-CN" sz="1200" baseline="0" dirty="0"/>
              <a:t>would</a:t>
            </a:r>
            <a:r>
              <a:rPr kumimoji="1" lang="zh-CN" altLang="en-US" sz="1200" baseline="0" dirty="0"/>
              <a:t> </a:t>
            </a:r>
            <a:r>
              <a:rPr kumimoji="1" lang="en-US" altLang="zh-CN" sz="1200" baseline="0" dirty="0"/>
              <a:t>like</a:t>
            </a:r>
            <a:r>
              <a:rPr kumimoji="1" lang="zh-CN" altLang="en-US" sz="1200" baseline="0" dirty="0"/>
              <a:t> </a:t>
            </a:r>
            <a:r>
              <a:rPr kumimoji="1" lang="en-US" altLang="zh-CN" sz="1200" baseline="0" dirty="0"/>
              <a:t>to</a:t>
            </a:r>
            <a:r>
              <a:rPr kumimoji="1" lang="zh-CN" altLang="en-US" sz="1200" baseline="0" dirty="0"/>
              <a:t> </a:t>
            </a:r>
            <a:r>
              <a:rPr kumimoji="1" lang="en-US" altLang="zh-CN" sz="1200" baseline="0" dirty="0"/>
              <a:t>detect</a:t>
            </a:r>
            <a:r>
              <a:rPr kumimoji="1" lang="zh-CN" altLang="en-US" sz="1200" baseline="0" dirty="0"/>
              <a:t> </a:t>
            </a:r>
            <a:r>
              <a:rPr kumimoji="1" lang="en-US" altLang="zh-CN" sz="1200" baseline="0" dirty="0"/>
              <a:t>the</a:t>
            </a:r>
            <a:r>
              <a:rPr kumimoji="1" lang="zh-CN" altLang="en-US" sz="1200" baseline="0" dirty="0"/>
              <a:t> </a:t>
            </a:r>
            <a:r>
              <a:rPr kumimoji="1" lang="en-US" altLang="zh-CN" sz="1200" baseline="0" dirty="0"/>
              <a:t>emotion</a:t>
            </a:r>
            <a:r>
              <a:rPr kumimoji="1" lang="zh-CN" altLang="en-US" sz="1200" baseline="0" dirty="0"/>
              <a:t> </a:t>
            </a:r>
            <a:r>
              <a:rPr kumimoji="1" lang="en-US" altLang="zh-CN" sz="1200" baseline="0" dirty="0"/>
              <a:t>they</a:t>
            </a:r>
            <a:r>
              <a:rPr kumimoji="1" lang="zh-CN" altLang="en-US" sz="1200" baseline="0" dirty="0"/>
              <a:t> </a:t>
            </a:r>
            <a:r>
              <a:rPr kumimoji="1" lang="en-US" altLang="zh-CN" sz="1200" baseline="0" dirty="0"/>
              <a:t>express</a:t>
            </a:r>
            <a:r>
              <a:rPr kumimoji="1" lang="zh-CN" altLang="en-US" sz="1200" baseline="0" dirty="0"/>
              <a:t> </a:t>
            </a:r>
            <a:r>
              <a:rPr kumimoji="1" lang="en-US" altLang="zh-CN" sz="1200" baseline="0" dirty="0"/>
              <a:t>through</a:t>
            </a:r>
            <a:r>
              <a:rPr kumimoji="1" lang="zh-CN" altLang="en-US" sz="1200" baseline="0" dirty="0"/>
              <a:t> </a:t>
            </a:r>
            <a:r>
              <a:rPr kumimoji="1" lang="en-US" altLang="zh-CN" sz="1200" baseline="0" dirty="0"/>
              <a:t>their</a:t>
            </a:r>
            <a:r>
              <a:rPr kumimoji="1" lang="zh-CN" altLang="en-US" sz="1200" baseline="0" dirty="0"/>
              <a:t> </a:t>
            </a:r>
            <a:r>
              <a:rPr kumimoji="1" lang="en-US" altLang="zh-CN" sz="1200" baseline="0" dirty="0"/>
              <a:t>posts.</a:t>
            </a:r>
            <a:endParaRPr kumimoji="1" lang="zh-CN" altLang="en-US" sz="1200" baseline="0" dirty="0"/>
          </a:p>
          <a:p>
            <a:endParaRPr kumimoji="1" lang="zh-CN" altLang="en-US" sz="1200" baseline="0" dirty="0"/>
          </a:p>
          <a:p>
            <a:r>
              <a:rPr kumimoji="1" lang="en-US" altLang="zh-CN" sz="1200" baseline="0" dirty="0" smtClean="0"/>
              <a:t>But</a:t>
            </a:r>
            <a:r>
              <a:rPr kumimoji="1" lang="zh-CN" altLang="en-US" sz="1200" baseline="0" dirty="0" smtClean="0"/>
              <a:t> </a:t>
            </a:r>
            <a:r>
              <a:rPr kumimoji="1" lang="en-US" altLang="zh-CN" sz="1200" baseline="0" dirty="0" smtClean="0"/>
              <a:t>how</a:t>
            </a:r>
            <a:r>
              <a:rPr kumimoji="1" lang="zh-CN" altLang="en-US" sz="1200" baseline="0" dirty="0" smtClean="0"/>
              <a:t> </a:t>
            </a:r>
            <a:r>
              <a:rPr kumimoji="1" lang="en-US" altLang="zh-CN" sz="1200" baseline="0" dirty="0" smtClean="0"/>
              <a:t>to</a:t>
            </a:r>
            <a:r>
              <a:rPr kumimoji="1" lang="zh-CN" altLang="en-US" sz="1200" baseline="0" dirty="0" smtClean="0"/>
              <a:t> </a:t>
            </a:r>
            <a:r>
              <a:rPr kumimoji="1" lang="en-US" altLang="zh-CN" sz="1200" baseline="0" dirty="0" smtClean="0"/>
              <a:t>detect</a:t>
            </a:r>
            <a:r>
              <a:rPr kumimoji="1" lang="zh-CN" altLang="en-US" sz="1200" baseline="0" dirty="0" smtClean="0"/>
              <a:t> </a:t>
            </a:r>
            <a:r>
              <a:rPr kumimoji="1" lang="en-US" altLang="zh-CN" sz="1200" baseline="0" dirty="0" smtClean="0"/>
              <a:t>the</a:t>
            </a:r>
            <a:r>
              <a:rPr kumimoji="1" lang="zh-CN" altLang="en-US" sz="1200" baseline="0" dirty="0" smtClean="0"/>
              <a:t> </a:t>
            </a:r>
            <a:r>
              <a:rPr kumimoji="1" lang="en-US" altLang="zh-CN" sz="1200" baseline="0" dirty="0" smtClean="0"/>
              <a:t>emotion</a:t>
            </a:r>
            <a:r>
              <a:rPr kumimoji="1" lang="zh-CN" altLang="en-US" sz="1200" baseline="0" dirty="0" smtClean="0"/>
              <a:t> </a:t>
            </a:r>
            <a:r>
              <a:rPr kumimoji="1" lang="en-US" altLang="zh-CN" sz="1200" baseline="0" dirty="0" smtClean="0"/>
              <a:t>of</a:t>
            </a:r>
            <a:r>
              <a:rPr kumimoji="1" lang="zh-CN" altLang="en-US" sz="1200" baseline="0" dirty="0" smtClean="0"/>
              <a:t> </a:t>
            </a:r>
            <a:r>
              <a:rPr kumimoji="1" lang="en-US" altLang="zh-CN" sz="1200" baseline="0" dirty="0" smtClean="0"/>
              <a:t>text?</a:t>
            </a:r>
            <a:endParaRPr kumimoji="1" lang="zh-CN" altLang="en-US" sz="1200" baseline="0" dirty="0" smtClean="0"/>
          </a:p>
          <a:p>
            <a:endParaRPr kumimoji="1" lang="zh-CN" altLang="en-US" sz="1200" baseline="0" dirty="0" smtClean="0"/>
          </a:p>
          <a:p>
            <a:r>
              <a:rPr kumimoji="1" lang="en-US" altLang="zh-CN" sz="1200" baseline="0" dirty="0" smtClean="0"/>
              <a:t>Basically,</a:t>
            </a:r>
            <a:r>
              <a:rPr kumimoji="1" lang="zh-CN" altLang="en-US" sz="1200" baseline="0" dirty="0" smtClean="0"/>
              <a:t> </a:t>
            </a:r>
            <a:r>
              <a:rPr kumimoji="1" lang="en-US" altLang="zh-CN" sz="1200" baseline="0" dirty="0" smtClean="0"/>
              <a:t>there</a:t>
            </a:r>
            <a:r>
              <a:rPr kumimoji="1" lang="zh-CN" altLang="en-US" sz="1200" baseline="0" dirty="0" smtClean="0"/>
              <a:t> </a:t>
            </a:r>
            <a:r>
              <a:rPr kumimoji="1" lang="en-US" altLang="zh-CN" sz="1200" baseline="0" dirty="0" smtClean="0"/>
              <a:t>are</a:t>
            </a:r>
            <a:r>
              <a:rPr kumimoji="1" lang="zh-CN" altLang="en-US" sz="1200" baseline="0" dirty="0" smtClean="0"/>
              <a:t> </a:t>
            </a:r>
            <a:r>
              <a:rPr kumimoji="1" lang="en-US" altLang="zh-CN" sz="1200" baseline="0" dirty="0" smtClean="0"/>
              <a:t>two</a:t>
            </a:r>
            <a:r>
              <a:rPr kumimoji="1" lang="zh-CN" altLang="en-US" sz="1200" baseline="0" dirty="0" smtClean="0"/>
              <a:t> </a:t>
            </a:r>
            <a:r>
              <a:rPr kumimoji="1" lang="en-US" altLang="zh-CN" sz="1200" baseline="0" dirty="0" smtClean="0"/>
              <a:t>different</a:t>
            </a:r>
            <a:r>
              <a:rPr kumimoji="1" lang="zh-CN" altLang="en-US" sz="1200" baseline="0" dirty="0" smtClean="0"/>
              <a:t> </a:t>
            </a:r>
            <a:r>
              <a:rPr kumimoji="1" lang="en-US" altLang="zh-CN" sz="1200" baseline="0" dirty="0" smtClean="0"/>
              <a:t>ways</a:t>
            </a:r>
            <a:r>
              <a:rPr kumimoji="1" lang="zh-CN" altLang="en-US" sz="1200" baseline="0" dirty="0" smtClean="0"/>
              <a:t> </a:t>
            </a:r>
            <a:r>
              <a:rPr kumimoji="1" lang="en-US" altLang="zh-CN" sz="1200" baseline="0" dirty="0" smtClean="0"/>
              <a:t>of</a:t>
            </a:r>
            <a:r>
              <a:rPr kumimoji="1" lang="zh-CN" altLang="en-US" sz="1200" baseline="0" dirty="0" smtClean="0"/>
              <a:t> </a:t>
            </a:r>
            <a:r>
              <a:rPr kumimoji="1" lang="en-US" altLang="zh-CN" sz="1200" baseline="0" dirty="0" smtClean="0"/>
              <a:t>text</a:t>
            </a:r>
            <a:r>
              <a:rPr kumimoji="1" lang="zh-CN" altLang="en-US" sz="1200" baseline="0" dirty="0" smtClean="0"/>
              <a:t> </a:t>
            </a:r>
            <a:r>
              <a:rPr kumimoji="1" lang="en-US" altLang="zh-CN" sz="1200" baseline="0" dirty="0" smtClean="0"/>
              <a:t>emotion</a:t>
            </a:r>
            <a:r>
              <a:rPr kumimoji="1" lang="zh-CN" altLang="en-US" sz="1200" baseline="0" dirty="0" smtClean="0"/>
              <a:t> </a:t>
            </a:r>
            <a:r>
              <a:rPr kumimoji="1" lang="en-US" altLang="zh-CN" sz="1200" baseline="0" dirty="0" smtClean="0"/>
              <a:t>detection</a:t>
            </a:r>
            <a:endParaRPr kumimoji="1" lang="zh-CN" altLang="en-US" sz="1200" baseline="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4768058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once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get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VA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ratings,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found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there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are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some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outliers.</a:t>
            </a:r>
            <a:endParaRPr lang="zh-CN" altLang="en-US" baseline="0" dirty="0" smtClean="0"/>
          </a:p>
          <a:p>
            <a:endParaRPr lang="zh-CN" altLang="en-US" baseline="0" dirty="0" smtClean="0"/>
          </a:p>
          <a:p>
            <a:r>
              <a:rPr lang="en-US" altLang="zh-CN" baseline="0" dirty="0" smtClean="0"/>
              <a:t>We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remove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outliers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following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equations.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40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1577874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then</a:t>
            </a:r>
            <a:r>
              <a:rPr lang="zh-CN" altLang="en-US" dirty="0" smtClean="0"/>
              <a:t> </a:t>
            </a:r>
            <a:r>
              <a:rPr lang="en-US" altLang="zh-CN" dirty="0" smtClean="0"/>
              <a:t>we</a:t>
            </a:r>
            <a:r>
              <a:rPr lang="zh-CN" altLang="en-US" dirty="0" smtClean="0"/>
              <a:t> </a:t>
            </a:r>
            <a:r>
              <a:rPr lang="en-US" altLang="zh-CN" dirty="0" smtClean="0"/>
              <a:t>utilize</a:t>
            </a:r>
            <a:r>
              <a:rPr lang="zh-CN" altLang="en-US" dirty="0" smtClean="0"/>
              <a:t> </a:t>
            </a:r>
            <a:r>
              <a:rPr lang="en-US" altLang="zh-CN" dirty="0" smtClean="0"/>
              <a:t>several</a:t>
            </a:r>
            <a:r>
              <a:rPr lang="zh-CN" altLang="en-US" dirty="0" smtClean="0"/>
              <a:t> </a:t>
            </a:r>
            <a:r>
              <a:rPr lang="en-US" altLang="zh-CN" dirty="0" smtClean="0"/>
              <a:t>emotion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classifiers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extract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possible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emotions.</a:t>
            </a:r>
            <a:endParaRPr lang="zh-CN" altLang="en-US" baseline="0" dirty="0" smtClean="0"/>
          </a:p>
          <a:p>
            <a:endParaRPr lang="zh-CN" altLang="en-US" dirty="0" smtClean="0"/>
          </a:p>
          <a:p>
            <a:r>
              <a:rPr lang="en-US" altLang="zh-CN" dirty="0" smtClean="0"/>
              <a:t>We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employ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six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emotion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classification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methods.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Four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of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them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are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supervised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and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two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are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unsupervised.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emotion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classifier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based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emotion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patterns,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which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sequence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of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symbols,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like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words,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punctuations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and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on.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Its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output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eight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emotions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with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eight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scores.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use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this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calculation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convert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emotion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score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emotion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probability.</a:t>
            </a:r>
            <a:endParaRPr lang="zh-CN" altLang="en-US" baseline="0" dirty="0" smtClean="0"/>
          </a:p>
          <a:p>
            <a:endParaRPr lang="zh-CN" altLang="en-US" baseline="0" dirty="0" smtClean="0"/>
          </a:p>
          <a:p>
            <a:r>
              <a:rPr lang="en-US" altLang="zh-CN" baseline="0" dirty="0" smtClean="0"/>
              <a:t>Similarly,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K-means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outputs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distance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between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text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and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its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nearest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cluster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center.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use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this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calculation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convert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distance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emotion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probability.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41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0308426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This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an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example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of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emotion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locations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in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VA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space.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We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can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separate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these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eight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emotions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into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positive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emotions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and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negative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emotions.</a:t>
            </a:r>
            <a:endParaRPr kumimoji="1" lang="zh-CN" altLang="en-US" baseline="0" dirty="0" smtClean="0"/>
          </a:p>
          <a:p>
            <a:endParaRPr kumimoji="1" lang="zh-CN" altLang="en-US" baseline="0" dirty="0" smtClean="0"/>
          </a:p>
          <a:p>
            <a:r>
              <a:rPr kumimoji="1" lang="en-US" altLang="zh-CN" baseline="0" dirty="0" smtClean="0"/>
              <a:t>Trust,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anticipation,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surprise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and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joy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have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high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valence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and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high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arousal.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We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can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treat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them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as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positive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emotions.</a:t>
            </a:r>
            <a:endParaRPr kumimoji="1" lang="zh-CN" altLang="en-US" baseline="0" dirty="0" smtClean="0"/>
          </a:p>
          <a:p>
            <a:endParaRPr kumimoji="1" lang="zh-CN" altLang="en-US" baseline="0" dirty="0" smtClean="0"/>
          </a:p>
          <a:p>
            <a:r>
              <a:rPr kumimoji="1" lang="en-US" altLang="zh-CN" baseline="0" dirty="0" smtClean="0"/>
              <a:t>The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remainder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four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emotions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have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low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valence.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They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are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negative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emotions.</a:t>
            </a:r>
            <a:endParaRPr kumimoji="1" lang="zh-CN" altLang="en-US" baseline="0" dirty="0" smtClean="0"/>
          </a:p>
          <a:p>
            <a:endParaRPr kumimoji="1" lang="zh-CN" altLang="en-US" baseline="0" dirty="0" smtClean="0"/>
          </a:p>
          <a:p>
            <a:r>
              <a:rPr kumimoji="1" lang="en-US" altLang="zh-CN" baseline="0" dirty="0" smtClean="0"/>
              <a:t>We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can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see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that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sadness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is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assumed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in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low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arousal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and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other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three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emotions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in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high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arousal.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42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3170456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This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the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model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results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of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supervised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classification.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43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6568187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This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the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results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of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unsupervised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methods.</a:t>
            </a:r>
            <a:endParaRPr kumimoji="1" lang="zh-CN" altLang="en-US" dirty="0" smtClean="0"/>
          </a:p>
          <a:p>
            <a:endParaRPr kumimoji="1" lang="zh-CN" altLang="en-US" dirty="0" smtClean="0"/>
          </a:p>
          <a:p>
            <a:r>
              <a:rPr kumimoji="1" lang="en-US" altLang="zh-CN" dirty="0" smtClean="0"/>
              <a:t>As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what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the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results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show,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the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emotion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distributions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are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different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in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different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methods.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To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verify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performance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of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each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emotion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classifier,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we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develop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a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measurement.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44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767510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45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646410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/>
              <a:t>What</a:t>
            </a:r>
            <a:r>
              <a:rPr kumimoji="1" lang="zh-CN" altLang="en-US"/>
              <a:t> </a:t>
            </a:r>
            <a:r>
              <a:rPr kumimoji="1" lang="en-US" altLang="zh-CN"/>
              <a:t>is</a:t>
            </a:r>
            <a:r>
              <a:rPr kumimoji="1" lang="zh-CN" altLang="en-US"/>
              <a:t> </a:t>
            </a:r>
            <a:r>
              <a:rPr kumimoji="1" lang="en-US" altLang="zh-CN"/>
              <a:t>K12?</a:t>
            </a:r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46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1555523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We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calculate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the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average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emotion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distance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for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each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classifier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according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this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equation.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greater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distance,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more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distinguishable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for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emotions.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That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is,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greater,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better.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Because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we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hope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emotions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separate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from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each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other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in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VA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space.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err="1" smtClean="0"/>
              <a:t>Resutls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shows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that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EC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has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highest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err="1" smtClean="0"/>
              <a:t>AEmoD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and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LDA8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has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lowest.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We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also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found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that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increasing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K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can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also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increase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distance.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47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4001930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The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previous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results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show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how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good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model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is.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Now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let’s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look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at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performance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of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prediction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results.</a:t>
            </a:r>
            <a:endParaRPr kumimoji="1" lang="zh-CN" altLang="en-US" baseline="0" dirty="0" smtClean="0"/>
          </a:p>
          <a:p>
            <a:endParaRPr kumimoji="1" lang="zh-CN" altLang="en-US" baseline="0" dirty="0" smtClean="0"/>
          </a:p>
          <a:p>
            <a:r>
              <a:rPr kumimoji="1" lang="en-US" altLang="zh-CN" baseline="0" dirty="0" smtClean="0"/>
              <a:t>We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run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leave-one-out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validation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on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data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so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each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text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can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be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verified.</a:t>
            </a:r>
            <a:endParaRPr kumimoji="1" lang="zh-CN" altLang="en-US" baseline="0" dirty="0" smtClean="0"/>
          </a:p>
          <a:p>
            <a:endParaRPr kumimoji="1" lang="zh-CN" altLang="en-US" baseline="0" dirty="0" smtClean="0"/>
          </a:p>
          <a:p>
            <a:r>
              <a:rPr kumimoji="1" lang="en-US" altLang="zh-CN" baseline="0" dirty="0" smtClean="0"/>
              <a:t>Recall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emotion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location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picture.</a:t>
            </a:r>
            <a:r>
              <a:rPr kumimoji="1" lang="zh-CN" altLang="en-US" baseline="0" dirty="0" smtClean="0"/>
              <a:t> 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48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4739552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Here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are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some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examples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of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prediction.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For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same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text,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we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can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see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that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predicted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emotion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distribution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vary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from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each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other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by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employing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different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methods.</a:t>
            </a:r>
            <a:endParaRPr kumimoji="1" lang="zh-CN" altLang="en-US" baseline="0" dirty="0" smtClean="0"/>
          </a:p>
          <a:p>
            <a:endParaRPr kumimoji="1" lang="zh-CN" altLang="en-US" baseline="0" dirty="0" smtClean="0"/>
          </a:p>
          <a:p>
            <a:r>
              <a:rPr kumimoji="1" lang="en-US" altLang="zh-CN" baseline="0" dirty="0" smtClean="0"/>
              <a:t>We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hope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predicted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emotion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distribution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covers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as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many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as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ratings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and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position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is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close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to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direct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observations,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that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is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ratings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that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rated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by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annotators.</a:t>
            </a:r>
            <a:endParaRPr kumimoji="1" lang="zh-CN" altLang="en-US" baseline="0" dirty="0" smtClean="0"/>
          </a:p>
          <a:p>
            <a:endParaRPr kumimoji="1" lang="zh-CN" altLang="en-US" baseline="0" dirty="0" smtClean="0"/>
          </a:p>
          <a:p>
            <a:r>
              <a:rPr kumimoji="1" lang="en-US" altLang="zh-CN" baseline="0" dirty="0" smtClean="0"/>
              <a:t>We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use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two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methods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to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evaluate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performance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of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prediction.</a:t>
            </a:r>
            <a:endParaRPr kumimoji="1" lang="zh-CN" altLang="en-US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49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143447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sz="1200" dirty="0" smtClean="0"/>
              <a:t>The</a:t>
            </a:r>
            <a:r>
              <a:rPr kumimoji="1" lang="zh-CN" altLang="en-US" sz="1200" dirty="0" smtClean="0"/>
              <a:t> </a:t>
            </a:r>
            <a:r>
              <a:rPr kumimoji="1" lang="en-US" altLang="zh-CN" sz="1200" dirty="0" smtClean="0"/>
              <a:t>first</a:t>
            </a:r>
            <a:r>
              <a:rPr kumimoji="1" lang="zh-CN" altLang="en-US" sz="1200" dirty="0" smtClean="0"/>
              <a:t> </a:t>
            </a:r>
            <a:r>
              <a:rPr kumimoji="1" lang="en-US" altLang="zh-CN" sz="1200" dirty="0" smtClean="0"/>
              <a:t>one</a:t>
            </a:r>
            <a:r>
              <a:rPr kumimoji="1" lang="zh-CN" altLang="en-US" sz="1200" dirty="0" smtClean="0"/>
              <a:t> </a:t>
            </a:r>
            <a:r>
              <a:rPr kumimoji="1" lang="en-US" altLang="zh-CN" sz="1200" dirty="0" smtClean="0"/>
              <a:t>is</a:t>
            </a:r>
            <a:r>
              <a:rPr kumimoji="1" lang="zh-CN" altLang="en-US" sz="1200" baseline="0" dirty="0" smtClean="0"/>
              <a:t> </a:t>
            </a:r>
            <a:r>
              <a:rPr kumimoji="1" lang="en-US" altLang="zh-CN" sz="1200" baseline="0" dirty="0" smtClean="0"/>
              <a:t>determinative</a:t>
            </a:r>
            <a:r>
              <a:rPr kumimoji="1" lang="zh-CN" altLang="en-US" sz="1200" baseline="0" dirty="0" smtClean="0"/>
              <a:t> </a:t>
            </a:r>
            <a:r>
              <a:rPr kumimoji="1" lang="en-US" altLang="zh-CN" sz="1200" baseline="0" dirty="0" smtClean="0"/>
              <a:t>classification.</a:t>
            </a:r>
            <a:r>
              <a:rPr kumimoji="1" lang="zh-CN" altLang="en-US" sz="1200" baseline="0" dirty="0" smtClean="0"/>
              <a:t> </a:t>
            </a:r>
            <a:r>
              <a:rPr kumimoji="1" lang="en-US" altLang="zh-CN" sz="1200" baseline="0" dirty="0" smtClean="0"/>
              <a:t>By</a:t>
            </a:r>
            <a:r>
              <a:rPr kumimoji="1" lang="zh-CN" altLang="en-US" sz="1200" baseline="0" dirty="0" smtClean="0"/>
              <a:t> </a:t>
            </a:r>
            <a:r>
              <a:rPr kumimoji="1" lang="en-US" altLang="zh-CN" sz="1200" baseline="0" dirty="0" smtClean="0"/>
              <a:t>using</a:t>
            </a:r>
            <a:r>
              <a:rPr kumimoji="1" lang="zh-CN" altLang="en-US" sz="1200" baseline="0" dirty="0" smtClean="0"/>
              <a:t> </a:t>
            </a:r>
            <a:r>
              <a:rPr kumimoji="1" lang="en-US" altLang="zh-CN" sz="1200" baseline="0" dirty="0" smtClean="0"/>
              <a:t>this</a:t>
            </a:r>
            <a:r>
              <a:rPr kumimoji="1" lang="zh-CN" altLang="en-US" sz="1200" baseline="0" dirty="0" smtClean="0"/>
              <a:t> </a:t>
            </a:r>
            <a:r>
              <a:rPr kumimoji="1" lang="en-US" altLang="zh-CN" sz="1200" baseline="0" dirty="0" smtClean="0"/>
              <a:t>method,</a:t>
            </a:r>
            <a:r>
              <a:rPr kumimoji="1" lang="zh-CN" altLang="en-US" sz="1200" baseline="0" dirty="0" smtClean="0"/>
              <a:t> </a:t>
            </a:r>
            <a:r>
              <a:rPr kumimoji="1" lang="en-US" altLang="zh-CN" sz="1200" baseline="0" dirty="0" smtClean="0"/>
              <a:t>we</a:t>
            </a:r>
            <a:r>
              <a:rPr kumimoji="1" lang="zh-CN" altLang="en-US" sz="1200" baseline="0" dirty="0" smtClean="0"/>
              <a:t> </a:t>
            </a:r>
            <a:r>
              <a:rPr kumimoji="1" lang="en-US" altLang="zh-CN" sz="1200" baseline="0" dirty="0" smtClean="0"/>
              <a:t>can</a:t>
            </a:r>
            <a:r>
              <a:rPr kumimoji="1" lang="zh-CN" altLang="en-US" sz="1200" baseline="0" dirty="0" smtClean="0"/>
              <a:t> </a:t>
            </a:r>
            <a:r>
              <a:rPr kumimoji="1" lang="en-US" altLang="zh-CN" sz="1200" baseline="0" dirty="0" smtClean="0"/>
              <a:t>classify</a:t>
            </a:r>
            <a:r>
              <a:rPr kumimoji="1" lang="zh-CN" altLang="en-US" sz="1200" baseline="0" dirty="0" smtClean="0"/>
              <a:t> </a:t>
            </a:r>
            <a:r>
              <a:rPr kumimoji="1" lang="en-US" altLang="zh-CN" sz="1200" baseline="0" dirty="0" smtClean="0"/>
              <a:t>a</a:t>
            </a:r>
            <a:r>
              <a:rPr kumimoji="1" lang="zh-CN" altLang="en-US" sz="1200" baseline="0" dirty="0" smtClean="0"/>
              <a:t> </a:t>
            </a:r>
            <a:r>
              <a:rPr kumimoji="1" lang="en-US" altLang="zh-CN" sz="1200" baseline="0" dirty="0" smtClean="0"/>
              <a:t>text</a:t>
            </a:r>
            <a:r>
              <a:rPr kumimoji="1" lang="zh-CN" altLang="en-US" sz="1200" baseline="0" dirty="0" smtClean="0"/>
              <a:t> </a:t>
            </a:r>
            <a:r>
              <a:rPr kumimoji="1" lang="en-US" altLang="zh-CN" sz="1200" baseline="0" dirty="0" smtClean="0"/>
              <a:t>into</a:t>
            </a:r>
            <a:r>
              <a:rPr kumimoji="1" lang="zh-CN" altLang="en-US" sz="1200" baseline="0" dirty="0" smtClean="0"/>
              <a:t> </a:t>
            </a:r>
            <a:r>
              <a:rPr kumimoji="1" lang="en-US" altLang="zh-CN" sz="1200" baseline="0" dirty="0" smtClean="0"/>
              <a:t>negative</a:t>
            </a:r>
            <a:r>
              <a:rPr kumimoji="1" lang="zh-CN" altLang="en-US" sz="1200" baseline="0" dirty="0" smtClean="0"/>
              <a:t> </a:t>
            </a:r>
            <a:r>
              <a:rPr kumimoji="1" lang="en-US" altLang="zh-CN" sz="1200" baseline="0" dirty="0" smtClean="0"/>
              <a:t>or</a:t>
            </a:r>
            <a:r>
              <a:rPr kumimoji="1" lang="zh-CN" altLang="en-US" sz="1200" baseline="0" dirty="0" smtClean="0"/>
              <a:t> </a:t>
            </a:r>
            <a:r>
              <a:rPr kumimoji="1" lang="en-US" altLang="zh-CN" sz="1200" baseline="0" dirty="0" smtClean="0"/>
              <a:t>positive,</a:t>
            </a:r>
            <a:r>
              <a:rPr kumimoji="1" lang="zh-CN" altLang="en-US" sz="1200" baseline="0" dirty="0" smtClean="0"/>
              <a:t> </a:t>
            </a:r>
            <a:r>
              <a:rPr kumimoji="1" lang="en-US" altLang="zh-CN" sz="1200" baseline="0" dirty="0" smtClean="0"/>
              <a:t>or</a:t>
            </a:r>
            <a:r>
              <a:rPr kumimoji="1" lang="zh-CN" altLang="en-US" sz="1200" baseline="0" dirty="0" smtClean="0"/>
              <a:t> </a:t>
            </a:r>
            <a:r>
              <a:rPr kumimoji="1" lang="en-US" altLang="zh-CN" sz="1200" baseline="0" dirty="0" smtClean="0"/>
              <a:t>more</a:t>
            </a:r>
            <a:r>
              <a:rPr kumimoji="1" lang="zh-CN" altLang="en-US" sz="1200" baseline="0" dirty="0" smtClean="0"/>
              <a:t> </a:t>
            </a:r>
            <a:r>
              <a:rPr kumimoji="1" lang="en-US" altLang="zh-CN" sz="1200" baseline="0" dirty="0" smtClean="0"/>
              <a:t>specifically,</a:t>
            </a:r>
            <a:r>
              <a:rPr kumimoji="1" lang="zh-CN" altLang="en-US" sz="1200" baseline="0" dirty="0" smtClean="0"/>
              <a:t> </a:t>
            </a:r>
            <a:r>
              <a:rPr kumimoji="1" lang="en-US" altLang="zh-CN" sz="1200" baseline="0" dirty="0" smtClean="0"/>
              <a:t>into</a:t>
            </a:r>
            <a:r>
              <a:rPr kumimoji="1" lang="zh-CN" altLang="en-US" sz="1200" baseline="0" dirty="0" smtClean="0"/>
              <a:t> </a:t>
            </a:r>
            <a:r>
              <a:rPr kumimoji="1" lang="en-US" altLang="zh-CN" sz="1200" baseline="0" dirty="0" smtClean="0"/>
              <a:t>anger</a:t>
            </a:r>
            <a:r>
              <a:rPr kumimoji="1" lang="zh-CN" altLang="en-US" sz="1200" baseline="0" dirty="0" smtClean="0"/>
              <a:t> </a:t>
            </a:r>
            <a:r>
              <a:rPr kumimoji="1" lang="en-US" altLang="zh-CN" sz="1200" baseline="0" dirty="0" smtClean="0"/>
              <a:t>or</a:t>
            </a:r>
            <a:r>
              <a:rPr kumimoji="1" lang="zh-CN" altLang="en-US" sz="1200" baseline="0" dirty="0" smtClean="0"/>
              <a:t> </a:t>
            </a:r>
            <a:r>
              <a:rPr kumimoji="1" lang="en-US" altLang="zh-CN" sz="1200" baseline="0" dirty="0" smtClean="0"/>
              <a:t>joy.</a:t>
            </a:r>
            <a:endParaRPr kumimoji="1" lang="zh-CN" altLang="en-US" sz="1200" baseline="0" dirty="0" smtClean="0"/>
          </a:p>
          <a:p>
            <a:endParaRPr kumimoji="1" lang="zh-CN" altLang="en-US" sz="1200" baseline="0" dirty="0" smtClean="0"/>
          </a:p>
          <a:p>
            <a:r>
              <a:rPr kumimoji="1" lang="en-US" altLang="zh-CN" sz="1200" baseline="0" dirty="0" smtClean="0"/>
              <a:t>This</a:t>
            </a:r>
            <a:r>
              <a:rPr kumimoji="1" lang="zh-CN" altLang="en-US" sz="1200" baseline="0" dirty="0" smtClean="0"/>
              <a:t> </a:t>
            </a:r>
            <a:r>
              <a:rPr kumimoji="1" lang="en-US" altLang="zh-CN" sz="1200" baseline="0" dirty="0" smtClean="0"/>
              <a:t>method</a:t>
            </a:r>
            <a:r>
              <a:rPr kumimoji="1" lang="zh-CN" altLang="en-US" sz="1200" baseline="0" dirty="0" smtClean="0"/>
              <a:t> </a:t>
            </a:r>
            <a:r>
              <a:rPr kumimoji="1" lang="en-US" altLang="zh-CN" sz="1200" baseline="0" dirty="0" smtClean="0"/>
              <a:t>is</a:t>
            </a:r>
            <a:r>
              <a:rPr kumimoji="1" lang="zh-CN" altLang="en-US" sz="1200" baseline="0" dirty="0" smtClean="0"/>
              <a:t> </a:t>
            </a:r>
            <a:r>
              <a:rPr kumimoji="1" lang="en-US" altLang="zh-CN" sz="1200" baseline="0" dirty="0" smtClean="0"/>
              <a:t>very</a:t>
            </a:r>
            <a:r>
              <a:rPr kumimoji="1" lang="zh-CN" altLang="en-US" sz="1200" baseline="0" dirty="0" smtClean="0"/>
              <a:t> </a:t>
            </a:r>
            <a:r>
              <a:rPr kumimoji="1" lang="en-US" altLang="zh-CN" sz="1200" baseline="0" dirty="0" smtClean="0"/>
              <a:t>popular</a:t>
            </a:r>
            <a:r>
              <a:rPr kumimoji="1" lang="zh-CN" altLang="en-US" sz="1200" baseline="0" dirty="0" smtClean="0"/>
              <a:t> </a:t>
            </a:r>
            <a:r>
              <a:rPr kumimoji="1" lang="en-US" altLang="zh-CN" sz="1200" baseline="0" dirty="0" smtClean="0"/>
              <a:t>among</a:t>
            </a:r>
            <a:r>
              <a:rPr kumimoji="1" lang="zh-CN" altLang="en-US" sz="1200" baseline="0" dirty="0" smtClean="0"/>
              <a:t> </a:t>
            </a:r>
            <a:r>
              <a:rPr kumimoji="1" lang="en-US" altLang="zh-CN" sz="1200" baseline="0" dirty="0" smtClean="0"/>
              <a:t>researchers.</a:t>
            </a:r>
            <a:r>
              <a:rPr kumimoji="1" lang="zh-CN" altLang="en-US" sz="1200" baseline="0" dirty="0" smtClean="0"/>
              <a:t> </a:t>
            </a:r>
            <a:r>
              <a:rPr kumimoji="1" lang="en-US" altLang="zh-CN" sz="1200" baseline="0" dirty="0" smtClean="0"/>
              <a:t>Many</a:t>
            </a:r>
            <a:r>
              <a:rPr kumimoji="1" lang="zh-CN" altLang="en-US" sz="1200" baseline="0" dirty="0" smtClean="0"/>
              <a:t> </a:t>
            </a:r>
            <a:r>
              <a:rPr kumimoji="1" lang="en-US" altLang="zh-CN" sz="1200" baseline="0" dirty="0" smtClean="0"/>
              <a:t>work</a:t>
            </a:r>
            <a:r>
              <a:rPr kumimoji="1" lang="zh-CN" altLang="en-US" sz="1200" baseline="0" dirty="0" smtClean="0"/>
              <a:t> </a:t>
            </a:r>
            <a:r>
              <a:rPr kumimoji="1" lang="en-US" altLang="zh-CN" sz="1200" baseline="0" dirty="0" smtClean="0"/>
              <a:t>have</a:t>
            </a:r>
            <a:r>
              <a:rPr kumimoji="1" lang="zh-CN" altLang="en-US" sz="1200" baseline="0" dirty="0" smtClean="0"/>
              <a:t> </a:t>
            </a:r>
            <a:r>
              <a:rPr kumimoji="1" lang="en-US" altLang="zh-CN" sz="1200" baseline="0" dirty="0" smtClean="0"/>
              <a:t>been</a:t>
            </a:r>
            <a:r>
              <a:rPr kumimoji="1" lang="zh-CN" altLang="en-US" sz="1200" baseline="0" dirty="0" smtClean="0"/>
              <a:t> </a:t>
            </a:r>
            <a:r>
              <a:rPr kumimoji="1" lang="en-US" altLang="zh-CN" sz="1200" baseline="0" dirty="0" smtClean="0"/>
              <a:t>done</a:t>
            </a:r>
            <a:r>
              <a:rPr kumimoji="1" lang="zh-CN" altLang="en-US" sz="1200" baseline="0" dirty="0" smtClean="0"/>
              <a:t> </a:t>
            </a:r>
            <a:r>
              <a:rPr kumimoji="1" lang="en-US" altLang="zh-CN" sz="1200" baseline="0" dirty="0" smtClean="0"/>
              <a:t>by</a:t>
            </a:r>
            <a:r>
              <a:rPr kumimoji="1" lang="zh-CN" altLang="en-US" sz="1200" baseline="0" dirty="0" smtClean="0"/>
              <a:t> </a:t>
            </a:r>
            <a:r>
              <a:rPr kumimoji="1" lang="en-US" altLang="zh-CN" sz="1200" baseline="0" dirty="0" smtClean="0"/>
              <a:t>using</a:t>
            </a:r>
            <a:r>
              <a:rPr kumimoji="1" lang="zh-CN" altLang="en-US" sz="1200" baseline="0" dirty="0" smtClean="0"/>
              <a:t> </a:t>
            </a:r>
            <a:r>
              <a:rPr kumimoji="1" lang="en-US" altLang="zh-CN" sz="1200" baseline="0" dirty="0" smtClean="0"/>
              <a:t>various</a:t>
            </a:r>
            <a:r>
              <a:rPr kumimoji="1" lang="zh-CN" altLang="en-US" sz="1200" baseline="0" dirty="0" smtClean="0"/>
              <a:t> </a:t>
            </a:r>
            <a:r>
              <a:rPr kumimoji="1" lang="en-US" altLang="zh-CN" sz="1200" baseline="0" dirty="0" smtClean="0"/>
              <a:t>classification</a:t>
            </a:r>
            <a:r>
              <a:rPr kumimoji="1" lang="zh-CN" altLang="en-US" sz="1200" baseline="0" dirty="0" smtClean="0"/>
              <a:t> </a:t>
            </a:r>
            <a:r>
              <a:rPr kumimoji="1" lang="en-US" altLang="zh-CN" sz="1200" baseline="0" dirty="0" smtClean="0"/>
              <a:t>methods,</a:t>
            </a:r>
            <a:r>
              <a:rPr kumimoji="1" lang="zh-CN" altLang="en-US" sz="1200" baseline="0" dirty="0" smtClean="0"/>
              <a:t> </a:t>
            </a:r>
            <a:r>
              <a:rPr kumimoji="1" lang="en-US" altLang="zh-CN" sz="1200" baseline="0" dirty="0" smtClean="0"/>
              <a:t>like</a:t>
            </a:r>
            <a:r>
              <a:rPr kumimoji="1" lang="zh-CN" altLang="en-US" sz="1200" baseline="0" dirty="0" smtClean="0"/>
              <a:t> </a:t>
            </a:r>
            <a:r>
              <a:rPr kumimoji="1" lang="en-US" altLang="zh-CN" sz="1200" baseline="0" dirty="0" smtClean="0"/>
              <a:t>naïve</a:t>
            </a:r>
            <a:r>
              <a:rPr kumimoji="1" lang="zh-CN" altLang="en-US" sz="1200" baseline="0" dirty="0" smtClean="0"/>
              <a:t> </a:t>
            </a:r>
            <a:r>
              <a:rPr kumimoji="1" lang="en-US" altLang="zh-CN" sz="1200" baseline="0" dirty="0" smtClean="0"/>
              <a:t>Bayes,</a:t>
            </a:r>
            <a:r>
              <a:rPr kumimoji="1" lang="zh-CN" altLang="en-US" sz="1200" baseline="0" dirty="0" smtClean="0"/>
              <a:t> </a:t>
            </a:r>
            <a:r>
              <a:rPr kumimoji="1" lang="en-US" altLang="zh-CN" sz="1200" baseline="0" dirty="0" smtClean="0"/>
              <a:t>SVM,</a:t>
            </a:r>
            <a:r>
              <a:rPr kumimoji="1" lang="zh-CN" altLang="en-US" sz="1200" baseline="0" dirty="0" smtClean="0"/>
              <a:t> </a:t>
            </a:r>
            <a:r>
              <a:rPr kumimoji="1" lang="en-US" altLang="zh-CN" sz="1200" baseline="0" dirty="0" smtClean="0"/>
              <a:t>and</a:t>
            </a:r>
            <a:r>
              <a:rPr kumimoji="1" lang="zh-CN" altLang="en-US" sz="1200" baseline="0" dirty="0" smtClean="0"/>
              <a:t> </a:t>
            </a:r>
            <a:r>
              <a:rPr kumimoji="1" lang="en-US" altLang="zh-CN" sz="1200" baseline="0" dirty="0" smtClean="0"/>
              <a:t>recently,</a:t>
            </a:r>
            <a:r>
              <a:rPr kumimoji="1" lang="zh-CN" altLang="en-US" sz="1200" baseline="0" dirty="0" smtClean="0"/>
              <a:t> </a:t>
            </a:r>
            <a:r>
              <a:rPr kumimoji="1" lang="en-US" altLang="zh-CN" sz="1200" baseline="0" dirty="0" smtClean="0"/>
              <a:t>many</a:t>
            </a:r>
            <a:r>
              <a:rPr kumimoji="1" lang="zh-CN" altLang="en-US" sz="1200" baseline="0" dirty="0" smtClean="0"/>
              <a:t> </a:t>
            </a:r>
            <a:r>
              <a:rPr kumimoji="1" lang="en-US" altLang="zh-CN" sz="1200" baseline="0" dirty="0" smtClean="0"/>
              <a:t>researchers</a:t>
            </a:r>
            <a:r>
              <a:rPr kumimoji="1" lang="zh-CN" altLang="en-US" sz="1200" baseline="0" dirty="0" smtClean="0"/>
              <a:t> </a:t>
            </a:r>
            <a:r>
              <a:rPr kumimoji="1" lang="en-US" altLang="zh-CN" sz="1200" baseline="0" dirty="0" smtClean="0"/>
              <a:t>have</a:t>
            </a:r>
            <a:r>
              <a:rPr kumimoji="1" lang="zh-CN" altLang="en-US" sz="1200" baseline="0" dirty="0" smtClean="0"/>
              <a:t> </a:t>
            </a:r>
            <a:r>
              <a:rPr kumimoji="1" lang="en-US" altLang="zh-CN" sz="1200" baseline="0" dirty="0" smtClean="0"/>
              <a:t>applied</a:t>
            </a:r>
            <a:r>
              <a:rPr kumimoji="1" lang="zh-CN" altLang="en-US" sz="1200" baseline="0" dirty="0" smtClean="0"/>
              <a:t> </a:t>
            </a:r>
            <a:r>
              <a:rPr kumimoji="1" lang="en-US" altLang="zh-CN" sz="1200" baseline="0" dirty="0" smtClean="0"/>
              <a:t>CNN</a:t>
            </a:r>
            <a:r>
              <a:rPr kumimoji="1" lang="zh-CN" altLang="en-US" sz="1200" baseline="0" dirty="0" smtClean="0"/>
              <a:t> </a:t>
            </a:r>
            <a:r>
              <a:rPr kumimoji="1" lang="en-US" altLang="zh-CN" sz="1200" baseline="0" dirty="0" smtClean="0"/>
              <a:t>and</a:t>
            </a:r>
            <a:r>
              <a:rPr kumimoji="1" lang="zh-CN" altLang="en-US" sz="1200" baseline="0" dirty="0" smtClean="0"/>
              <a:t> </a:t>
            </a:r>
            <a:r>
              <a:rPr kumimoji="1" lang="en-US" altLang="zh-CN" sz="1200" baseline="0" dirty="0" smtClean="0"/>
              <a:t>RNN</a:t>
            </a:r>
            <a:r>
              <a:rPr kumimoji="1" lang="zh-CN" altLang="en-US" sz="1200" baseline="0" dirty="0" smtClean="0"/>
              <a:t> </a:t>
            </a:r>
            <a:r>
              <a:rPr kumimoji="1" lang="en-US" altLang="zh-CN" sz="1200" baseline="0" dirty="0" smtClean="0"/>
              <a:t>on</a:t>
            </a:r>
            <a:r>
              <a:rPr kumimoji="1" lang="zh-CN" altLang="en-US" sz="1200" baseline="0" dirty="0" smtClean="0"/>
              <a:t> </a:t>
            </a:r>
            <a:r>
              <a:rPr kumimoji="1" lang="en-US" altLang="zh-CN" sz="1200" baseline="0" dirty="0" smtClean="0"/>
              <a:t>text</a:t>
            </a:r>
            <a:r>
              <a:rPr kumimoji="1" lang="zh-CN" altLang="en-US" sz="1200" baseline="0" dirty="0" smtClean="0"/>
              <a:t> </a:t>
            </a:r>
            <a:r>
              <a:rPr kumimoji="1" lang="en-US" altLang="zh-CN" sz="1200" baseline="0" dirty="0" smtClean="0"/>
              <a:t>emotion</a:t>
            </a:r>
            <a:r>
              <a:rPr kumimoji="1" lang="zh-CN" altLang="en-US" sz="1200" baseline="0" dirty="0" smtClean="0"/>
              <a:t> </a:t>
            </a:r>
            <a:r>
              <a:rPr kumimoji="1" lang="en-US" altLang="zh-CN" sz="1200" baseline="0" dirty="0" smtClean="0"/>
              <a:t>classification.</a:t>
            </a:r>
            <a:endParaRPr kumimoji="1" lang="zh-CN" altLang="en-US" sz="1200" baseline="0" dirty="0" smtClean="0"/>
          </a:p>
          <a:p>
            <a:endParaRPr kumimoji="1" lang="zh-CN" altLang="en-US" sz="1200" baseline="0" dirty="0" smtClean="0"/>
          </a:p>
          <a:p>
            <a:r>
              <a:rPr kumimoji="1" lang="en-US" altLang="zh-CN" sz="1200" baseline="0" dirty="0" smtClean="0"/>
              <a:t>Basically,</a:t>
            </a:r>
            <a:r>
              <a:rPr kumimoji="1" lang="zh-CN" altLang="en-US" sz="1200" baseline="0" dirty="0" smtClean="0"/>
              <a:t> </a:t>
            </a:r>
            <a:r>
              <a:rPr kumimoji="1" lang="en-US" altLang="zh-CN" sz="1200" baseline="0" dirty="0" smtClean="0"/>
              <a:t>no</a:t>
            </a:r>
            <a:r>
              <a:rPr kumimoji="1" lang="zh-CN" altLang="en-US" sz="1200" baseline="0" dirty="0" smtClean="0"/>
              <a:t> </a:t>
            </a:r>
            <a:r>
              <a:rPr kumimoji="1" lang="en-US" altLang="zh-CN" sz="1200" baseline="0" dirty="0" smtClean="0"/>
              <a:t>matter</a:t>
            </a:r>
            <a:r>
              <a:rPr kumimoji="1" lang="zh-CN" altLang="en-US" sz="1200" baseline="0" dirty="0" smtClean="0"/>
              <a:t> </a:t>
            </a:r>
            <a:r>
              <a:rPr kumimoji="1" lang="en-US" altLang="zh-CN" sz="1200" baseline="0" dirty="0" smtClean="0"/>
              <a:t>what</a:t>
            </a:r>
            <a:r>
              <a:rPr kumimoji="1" lang="zh-CN" altLang="en-US" sz="1200" baseline="0" dirty="0" smtClean="0"/>
              <a:t> </a:t>
            </a:r>
            <a:r>
              <a:rPr kumimoji="1" lang="en-US" altLang="zh-CN" sz="1200" baseline="0" dirty="0" smtClean="0"/>
              <a:t>methods</a:t>
            </a:r>
            <a:r>
              <a:rPr kumimoji="1" lang="zh-CN" altLang="en-US" sz="1200" baseline="0" dirty="0" smtClean="0"/>
              <a:t> </a:t>
            </a:r>
            <a:r>
              <a:rPr kumimoji="1" lang="en-US" altLang="zh-CN" sz="1200" baseline="0" dirty="0" smtClean="0"/>
              <a:t>are</a:t>
            </a:r>
            <a:r>
              <a:rPr kumimoji="1" lang="zh-CN" altLang="en-US" sz="1200" baseline="0" dirty="0" smtClean="0"/>
              <a:t> </a:t>
            </a:r>
            <a:r>
              <a:rPr kumimoji="1" lang="en-US" altLang="zh-CN" sz="1200" baseline="0" dirty="0" smtClean="0"/>
              <a:t>used,</a:t>
            </a:r>
            <a:r>
              <a:rPr kumimoji="1" lang="zh-CN" altLang="en-US" sz="1200" baseline="0" dirty="0" smtClean="0"/>
              <a:t> </a:t>
            </a:r>
            <a:r>
              <a:rPr kumimoji="1" lang="en-US" altLang="zh-CN" sz="1200" baseline="0" dirty="0" smtClean="0"/>
              <a:t>determinative</a:t>
            </a:r>
            <a:r>
              <a:rPr kumimoji="1" lang="zh-CN" altLang="en-US" sz="1200" baseline="0" dirty="0" smtClean="0"/>
              <a:t> </a:t>
            </a:r>
            <a:r>
              <a:rPr kumimoji="1" lang="en-US" altLang="zh-CN" sz="1200" baseline="0" dirty="0" smtClean="0"/>
              <a:t>classification</a:t>
            </a:r>
            <a:r>
              <a:rPr kumimoji="1" lang="zh-CN" altLang="en-US" sz="1200" baseline="0" dirty="0" smtClean="0"/>
              <a:t> </a:t>
            </a:r>
            <a:r>
              <a:rPr kumimoji="1" lang="en-US" altLang="zh-CN" sz="1200" baseline="0" dirty="0" smtClean="0"/>
              <a:t>mainly</a:t>
            </a:r>
            <a:r>
              <a:rPr kumimoji="1" lang="zh-CN" altLang="en-US" sz="1200" baseline="0" dirty="0" smtClean="0"/>
              <a:t> </a:t>
            </a:r>
            <a:r>
              <a:rPr kumimoji="1" lang="en-US" altLang="zh-CN" sz="1200" baseline="0" dirty="0" smtClean="0"/>
              <a:t>classifies</a:t>
            </a:r>
            <a:r>
              <a:rPr kumimoji="1" lang="zh-CN" altLang="en-US" sz="1200" baseline="0" dirty="0" smtClean="0"/>
              <a:t> </a:t>
            </a:r>
            <a:r>
              <a:rPr kumimoji="1" lang="en-US" altLang="zh-CN" sz="1200" baseline="0" dirty="0" smtClean="0"/>
              <a:t>text</a:t>
            </a:r>
            <a:r>
              <a:rPr kumimoji="1" lang="zh-CN" altLang="en-US" sz="1200" baseline="0" dirty="0" smtClean="0"/>
              <a:t> </a:t>
            </a:r>
            <a:r>
              <a:rPr kumimoji="1" lang="en-US" altLang="zh-CN" sz="1200" baseline="0" dirty="0" smtClean="0"/>
              <a:t>into</a:t>
            </a:r>
            <a:r>
              <a:rPr kumimoji="1" lang="zh-CN" altLang="en-US" sz="1200" baseline="0" dirty="0" smtClean="0"/>
              <a:t> </a:t>
            </a:r>
            <a:r>
              <a:rPr kumimoji="1" lang="en-US" altLang="zh-CN" sz="1200" baseline="0" dirty="0" smtClean="0"/>
              <a:t>a</a:t>
            </a:r>
            <a:r>
              <a:rPr kumimoji="1" lang="zh-CN" altLang="en-US" sz="1200" baseline="0" dirty="0" smtClean="0"/>
              <a:t> </a:t>
            </a:r>
            <a:r>
              <a:rPr kumimoji="1" lang="en-US" altLang="zh-CN" sz="1200" baseline="0" dirty="0" smtClean="0"/>
              <a:t>discrete</a:t>
            </a:r>
            <a:r>
              <a:rPr kumimoji="1" lang="zh-CN" altLang="en-US" sz="1200" baseline="0" dirty="0" smtClean="0"/>
              <a:t> </a:t>
            </a:r>
            <a:r>
              <a:rPr kumimoji="1" lang="en-US" altLang="zh-CN" sz="1200" baseline="0" dirty="0" smtClean="0"/>
              <a:t>emotion</a:t>
            </a:r>
            <a:r>
              <a:rPr kumimoji="1" lang="zh-CN" altLang="en-US" sz="1200" baseline="0" dirty="0" smtClean="0"/>
              <a:t> </a:t>
            </a:r>
            <a:r>
              <a:rPr kumimoji="1" lang="en-US" altLang="zh-CN" sz="1200" baseline="0" dirty="0" smtClean="0"/>
              <a:t>candidates</a:t>
            </a:r>
            <a:r>
              <a:rPr kumimoji="1" lang="zh-CN" altLang="en-US" sz="1200" baseline="0" dirty="0" smtClean="0"/>
              <a:t> </a:t>
            </a:r>
            <a:r>
              <a:rPr kumimoji="1" lang="en-US" altLang="zh-CN" sz="1200" baseline="0" dirty="0" smtClean="0"/>
              <a:t>set.</a:t>
            </a:r>
            <a:r>
              <a:rPr kumimoji="1" lang="zh-CN" altLang="en-US" sz="1200" baseline="0" dirty="0" smtClean="0"/>
              <a:t> </a:t>
            </a:r>
            <a:r>
              <a:rPr kumimoji="1" lang="en-US" altLang="zh-CN" sz="1200" baseline="0" dirty="0" smtClean="0"/>
              <a:t>So</a:t>
            </a:r>
            <a:r>
              <a:rPr kumimoji="1" lang="zh-CN" altLang="en-US" sz="1200" baseline="0" dirty="0" smtClean="0"/>
              <a:t> </a:t>
            </a:r>
            <a:r>
              <a:rPr kumimoji="1" lang="en-US" altLang="zh-CN" sz="1200" baseline="0" dirty="0" smtClean="0"/>
              <a:t>generally,</a:t>
            </a:r>
            <a:r>
              <a:rPr kumimoji="1" lang="zh-CN" altLang="en-US" sz="1200" baseline="0" dirty="0" smtClean="0"/>
              <a:t> </a:t>
            </a:r>
            <a:r>
              <a:rPr kumimoji="1" lang="en-US" altLang="zh-CN" sz="1200" baseline="0" dirty="0" smtClean="0"/>
              <a:t>only</a:t>
            </a:r>
            <a:r>
              <a:rPr kumimoji="1" lang="zh-CN" altLang="en-US" sz="1200" baseline="0" dirty="0" smtClean="0"/>
              <a:t> </a:t>
            </a:r>
            <a:r>
              <a:rPr kumimoji="1" lang="en-US" altLang="zh-CN" sz="1200" baseline="0" dirty="0" smtClean="0"/>
              <a:t>one</a:t>
            </a:r>
            <a:r>
              <a:rPr kumimoji="1" lang="zh-CN" altLang="en-US" sz="1200" baseline="0" dirty="0" smtClean="0"/>
              <a:t> </a:t>
            </a:r>
            <a:r>
              <a:rPr kumimoji="1" lang="en-US" altLang="zh-CN" sz="1200" baseline="0" dirty="0" smtClean="0"/>
              <a:t>emotion</a:t>
            </a:r>
            <a:r>
              <a:rPr kumimoji="1" lang="zh-CN" altLang="en-US" sz="1200" baseline="0" dirty="0" smtClean="0"/>
              <a:t> </a:t>
            </a:r>
            <a:r>
              <a:rPr kumimoji="1" lang="en-US" altLang="zh-CN" sz="1200" baseline="0" dirty="0" smtClean="0"/>
              <a:t>or</a:t>
            </a:r>
            <a:r>
              <a:rPr kumimoji="1" lang="zh-CN" altLang="en-US" sz="1200" baseline="0" dirty="0" smtClean="0"/>
              <a:t> </a:t>
            </a:r>
            <a:r>
              <a:rPr kumimoji="1" lang="en-US" altLang="zh-CN" sz="1200" baseline="0" dirty="0" smtClean="0"/>
              <a:t>finite</a:t>
            </a:r>
            <a:r>
              <a:rPr kumimoji="1" lang="zh-CN" altLang="en-US" sz="1200" baseline="0" dirty="0" smtClean="0"/>
              <a:t> </a:t>
            </a:r>
            <a:r>
              <a:rPr kumimoji="1" lang="en-US" altLang="zh-CN" sz="1200" baseline="0" dirty="0" smtClean="0"/>
              <a:t>emotions</a:t>
            </a:r>
            <a:r>
              <a:rPr kumimoji="1" lang="zh-CN" altLang="en-US" sz="1200" baseline="0" dirty="0" smtClean="0"/>
              <a:t> </a:t>
            </a:r>
            <a:r>
              <a:rPr kumimoji="1" lang="en-US" altLang="zh-CN" sz="1200" baseline="0" dirty="0" smtClean="0"/>
              <a:t>are</a:t>
            </a:r>
            <a:r>
              <a:rPr kumimoji="1" lang="zh-CN" altLang="en-US" sz="1200" baseline="0" dirty="0" smtClean="0"/>
              <a:t> </a:t>
            </a:r>
            <a:r>
              <a:rPr kumimoji="1" lang="en-US" altLang="zh-CN" sz="1200" baseline="0" dirty="0" smtClean="0"/>
              <a:t>detected.</a:t>
            </a:r>
            <a:endParaRPr kumimoji="1" lang="zh-CN" altLang="en-US" sz="1200" baseline="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0156035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50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6998013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first</a:t>
            </a:r>
            <a:r>
              <a:rPr lang="zh-CN" altLang="en-US" dirty="0" smtClean="0"/>
              <a:t> </a:t>
            </a:r>
            <a:r>
              <a:rPr lang="en-US" altLang="zh-CN" dirty="0" smtClean="0"/>
              <a:t>one</a:t>
            </a:r>
            <a:r>
              <a:rPr lang="zh-CN" altLang="en-US" dirty="0" smtClean="0"/>
              <a:t> </a:t>
            </a:r>
            <a:r>
              <a:rPr lang="en-US" altLang="zh-CN" dirty="0" smtClean="0"/>
              <a:t>is</a:t>
            </a:r>
            <a:r>
              <a:rPr lang="zh-CN" altLang="en-US" dirty="0" smtClean="0"/>
              <a:t> </a:t>
            </a:r>
            <a:r>
              <a:rPr lang="en-US" altLang="zh-CN" dirty="0" smtClean="0"/>
              <a:t>KL</a:t>
            </a:r>
            <a:r>
              <a:rPr lang="zh-CN" altLang="en-US" dirty="0" smtClean="0"/>
              <a:t> </a:t>
            </a:r>
            <a:r>
              <a:rPr lang="en-US" altLang="zh-CN" dirty="0" smtClean="0"/>
              <a:t>divergence.</a:t>
            </a:r>
            <a:r>
              <a:rPr lang="zh-CN" altLang="en-US" dirty="0" smtClean="0"/>
              <a:t> </a:t>
            </a:r>
            <a:r>
              <a:rPr lang="en-US" altLang="zh-CN" dirty="0" smtClean="0"/>
              <a:t>It</a:t>
            </a:r>
            <a:r>
              <a:rPr lang="zh-CN" altLang="en-US" dirty="0" smtClean="0"/>
              <a:t> </a:t>
            </a:r>
            <a:r>
              <a:rPr lang="en-US" altLang="zh-CN" dirty="0" smtClean="0"/>
              <a:t>measures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similarity</a:t>
            </a:r>
            <a:r>
              <a:rPr lang="zh-CN" altLang="en-US" dirty="0" smtClean="0"/>
              <a:t> </a:t>
            </a:r>
            <a:r>
              <a:rPr lang="en-US" altLang="zh-CN" dirty="0" smtClean="0"/>
              <a:t>between</a:t>
            </a:r>
            <a:r>
              <a:rPr lang="zh-CN" altLang="en-US" dirty="0" smtClean="0"/>
              <a:t> </a:t>
            </a:r>
            <a:r>
              <a:rPr lang="en-US" altLang="zh-CN" dirty="0" smtClean="0"/>
              <a:t>two</a:t>
            </a:r>
            <a:r>
              <a:rPr lang="zh-CN" altLang="en-US" dirty="0" smtClean="0"/>
              <a:t> </a:t>
            </a:r>
            <a:r>
              <a:rPr lang="en-US" altLang="zh-CN" dirty="0" smtClean="0"/>
              <a:t>probability</a:t>
            </a:r>
            <a:r>
              <a:rPr lang="zh-CN" altLang="en-US" dirty="0" smtClean="0"/>
              <a:t> </a:t>
            </a:r>
            <a:r>
              <a:rPr lang="en-US" altLang="zh-CN" dirty="0" smtClean="0"/>
              <a:t>distributions.</a:t>
            </a:r>
            <a:r>
              <a:rPr lang="zh-CN" altLang="en-US" baseline="0" dirty="0" smtClean="0"/>
              <a:t> </a:t>
            </a:r>
            <a:r>
              <a:rPr lang="en-US" altLang="zh-CN" strike="sngStrike" baseline="0" dirty="0" smtClean="0"/>
              <a:t>g(A)</a:t>
            </a:r>
            <a:r>
              <a:rPr lang="zh-CN" altLang="en-US" strike="sngStrike" baseline="0" dirty="0" smtClean="0"/>
              <a:t> </a:t>
            </a:r>
            <a:r>
              <a:rPr lang="en-US" altLang="zh-CN" strike="sngStrike" baseline="0" dirty="0" smtClean="0"/>
              <a:t>is</a:t>
            </a:r>
            <a:r>
              <a:rPr lang="zh-CN" altLang="en-US" strike="sngStrike" baseline="0" dirty="0" smtClean="0"/>
              <a:t> </a:t>
            </a:r>
            <a:r>
              <a:rPr lang="en-US" altLang="zh-CN" strike="sngStrike" baseline="0" dirty="0" smtClean="0"/>
              <a:t>predicted</a:t>
            </a:r>
            <a:r>
              <a:rPr lang="zh-CN" altLang="en-US" strike="sngStrike" baseline="0" dirty="0" smtClean="0"/>
              <a:t> </a:t>
            </a:r>
            <a:r>
              <a:rPr lang="en-US" altLang="zh-CN" strike="sngStrike" baseline="0" dirty="0" smtClean="0"/>
              <a:t>emotion</a:t>
            </a:r>
            <a:r>
              <a:rPr lang="zh-CN" altLang="en-US" strike="sngStrike" baseline="0" dirty="0" smtClean="0"/>
              <a:t> </a:t>
            </a:r>
            <a:r>
              <a:rPr lang="en-US" altLang="zh-CN" strike="sngStrike" baseline="0" dirty="0" smtClean="0"/>
              <a:t>distribution</a:t>
            </a:r>
            <a:r>
              <a:rPr lang="zh-CN" altLang="en-US" strike="sngStrike" baseline="0" dirty="0" smtClean="0"/>
              <a:t> </a:t>
            </a:r>
            <a:r>
              <a:rPr lang="en-US" altLang="zh-CN" strike="sngStrike" baseline="0" dirty="0" smtClean="0"/>
              <a:t>and</a:t>
            </a:r>
            <a:r>
              <a:rPr lang="zh-CN" altLang="en-US" strike="sngStrike" baseline="0" dirty="0" smtClean="0"/>
              <a:t> </a:t>
            </a:r>
            <a:r>
              <a:rPr lang="en-US" altLang="zh-CN" strike="sngStrike" baseline="0" dirty="0" smtClean="0"/>
              <a:t>g(B)</a:t>
            </a:r>
            <a:r>
              <a:rPr lang="zh-CN" altLang="en-US" strike="sngStrike" baseline="0" dirty="0" smtClean="0"/>
              <a:t> </a:t>
            </a:r>
            <a:r>
              <a:rPr lang="en-US" altLang="zh-CN" strike="sngStrike" baseline="0" dirty="0" smtClean="0"/>
              <a:t>is</a:t>
            </a:r>
            <a:r>
              <a:rPr lang="zh-CN" altLang="en-US" strike="sngStrike" baseline="0" dirty="0" smtClean="0"/>
              <a:t> </a:t>
            </a:r>
            <a:r>
              <a:rPr lang="en-US" altLang="zh-CN" strike="sngStrike" baseline="0" dirty="0" smtClean="0"/>
              <a:t>direct</a:t>
            </a:r>
            <a:r>
              <a:rPr lang="zh-CN" altLang="en-US" strike="sngStrike" baseline="0" dirty="0" smtClean="0"/>
              <a:t> </a:t>
            </a:r>
            <a:r>
              <a:rPr lang="en-US" altLang="zh-CN" strike="sngStrike" baseline="0" dirty="0" smtClean="0"/>
              <a:t>observations.</a:t>
            </a:r>
            <a:r>
              <a:rPr lang="zh-CN" altLang="en-US" strike="sngStrike" baseline="0" dirty="0" smtClean="0"/>
              <a:t> </a:t>
            </a:r>
            <a:r>
              <a:rPr lang="en-US" altLang="zh-CN" strike="sngStrike" baseline="0" dirty="0" smtClean="0"/>
              <a:t>KL</a:t>
            </a:r>
            <a:r>
              <a:rPr lang="zh-CN" altLang="en-US" strike="sngStrike" baseline="0" dirty="0" smtClean="0"/>
              <a:t> </a:t>
            </a:r>
            <a:r>
              <a:rPr lang="en-US" altLang="zh-CN" strike="sngStrike" baseline="0" dirty="0" smtClean="0"/>
              <a:t>divergence</a:t>
            </a:r>
            <a:r>
              <a:rPr lang="zh-CN" altLang="en-US" strike="sngStrike" baseline="0" dirty="0" smtClean="0"/>
              <a:t> </a:t>
            </a:r>
            <a:r>
              <a:rPr lang="en-US" altLang="zh-CN" strike="sngStrike" baseline="0" dirty="0" smtClean="0"/>
              <a:t>is</a:t>
            </a:r>
            <a:r>
              <a:rPr lang="zh-CN" altLang="en-US" strike="sngStrike" baseline="0" dirty="0" smtClean="0"/>
              <a:t> </a:t>
            </a:r>
            <a:r>
              <a:rPr lang="en-US" altLang="zh-CN" strike="sngStrike" baseline="0" dirty="0" smtClean="0"/>
              <a:t>calculated</a:t>
            </a:r>
            <a:r>
              <a:rPr lang="zh-CN" altLang="en-US" strike="sngStrike" baseline="0" dirty="0" smtClean="0"/>
              <a:t> </a:t>
            </a:r>
            <a:r>
              <a:rPr lang="en-US" altLang="zh-CN" strike="sngStrike" baseline="0" dirty="0" smtClean="0"/>
              <a:t>by</a:t>
            </a:r>
            <a:r>
              <a:rPr lang="zh-CN" altLang="en-US" strike="sngStrike" baseline="0" dirty="0" smtClean="0"/>
              <a:t> </a:t>
            </a:r>
            <a:r>
              <a:rPr lang="en-US" altLang="zh-CN" strike="sngStrike" baseline="0" dirty="0" smtClean="0"/>
              <a:t>this</a:t>
            </a:r>
            <a:r>
              <a:rPr lang="zh-CN" altLang="en-US" strike="sngStrike" baseline="0" dirty="0" smtClean="0"/>
              <a:t> </a:t>
            </a:r>
            <a:r>
              <a:rPr lang="en-US" altLang="zh-CN" strike="sngStrike" baseline="0" dirty="0" smtClean="0"/>
              <a:t>equation.</a:t>
            </a:r>
            <a:endParaRPr lang="zh-CN" altLang="en-US" strike="sngStrike" baseline="0" dirty="0" smtClean="0"/>
          </a:p>
          <a:p>
            <a:endParaRPr lang="zh-CN" altLang="en-US" baseline="0" dirty="0" smtClean="0"/>
          </a:p>
          <a:p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other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measurement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Euclidean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distance.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distance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between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predicted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mean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vectors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and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direct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observations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mean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vectors.</a:t>
            </a:r>
            <a:r>
              <a:rPr lang="zh-CN" altLang="en-US" baseline="0" dirty="0" smtClean="0"/>
              <a:t> </a:t>
            </a:r>
          </a:p>
          <a:p>
            <a:endParaRPr lang="zh-CN" altLang="en-US" baseline="0" dirty="0" smtClean="0"/>
          </a:p>
          <a:p>
            <a:r>
              <a:rPr lang="en-US" altLang="zh-CN" baseline="0" dirty="0" smtClean="0"/>
              <a:t>KL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divergence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considers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both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means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and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covariance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but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ED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only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considers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means.</a:t>
            </a:r>
            <a:endParaRPr lang="zh-CN" altLang="en-US" baseline="0" dirty="0" smtClean="0"/>
          </a:p>
          <a:p>
            <a:endParaRPr lang="zh-CN" altLang="en-US" baseline="0" dirty="0" smtClean="0"/>
          </a:p>
          <a:p>
            <a:r>
              <a:rPr lang="en-US" altLang="zh-CN" baseline="0" dirty="0" smtClean="0"/>
              <a:t>Both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of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two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measurements,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hope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smaller,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better.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51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5972199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For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leave-one-out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cross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validation,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because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each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sample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can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be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evaluated,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we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take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average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of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KL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and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ED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as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overall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performance.</a:t>
            </a:r>
            <a:endParaRPr kumimoji="1" lang="zh-CN" altLang="en-US" baseline="0" dirty="0" smtClean="0"/>
          </a:p>
          <a:p>
            <a:endParaRPr kumimoji="1" lang="zh-CN" altLang="en-US" baseline="0" dirty="0" smtClean="0"/>
          </a:p>
          <a:p>
            <a:r>
              <a:rPr kumimoji="1" lang="en-US" altLang="zh-CN" baseline="0" dirty="0" smtClean="0"/>
              <a:t>the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results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show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that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EC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has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best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performance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on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both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AKL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and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AED.</a:t>
            </a:r>
            <a:endParaRPr kumimoji="1" lang="zh-CN" altLang="en-US" baseline="0" dirty="0" smtClean="0"/>
          </a:p>
          <a:p>
            <a:endParaRPr kumimoji="1" lang="zh-CN" altLang="en-US" baseline="0" dirty="0" smtClean="0"/>
          </a:p>
          <a:p>
            <a:r>
              <a:rPr kumimoji="1" lang="en-US" altLang="zh-CN" baseline="0" dirty="0" smtClean="0"/>
              <a:t>It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also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shows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that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for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K-means,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increasing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K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will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improve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AKL.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However,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for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LDA,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it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doesn’t.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52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0142237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Now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let’s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see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the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performance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of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each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emotion.</a:t>
            </a:r>
            <a:endParaRPr kumimoji="1" lang="zh-CN" altLang="en-US" baseline="0" dirty="0" smtClean="0"/>
          </a:p>
          <a:p>
            <a:endParaRPr kumimoji="1" lang="zh-CN" altLang="en-US" baseline="0" dirty="0" smtClean="0"/>
          </a:p>
          <a:p>
            <a:r>
              <a:rPr kumimoji="1" lang="en-US" altLang="zh-CN" baseline="0" dirty="0" smtClean="0"/>
              <a:t>This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is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predicted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emotion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distribution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for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each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text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that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belongs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to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trust.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53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8163912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These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are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results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of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anticipation.</a:t>
            </a:r>
            <a:r>
              <a:rPr kumimoji="1" lang="zh-CN" altLang="en-US" baseline="0" dirty="0" smtClean="0"/>
              <a:t> </a:t>
            </a:r>
          </a:p>
          <a:p>
            <a:endParaRPr kumimoji="1" lang="zh-CN" altLang="en-US" baseline="0" dirty="0" smtClean="0"/>
          </a:p>
          <a:p>
            <a:r>
              <a:rPr kumimoji="1" lang="en-US" altLang="zh-CN" baseline="0" dirty="0" smtClean="0"/>
              <a:t>Their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direction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are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in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consistency,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following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err="1" smtClean="0"/>
              <a:t>diagnal</a:t>
            </a:r>
            <a:r>
              <a:rPr kumimoji="1" lang="en-US" altLang="zh-CN" baseline="0" dirty="0" smtClean="0"/>
              <a:t>.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54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9389584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This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is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surprise.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EC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has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higher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valence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and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higher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arousal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compared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to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other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methods.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And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it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seems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EC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has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an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outlier.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55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4132133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This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joy.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56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3054336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This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sadness.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Sadness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has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variance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on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arousal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dimension.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EC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and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RF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locate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these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texts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in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left-down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area.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57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9574933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This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anger.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We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can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see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that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some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predicted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emotion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distributions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have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vertical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direction.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Anger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has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big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variance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on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both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valence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and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arousal.</a:t>
            </a:r>
            <a:r>
              <a:rPr kumimoji="1" lang="zh-CN" altLang="en-US" baseline="0" dirty="0" smtClean="0"/>
              <a:t> </a:t>
            </a:r>
          </a:p>
          <a:p>
            <a:endParaRPr kumimoji="1" lang="zh-CN" altLang="en-US" baseline="0" dirty="0" smtClean="0"/>
          </a:p>
          <a:p>
            <a:r>
              <a:rPr kumimoji="1" lang="en-US" altLang="zh-CN" baseline="0" dirty="0" smtClean="0"/>
              <a:t>EC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,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RF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and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NB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basically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classify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anger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correctly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on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valence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dimension.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58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3023583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This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is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disgust.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disgust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ratings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are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similar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to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anger.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59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176610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employ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supervised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approach,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we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need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to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label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data.</a:t>
            </a:r>
            <a:endParaRPr kumimoji="1" lang="zh-CN" altLang="en-US" baseline="0" dirty="0" smtClean="0"/>
          </a:p>
          <a:p>
            <a:endParaRPr kumimoji="1" lang="zh-CN" altLang="en-US" baseline="0" dirty="0" smtClean="0"/>
          </a:p>
          <a:p>
            <a:r>
              <a:rPr kumimoji="1" lang="en-US" altLang="zh-CN" baseline="0" dirty="0" smtClean="0"/>
              <a:t>We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could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let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annotators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to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label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given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text.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We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can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choose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answer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that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majority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have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chosen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as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final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answer.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6655255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This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fear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60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8925638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61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6373124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62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3559090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63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0318054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64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4739597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65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5206483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66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90230327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67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63079269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68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51788018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69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350501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Or,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we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could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let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annotators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assign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a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weight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to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each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emotion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candidate.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So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we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could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get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more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information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about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text.</a:t>
            </a:r>
            <a:endParaRPr kumimoji="1" lang="zh-CN" altLang="en-US" baseline="0" dirty="0" smtClean="0"/>
          </a:p>
          <a:p>
            <a:endParaRPr kumimoji="1" lang="zh-CN" altLang="en-US" baseline="0" dirty="0" smtClean="0"/>
          </a:p>
          <a:p>
            <a:r>
              <a:rPr kumimoji="1" lang="en-US" altLang="zh-CN" baseline="0" dirty="0" smtClean="0"/>
              <a:t>But,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this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method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is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not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very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friendly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to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annotators.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Because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most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of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annotators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lack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professional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background.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They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may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have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difficulty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in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assigning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a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specific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emotion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to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text.</a:t>
            </a:r>
            <a:endParaRPr kumimoji="1" lang="zh-CN" altLang="en-US" baseline="0" dirty="0" smtClean="0"/>
          </a:p>
          <a:p>
            <a:endParaRPr kumimoji="1" lang="zh-CN" altLang="en-US" baseline="0" dirty="0" smtClean="0"/>
          </a:p>
          <a:p>
            <a:r>
              <a:rPr kumimoji="1" lang="en-US" altLang="zh-CN" baseline="0" dirty="0" smtClean="0"/>
              <a:t>In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addition,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inter-relationship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among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emotions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are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not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clear.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For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example,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what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if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weight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of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each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emotion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is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equal.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It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hard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to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make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a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decision.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65784918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70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18060498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71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68654762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72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859235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sz="1200"/>
              <a:t>Traditional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emotion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detection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classifies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text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into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negative,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neutral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and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positive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set,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or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more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specifically,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into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anger,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disgust,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fear,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joy,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sadness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and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surprise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discrete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emotion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candidates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set.</a:t>
            </a:r>
            <a:endParaRPr kumimoji="1" lang="zh-CN" altLang="en-US" sz="1200" baseline="0"/>
          </a:p>
          <a:p>
            <a:endParaRPr kumimoji="1" lang="zh-CN" altLang="en-US" sz="1200" baseline="0"/>
          </a:p>
          <a:p>
            <a:r>
              <a:rPr kumimoji="1" lang="en-US" altLang="zh-CN" sz="1200" baseline="0"/>
              <a:t>There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are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many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approaches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to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achieve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this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emotion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classification,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like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Naïve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Bayes,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random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forest,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and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so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on.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Most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of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these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methods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are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using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bag-of-word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model,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that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is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they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are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using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words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count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or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 err="1"/>
              <a:t>tfidf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as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features.</a:t>
            </a:r>
            <a:endParaRPr kumimoji="1" lang="zh-CN" altLang="en-US" sz="1200" baseline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283217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sz="1600" dirty="0" smtClean="0"/>
              <a:t>So</a:t>
            </a:r>
            <a:r>
              <a:rPr kumimoji="1" lang="zh-CN" altLang="en-US" sz="1600" dirty="0" smtClean="0"/>
              <a:t> </a:t>
            </a:r>
            <a:r>
              <a:rPr kumimoji="1" lang="en-US" altLang="zh-CN" sz="1600" dirty="0" smtClean="0"/>
              <a:t>some</a:t>
            </a:r>
            <a:r>
              <a:rPr kumimoji="1" lang="zh-CN" altLang="en-US" sz="1600" dirty="0" smtClean="0"/>
              <a:t> </a:t>
            </a:r>
            <a:r>
              <a:rPr kumimoji="1" lang="en-US" altLang="zh-CN" sz="1600" dirty="0" smtClean="0"/>
              <a:t>researchers</a:t>
            </a:r>
            <a:r>
              <a:rPr kumimoji="1" lang="zh-CN" altLang="en-US" sz="1600" dirty="0" smtClean="0"/>
              <a:t> </a:t>
            </a:r>
            <a:r>
              <a:rPr kumimoji="1" lang="en-US" altLang="zh-CN" sz="1600" dirty="0" smtClean="0"/>
              <a:t>tend</a:t>
            </a:r>
            <a:r>
              <a:rPr kumimoji="1" lang="zh-CN" altLang="en-US" sz="1600" dirty="0" smtClean="0"/>
              <a:t> </a:t>
            </a:r>
            <a:r>
              <a:rPr kumimoji="1" lang="en-US" altLang="zh-CN" sz="1600" dirty="0" smtClean="0"/>
              <a:t>to</a:t>
            </a:r>
            <a:r>
              <a:rPr kumimoji="1" lang="zh-CN" altLang="en-US" sz="1600" dirty="0" smtClean="0"/>
              <a:t> </a:t>
            </a:r>
            <a:r>
              <a:rPr kumimoji="1" lang="en-US" altLang="zh-CN" sz="1600" dirty="0" smtClean="0"/>
              <a:t>use</a:t>
            </a:r>
            <a:r>
              <a:rPr kumimoji="1" lang="zh-CN" altLang="en-US" sz="1600" dirty="0" smtClean="0"/>
              <a:t> </a:t>
            </a:r>
            <a:r>
              <a:rPr kumimoji="1" lang="en-US" altLang="zh-CN" sz="1600" dirty="0" smtClean="0"/>
              <a:t>other</a:t>
            </a:r>
            <a:r>
              <a:rPr kumimoji="1" lang="zh-CN" altLang="en-US" sz="1600" dirty="0" smtClean="0"/>
              <a:t> </a:t>
            </a:r>
            <a:r>
              <a:rPr kumimoji="1" lang="en-US" altLang="zh-CN" sz="1600" dirty="0" smtClean="0"/>
              <a:t>method</a:t>
            </a:r>
            <a:r>
              <a:rPr kumimoji="1" lang="en-US" altLang="zh-CN" sz="1600" baseline="0" dirty="0" smtClean="0"/>
              <a:t>s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to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extract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emotions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from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text.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They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define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an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emotion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in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a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two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dimensional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continuous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space.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The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first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dimension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is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called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valence.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It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is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the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pleasantness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of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a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stimulus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and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also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called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sentiment.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The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other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dimension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is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arousal.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We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can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treat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it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as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the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intensity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of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emotion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provoked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by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a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stimulus.</a:t>
            </a:r>
            <a:endParaRPr kumimoji="1" lang="zh-CN" altLang="en-US" sz="1600" baseline="0" dirty="0" smtClean="0"/>
          </a:p>
          <a:p>
            <a:endParaRPr kumimoji="1" lang="zh-CN" altLang="en-US" sz="1600" baseline="0" dirty="0" smtClean="0"/>
          </a:p>
          <a:p>
            <a:r>
              <a:rPr kumimoji="1" lang="en-US" altLang="zh-CN" sz="1600" baseline="0" dirty="0" smtClean="0"/>
              <a:t>So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this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space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is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also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called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VA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space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and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this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emotion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model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is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also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called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VA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emotion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model.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We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can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see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that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it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is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numerical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and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continuous,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therefore,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we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often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use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regression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approaches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to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extract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text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emotions.</a:t>
            </a:r>
            <a:endParaRPr kumimoji="1" lang="zh-CN" altLang="en-US" sz="1600" baseline="0" dirty="0" smtClean="0"/>
          </a:p>
          <a:p>
            <a:endParaRPr kumimoji="1" lang="zh-CN" altLang="en-US" sz="1600" baseline="0" dirty="0" smtClean="0"/>
          </a:p>
          <a:p>
            <a:r>
              <a:rPr kumimoji="1" lang="en-US" altLang="zh-CN" sz="1600" baseline="0" dirty="0" smtClean="0"/>
              <a:t>And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besides,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it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is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natural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for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annotators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to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rate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because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compared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to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determinative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classification,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this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method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asks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users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to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evaluate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current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emotional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status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instead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of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understanding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the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emotion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concept.</a:t>
            </a:r>
            <a:endParaRPr kumimoji="1" lang="zh-CN" altLang="en-US" sz="1600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528031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页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6076950"/>
            <a:ext cx="12192000" cy="78105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Rectangle 4"/>
          <p:cNvSpPr/>
          <p:nvPr userDrawn="1"/>
        </p:nvSpPr>
        <p:spPr>
          <a:xfrm rot="10800000" flipV="1">
            <a:off x="-2" y="11974"/>
            <a:ext cx="12192001" cy="140425"/>
          </a:xfrm>
          <a:prstGeom prst="rect">
            <a:avLst/>
          </a:prstGeom>
          <a:solidFill>
            <a:schemeClr val="bg1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1649390"/>
            <a:ext cx="7808006" cy="108952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BUSINESS REPORT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914400" y="3755983"/>
            <a:ext cx="6125029" cy="5355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/>
              <a:t>标题数字等都可以通过点击和重新输入进行更改，顶部“开始”面板中可以对字体、字号、颜色、行距等进行修改。</a:t>
            </a:r>
            <a:endParaRPr lang="en-US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914400" y="2611573"/>
            <a:ext cx="7808006" cy="108952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/>
              <a:t>极简总结报告</a:t>
            </a:r>
            <a:endParaRPr lang="en-US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914400" y="4291514"/>
            <a:ext cx="6125029" cy="3139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PRESENTED BY </a:t>
            </a:r>
            <a:r>
              <a:rPr lang="en-US" err="1"/>
              <a:t>OfficePLUS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1592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812800" y="713218"/>
            <a:ext cx="3599544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/>
              <a:t>输入标题</a:t>
            </a:r>
            <a:endParaRPr lang="en-US" altLang="zh-CN"/>
          </a:p>
        </p:txBody>
      </p:sp>
      <p:grpSp>
        <p:nvGrpSpPr>
          <p:cNvPr id="5" name="Group 4"/>
          <p:cNvGrpSpPr/>
          <p:nvPr userDrawn="1"/>
        </p:nvGrpSpPr>
        <p:grpSpPr>
          <a:xfrm>
            <a:off x="927100" y="1304149"/>
            <a:ext cx="711200" cy="190500"/>
            <a:chOff x="914400" y="4953000"/>
            <a:chExt cx="711200" cy="190500"/>
          </a:xfrm>
        </p:grpSpPr>
        <p:cxnSp>
          <p:nvCxnSpPr>
            <p:cNvPr id="6" name="Straight Connector 5"/>
            <p:cNvCxnSpPr/>
            <p:nvPr userDrawn="1"/>
          </p:nvCxnSpPr>
          <p:spPr>
            <a:xfrm>
              <a:off x="914400" y="4953000"/>
              <a:ext cx="711200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 userDrawn="1"/>
          </p:nvCxnSpPr>
          <p:spPr>
            <a:xfrm>
              <a:off x="914400" y="5041900"/>
              <a:ext cx="520700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 userDrawn="1"/>
          </p:nvCxnSpPr>
          <p:spPr>
            <a:xfrm>
              <a:off x="914400" y="5143500"/>
              <a:ext cx="317500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24391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860485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六项目录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E646505A-3E7D-004D-9E8E-D95679E86E7A}" type="datetime1">
              <a:rPr kumimoji="1" lang="zh-TW" altLang="en-US" smtClean="0"/>
              <a:t>2017/6/4</a:t>
            </a:fld>
            <a:endParaRPr kumimoji="1" lang="zh-TW" altLang="en-US"/>
          </a:p>
        </p:txBody>
      </p:sp>
      <p:sp>
        <p:nvSpPr>
          <p:cNvPr id="3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9352006" y="6356349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fld id="{16D13852-3E02-994E-8C07-E1FB887EDC55}" type="slidenum">
              <a:rPr kumimoji="1" lang="zh-TW" altLang="en-US" smtClean="0"/>
              <a:pPr/>
              <a:t>‹#›</a:t>
            </a:fld>
            <a:r>
              <a:rPr kumimoji="1" lang="en-US" altLang="zh-CN" dirty="0" smtClean="0"/>
              <a:t>/70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463703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D6E2765-6BB6-3249-B2EB-B51FA96BD286}" type="datetime1">
              <a:rPr kumimoji="1" lang="zh-TW" altLang="en-US" smtClean="0"/>
              <a:t>2017/6/4</a:t>
            </a:fld>
            <a:endParaRPr kumimoji="1" lang="zh-TW" altLang="en-US"/>
          </a:p>
        </p:txBody>
      </p:sp>
      <p:sp>
        <p:nvSpPr>
          <p:cNvPr id="3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6D13852-3E02-994E-8C07-E1FB887EDC55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94415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9" r:id="rId2"/>
    <p:sldLayoutId id="2147483694" r:id="rId3"/>
    <p:sldLayoutId id="2147483695" r:id="rId4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gi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0.png"/><Relationship Id="rId5" Type="http://schemas.openxmlformats.org/officeDocument/2006/relationships/image" Target="../media/image13.png"/><Relationship Id="rId6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4" Type="http://schemas.openxmlformats.org/officeDocument/2006/relationships/image" Target="../media/image15.png"/><Relationship Id="rId1" Type="http://schemas.openxmlformats.org/officeDocument/2006/relationships/tags" Target="../tags/tag6.xml"/><Relationship Id="rId2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4" Type="http://schemas.openxmlformats.org/officeDocument/2006/relationships/image" Target="../media/image15.png"/><Relationship Id="rId1" Type="http://schemas.openxmlformats.org/officeDocument/2006/relationships/tags" Target="../tags/tag7.xml"/><Relationship Id="rId2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4" Type="http://schemas.openxmlformats.org/officeDocument/2006/relationships/image" Target="../media/image15.png"/><Relationship Id="rId1" Type="http://schemas.openxmlformats.org/officeDocument/2006/relationships/tags" Target="../tags/tag8.xml"/><Relationship Id="rId2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7" Type="http://schemas.openxmlformats.org/officeDocument/2006/relationships/image" Target="../media/image23.png"/><Relationship Id="rId8" Type="http://schemas.openxmlformats.org/officeDocument/2006/relationships/image" Target="../media/image24.png"/><Relationship Id="rId1" Type="http://schemas.openxmlformats.org/officeDocument/2006/relationships/tags" Target="../tags/tag9.xml"/><Relationship Id="rId2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image" Target="../media/image32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image" Target="../media/image34.png"/><Relationship Id="rId20" Type="http://schemas.openxmlformats.org/officeDocument/2006/relationships/image" Target="../media/image45.png"/><Relationship Id="rId21" Type="http://schemas.openxmlformats.org/officeDocument/2006/relationships/image" Target="../media/image46.png"/><Relationship Id="rId22" Type="http://schemas.openxmlformats.org/officeDocument/2006/relationships/image" Target="../media/image47.png"/><Relationship Id="rId23" Type="http://schemas.openxmlformats.org/officeDocument/2006/relationships/image" Target="../media/image48.png"/><Relationship Id="rId10" Type="http://schemas.openxmlformats.org/officeDocument/2006/relationships/image" Target="../media/image35.png"/><Relationship Id="rId11" Type="http://schemas.openxmlformats.org/officeDocument/2006/relationships/image" Target="../media/image36.png"/><Relationship Id="rId12" Type="http://schemas.openxmlformats.org/officeDocument/2006/relationships/image" Target="../media/image37.png"/><Relationship Id="rId13" Type="http://schemas.openxmlformats.org/officeDocument/2006/relationships/image" Target="../media/image38.png"/><Relationship Id="rId14" Type="http://schemas.openxmlformats.org/officeDocument/2006/relationships/image" Target="../media/image39.png"/><Relationship Id="rId15" Type="http://schemas.openxmlformats.org/officeDocument/2006/relationships/image" Target="../media/image40.png"/><Relationship Id="rId16" Type="http://schemas.openxmlformats.org/officeDocument/2006/relationships/image" Target="../media/image41.png"/><Relationship Id="rId17" Type="http://schemas.openxmlformats.org/officeDocument/2006/relationships/image" Target="../media/image42.png"/><Relationship Id="rId18" Type="http://schemas.openxmlformats.org/officeDocument/2006/relationships/image" Target="../media/image43.png"/><Relationship Id="rId19" Type="http://schemas.openxmlformats.org/officeDocument/2006/relationships/image" Target="../media/image44.png"/><Relationship Id="rId1" Type="http://schemas.openxmlformats.org/officeDocument/2006/relationships/tags" Target="../tags/tag10.xml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21.xml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7" Type="http://schemas.openxmlformats.org/officeDocument/2006/relationships/image" Target="../media/image28.png"/><Relationship Id="rId8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5" Type="http://schemas.openxmlformats.org/officeDocument/2006/relationships/image" Target="../media/image49.png"/><Relationship Id="rId6" Type="http://schemas.openxmlformats.org/officeDocument/2006/relationships/image" Target="../media/image50.png"/><Relationship Id="rId7" Type="http://schemas.openxmlformats.org/officeDocument/2006/relationships/image" Target="../media/image51.png"/><Relationship Id="rId8" Type="http://schemas.openxmlformats.org/officeDocument/2006/relationships/image" Target="../media/image15.png"/><Relationship Id="rId1" Type="http://schemas.openxmlformats.org/officeDocument/2006/relationships/tags" Target="../tags/tag11.xml"/><Relationship Id="rId2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4" Type="http://schemas.openxmlformats.org/officeDocument/2006/relationships/image" Target="../media/image52.png"/><Relationship Id="rId5" Type="http://schemas.openxmlformats.org/officeDocument/2006/relationships/image" Target="../media/image53.png"/><Relationship Id="rId1" Type="http://schemas.openxmlformats.org/officeDocument/2006/relationships/tags" Target="../tags/tag12.xml"/><Relationship Id="rId2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4" Type="http://schemas.openxmlformats.org/officeDocument/2006/relationships/image" Target="../media/image54.png"/><Relationship Id="rId1" Type="http://schemas.openxmlformats.org/officeDocument/2006/relationships/tags" Target="../tags/tag13.xml"/><Relationship Id="rId2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2.png"/><Relationship Id="rId12" Type="http://schemas.openxmlformats.org/officeDocument/2006/relationships/image" Target="../media/image63.png"/><Relationship Id="rId13" Type="http://schemas.openxmlformats.org/officeDocument/2006/relationships/image" Target="../media/image64.png"/><Relationship Id="rId1" Type="http://schemas.openxmlformats.org/officeDocument/2006/relationships/tags" Target="../tags/tag14.xml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26.xml"/><Relationship Id="rId4" Type="http://schemas.openxmlformats.org/officeDocument/2006/relationships/image" Target="../media/image55.png"/><Relationship Id="rId5" Type="http://schemas.openxmlformats.org/officeDocument/2006/relationships/image" Target="../media/image56.png"/><Relationship Id="rId6" Type="http://schemas.openxmlformats.org/officeDocument/2006/relationships/image" Target="../media/image57.png"/><Relationship Id="rId7" Type="http://schemas.openxmlformats.org/officeDocument/2006/relationships/image" Target="../media/image58.png"/><Relationship Id="rId8" Type="http://schemas.openxmlformats.org/officeDocument/2006/relationships/image" Target="../media/image59.png"/><Relationship Id="rId10" Type="http://schemas.openxmlformats.org/officeDocument/2006/relationships/image" Target="../media/image61.png"/></Relationships>
</file>

<file path=ppt/slides/_rels/slide2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71.png"/><Relationship Id="rId12" Type="http://schemas.openxmlformats.org/officeDocument/2006/relationships/image" Target="../media/image73.png"/><Relationship Id="rId13" Type="http://schemas.openxmlformats.org/officeDocument/2006/relationships/image" Target="../media/image74.png"/><Relationship Id="rId1" Type="http://schemas.openxmlformats.org/officeDocument/2006/relationships/tags" Target="../tags/tag15.xml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27.xml"/><Relationship Id="rId4" Type="http://schemas.openxmlformats.org/officeDocument/2006/relationships/image" Target="../media/image60.png"/><Relationship Id="rId5" Type="http://schemas.openxmlformats.org/officeDocument/2006/relationships/image" Target="../media/image65.png"/><Relationship Id="rId6" Type="http://schemas.openxmlformats.org/officeDocument/2006/relationships/image" Target="../media/image66.png"/><Relationship Id="rId7" Type="http://schemas.openxmlformats.org/officeDocument/2006/relationships/image" Target="../media/image67.png"/><Relationship Id="rId8" Type="http://schemas.openxmlformats.org/officeDocument/2006/relationships/image" Target="../media/image68.png"/><Relationship Id="rId9" Type="http://schemas.openxmlformats.org/officeDocument/2006/relationships/image" Target="../media/image69.png"/><Relationship Id="rId10" Type="http://schemas.openxmlformats.org/officeDocument/2006/relationships/image" Target="../media/image70.png"/></Relationships>
</file>

<file path=ppt/slides/_rels/slide2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71.png"/><Relationship Id="rId12" Type="http://schemas.openxmlformats.org/officeDocument/2006/relationships/image" Target="../media/image80.png"/><Relationship Id="rId13" Type="http://schemas.openxmlformats.org/officeDocument/2006/relationships/image" Target="../media/image81.png"/><Relationship Id="rId14" Type="http://schemas.openxmlformats.org/officeDocument/2006/relationships/image" Target="../media/image82.png"/><Relationship Id="rId15" Type="http://schemas.openxmlformats.org/officeDocument/2006/relationships/image" Target="../media/image83.png"/><Relationship Id="rId1" Type="http://schemas.openxmlformats.org/officeDocument/2006/relationships/tags" Target="../tags/tag16.xml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28.xml"/><Relationship Id="rId4" Type="http://schemas.openxmlformats.org/officeDocument/2006/relationships/image" Target="../media/image60.png"/><Relationship Id="rId5" Type="http://schemas.openxmlformats.org/officeDocument/2006/relationships/image" Target="../media/image72.png"/><Relationship Id="rId6" Type="http://schemas.openxmlformats.org/officeDocument/2006/relationships/image" Target="../media/image75.png"/><Relationship Id="rId7" Type="http://schemas.openxmlformats.org/officeDocument/2006/relationships/image" Target="../media/image76.png"/><Relationship Id="rId8" Type="http://schemas.openxmlformats.org/officeDocument/2006/relationships/image" Target="../media/image77.png"/><Relationship Id="rId9" Type="http://schemas.openxmlformats.org/officeDocument/2006/relationships/image" Target="../media/image78.png"/><Relationship Id="rId10" Type="http://schemas.openxmlformats.org/officeDocument/2006/relationships/image" Target="../media/image7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4" Type="http://schemas.openxmlformats.org/officeDocument/2006/relationships/image" Target="../media/image700.png"/><Relationship Id="rId5" Type="http://schemas.openxmlformats.org/officeDocument/2006/relationships/image" Target="../media/image710.png"/><Relationship Id="rId6" Type="http://schemas.openxmlformats.org/officeDocument/2006/relationships/image" Target="../media/image84.png"/><Relationship Id="rId7" Type="http://schemas.openxmlformats.org/officeDocument/2006/relationships/image" Target="../media/image750.png"/><Relationship Id="rId8" Type="http://schemas.openxmlformats.org/officeDocument/2006/relationships/image" Target="../media/image760.png"/><Relationship Id="rId1" Type="http://schemas.openxmlformats.org/officeDocument/2006/relationships/tags" Target="../tags/tag17.xml"/><Relationship Id="rId2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0.png"/><Relationship Id="rId4" Type="http://schemas.openxmlformats.org/officeDocument/2006/relationships/image" Target="../media/image85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4" Type="http://schemas.openxmlformats.org/officeDocument/2006/relationships/image" Target="../media/image810.png"/><Relationship Id="rId1" Type="http://schemas.openxmlformats.org/officeDocument/2006/relationships/tags" Target="../tags/tag18.xml"/><Relationship Id="rId2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0.png"/><Relationship Id="rId4" Type="http://schemas.openxmlformats.org/officeDocument/2006/relationships/image" Target="../media/image86.jpeg"/><Relationship Id="rId5" Type="http://schemas.openxmlformats.org/officeDocument/2006/relationships/image" Target="../media/image87.tiff"/><Relationship Id="rId6" Type="http://schemas.openxmlformats.org/officeDocument/2006/relationships/image" Target="../media/image840.png"/><Relationship Id="rId7" Type="http://schemas.openxmlformats.org/officeDocument/2006/relationships/image" Target="../media/image850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0.png"/><Relationship Id="rId4" Type="http://schemas.openxmlformats.org/officeDocument/2006/relationships/image" Target="../media/image800.png"/><Relationship Id="rId5" Type="http://schemas.openxmlformats.org/officeDocument/2006/relationships/image" Target="../media/image87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4" Type="http://schemas.openxmlformats.org/officeDocument/2006/relationships/image" Target="../media/image89.png"/><Relationship Id="rId5" Type="http://schemas.openxmlformats.org/officeDocument/2006/relationships/image" Target="../media/image90.png"/><Relationship Id="rId6" Type="http://schemas.openxmlformats.org/officeDocument/2006/relationships/image" Target="../media/image91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90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4" Type="http://schemas.openxmlformats.org/officeDocument/2006/relationships/image" Target="../media/image93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4.png"/><Relationship Id="rId6" Type="http://schemas.openxmlformats.org/officeDocument/2006/relationships/image" Target="../media/image92.png"/><Relationship Id="rId7" Type="http://schemas.openxmlformats.org/officeDocument/2006/relationships/image" Target="../media/image93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image" Target="../media/image6.png"/><Relationship Id="rId9" Type="http://schemas.openxmlformats.org/officeDocument/2006/relationships/image" Target="../media/image7.png"/><Relationship Id="rId1" Type="http://schemas.openxmlformats.org/officeDocument/2006/relationships/tags" Target="../tags/tag1.xml"/><Relationship Id="rId2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01.png"/><Relationship Id="rId12" Type="http://schemas.openxmlformats.org/officeDocument/2006/relationships/image" Target="../media/image102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94.png"/><Relationship Id="rId4" Type="http://schemas.openxmlformats.org/officeDocument/2006/relationships/image" Target="../media/image95.png"/><Relationship Id="rId5" Type="http://schemas.openxmlformats.org/officeDocument/2006/relationships/image" Target="../media/image96.png"/><Relationship Id="rId6" Type="http://schemas.openxmlformats.org/officeDocument/2006/relationships/image" Target="../media/image97.png"/><Relationship Id="rId7" Type="http://schemas.openxmlformats.org/officeDocument/2006/relationships/image" Target="../media/image970.png"/><Relationship Id="rId8" Type="http://schemas.openxmlformats.org/officeDocument/2006/relationships/image" Target="../media/image98.png"/><Relationship Id="rId9" Type="http://schemas.openxmlformats.org/officeDocument/2006/relationships/image" Target="../media/image99.png"/><Relationship Id="rId10" Type="http://schemas.openxmlformats.org/officeDocument/2006/relationships/image" Target="../media/image10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4" Type="http://schemas.openxmlformats.org/officeDocument/2006/relationships/image" Target="../media/image104.png"/><Relationship Id="rId5" Type="http://schemas.openxmlformats.org/officeDocument/2006/relationships/image" Target="../media/image105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98.tif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.xml"/><Relationship Id="rId4" Type="http://schemas.openxmlformats.org/officeDocument/2006/relationships/image" Target="../media/image106.png"/><Relationship Id="rId1" Type="http://schemas.openxmlformats.org/officeDocument/2006/relationships/tags" Target="../tags/tag19.xml"/><Relationship Id="rId2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0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4" Type="http://schemas.openxmlformats.org/officeDocument/2006/relationships/image" Target="../media/image109.png"/><Relationship Id="rId5" Type="http://schemas.openxmlformats.org/officeDocument/2006/relationships/image" Target="../media/image110.png"/><Relationship Id="rId6" Type="http://schemas.openxmlformats.org/officeDocument/2006/relationships/image" Target="../media/image111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4" Type="http://schemas.openxmlformats.org/officeDocument/2006/relationships/image" Target="../media/image113.png"/><Relationship Id="rId5" Type="http://schemas.openxmlformats.org/officeDocument/2006/relationships/image" Target="../media/image114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0.png"/><Relationship Id="rId4" Type="http://schemas.openxmlformats.org/officeDocument/2006/relationships/chart" Target="../charts/chart1.xml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98.tif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4" Type="http://schemas.openxmlformats.org/officeDocument/2006/relationships/image" Target="../media/image116.png"/><Relationship Id="rId5" Type="http://schemas.openxmlformats.org/officeDocument/2006/relationships/image" Target="../media/image117.png"/><Relationship Id="rId6" Type="http://schemas.openxmlformats.org/officeDocument/2006/relationships/image" Target="../media/image118.png"/><Relationship Id="rId7" Type="http://schemas.openxmlformats.org/officeDocument/2006/relationships/image" Target="../media/image119.png"/><Relationship Id="rId8" Type="http://schemas.openxmlformats.org/officeDocument/2006/relationships/image" Target="../media/image120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4" Type="http://schemas.openxmlformats.org/officeDocument/2006/relationships/image" Target="../media/image8.png"/><Relationship Id="rId1" Type="http://schemas.openxmlformats.org/officeDocument/2006/relationships/tags" Target="../tags/tag2.xml"/><Relationship Id="rId2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4" Type="http://schemas.openxmlformats.org/officeDocument/2006/relationships/image" Target="../media/image121.png"/><Relationship Id="rId5" Type="http://schemas.openxmlformats.org/officeDocument/2006/relationships/image" Target="../media/image123.png"/><Relationship Id="rId6" Type="http://schemas.openxmlformats.org/officeDocument/2006/relationships/image" Target="../media/image124.png"/><Relationship Id="rId7" Type="http://schemas.openxmlformats.org/officeDocument/2006/relationships/image" Target="../media/image126.png"/><Relationship Id="rId8" Type="http://schemas.openxmlformats.org/officeDocument/2006/relationships/image" Target="../media/image127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4" Type="http://schemas.openxmlformats.org/officeDocument/2006/relationships/image" Target="../media/image125.png"/><Relationship Id="rId5" Type="http://schemas.openxmlformats.org/officeDocument/2006/relationships/image" Target="../media/image129.png"/><Relationship Id="rId6" Type="http://schemas.openxmlformats.org/officeDocument/2006/relationships/image" Target="../media/image124.png"/><Relationship Id="rId7" Type="http://schemas.openxmlformats.org/officeDocument/2006/relationships/image" Target="../media/image131.png"/><Relationship Id="rId8" Type="http://schemas.openxmlformats.org/officeDocument/2006/relationships/image" Target="../media/image132.png"/><Relationship Id="rId9" Type="http://schemas.openxmlformats.org/officeDocument/2006/relationships/image" Target="../media/image133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4" Type="http://schemas.openxmlformats.org/officeDocument/2006/relationships/chart" Target="../charts/chart3.xml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4" Type="http://schemas.openxmlformats.org/officeDocument/2006/relationships/image" Target="../media/image134.png"/><Relationship Id="rId5" Type="http://schemas.openxmlformats.org/officeDocument/2006/relationships/image" Target="../media/image135.png"/><Relationship Id="rId6" Type="http://schemas.openxmlformats.org/officeDocument/2006/relationships/image" Target="../media/image136.png"/><Relationship Id="rId7" Type="http://schemas.openxmlformats.org/officeDocument/2006/relationships/image" Target="../media/image137.png"/><Relationship Id="rId8" Type="http://schemas.openxmlformats.org/officeDocument/2006/relationships/chart" Target="../charts/chart4.xml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4" Type="http://schemas.openxmlformats.org/officeDocument/2006/relationships/image" Target="../media/image139.png"/><Relationship Id="rId5" Type="http://schemas.openxmlformats.org/officeDocument/2006/relationships/image" Target="../media/image140.png"/><Relationship Id="rId6" Type="http://schemas.openxmlformats.org/officeDocument/2006/relationships/image" Target="../media/image141.png"/><Relationship Id="rId7" Type="http://schemas.openxmlformats.org/officeDocument/2006/relationships/image" Target="../media/image142.png"/><Relationship Id="rId8" Type="http://schemas.openxmlformats.org/officeDocument/2006/relationships/chart" Target="../charts/chart5.xml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4" Type="http://schemas.openxmlformats.org/officeDocument/2006/relationships/image" Target="../media/image144.png"/><Relationship Id="rId5" Type="http://schemas.openxmlformats.org/officeDocument/2006/relationships/image" Target="../media/image145.png"/><Relationship Id="rId6" Type="http://schemas.openxmlformats.org/officeDocument/2006/relationships/image" Target="../media/image146.png"/><Relationship Id="rId7" Type="http://schemas.openxmlformats.org/officeDocument/2006/relationships/image" Target="../media/image147.png"/><Relationship Id="rId8" Type="http://schemas.openxmlformats.org/officeDocument/2006/relationships/chart" Target="../charts/chart6.xml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4" Type="http://schemas.openxmlformats.org/officeDocument/2006/relationships/image" Target="../media/image149.png"/><Relationship Id="rId5" Type="http://schemas.openxmlformats.org/officeDocument/2006/relationships/image" Target="../media/image150.png"/><Relationship Id="rId6" Type="http://schemas.openxmlformats.org/officeDocument/2006/relationships/image" Target="../media/image151.png"/><Relationship Id="rId7" Type="http://schemas.openxmlformats.org/officeDocument/2006/relationships/image" Target="../media/image152.png"/><Relationship Id="rId8" Type="http://schemas.openxmlformats.org/officeDocument/2006/relationships/chart" Target="../charts/chart7.xml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4" Type="http://schemas.openxmlformats.org/officeDocument/2006/relationships/image" Target="../media/image154.png"/><Relationship Id="rId5" Type="http://schemas.openxmlformats.org/officeDocument/2006/relationships/image" Target="../media/image155.png"/><Relationship Id="rId6" Type="http://schemas.openxmlformats.org/officeDocument/2006/relationships/image" Target="../media/image156.png"/><Relationship Id="rId7" Type="http://schemas.openxmlformats.org/officeDocument/2006/relationships/image" Target="../media/image157.png"/><Relationship Id="rId8" Type="http://schemas.openxmlformats.org/officeDocument/2006/relationships/chart" Target="../charts/chart8.xml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4" Type="http://schemas.openxmlformats.org/officeDocument/2006/relationships/image" Target="../media/image159.png"/><Relationship Id="rId5" Type="http://schemas.openxmlformats.org/officeDocument/2006/relationships/image" Target="../media/image160.png"/><Relationship Id="rId6" Type="http://schemas.openxmlformats.org/officeDocument/2006/relationships/image" Target="../media/image161.png"/><Relationship Id="rId7" Type="http://schemas.openxmlformats.org/officeDocument/2006/relationships/image" Target="../media/image162.png"/><Relationship Id="rId8" Type="http://schemas.openxmlformats.org/officeDocument/2006/relationships/chart" Target="../charts/chart9.xml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4" Type="http://schemas.openxmlformats.org/officeDocument/2006/relationships/image" Target="../media/image164.png"/><Relationship Id="rId5" Type="http://schemas.openxmlformats.org/officeDocument/2006/relationships/image" Target="../media/image165.png"/><Relationship Id="rId6" Type="http://schemas.openxmlformats.org/officeDocument/2006/relationships/image" Target="../media/image166.png"/><Relationship Id="rId7" Type="http://schemas.openxmlformats.org/officeDocument/2006/relationships/image" Target="../media/image167.png"/><Relationship Id="rId8" Type="http://schemas.openxmlformats.org/officeDocument/2006/relationships/chart" Target="../charts/chart10.xml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1" Type="http://schemas.openxmlformats.org/officeDocument/2006/relationships/tags" Target="../tags/tag3.xml"/><Relationship Id="rId2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4" Type="http://schemas.openxmlformats.org/officeDocument/2006/relationships/image" Target="../media/image169.png"/><Relationship Id="rId5" Type="http://schemas.openxmlformats.org/officeDocument/2006/relationships/image" Target="../media/image170.png"/><Relationship Id="rId6" Type="http://schemas.openxmlformats.org/officeDocument/2006/relationships/image" Target="../media/image171.png"/><Relationship Id="rId7" Type="http://schemas.openxmlformats.org/officeDocument/2006/relationships/image" Target="../media/image172.png"/><Relationship Id="rId8" Type="http://schemas.openxmlformats.org/officeDocument/2006/relationships/chart" Target="../charts/chart11.xml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2.xml"/><Relationship Id="rId4" Type="http://schemas.openxmlformats.org/officeDocument/2006/relationships/chart" Target="../charts/chart13.xml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4" Type="http://schemas.openxmlformats.org/officeDocument/2006/relationships/image" Target="../media/image167.png"/><Relationship Id="rId5" Type="http://schemas.openxmlformats.org/officeDocument/2006/relationships/chart" Target="../charts/chart14.xml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5.xml"/><Relationship Id="rId4" Type="http://schemas.openxmlformats.org/officeDocument/2006/relationships/chart" Target="../charts/chart16.xml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4" Type="http://schemas.openxmlformats.org/officeDocument/2006/relationships/image" Target="../media/image150.png"/><Relationship Id="rId5" Type="http://schemas.openxmlformats.org/officeDocument/2006/relationships/image" Target="../media/image145.png"/><Relationship Id="rId6" Type="http://schemas.openxmlformats.org/officeDocument/2006/relationships/image" Target="../media/image140.png"/><Relationship Id="rId7" Type="http://schemas.openxmlformats.org/officeDocument/2006/relationships/image" Target="../media/image160.png"/><Relationship Id="rId8" Type="http://schemas.openxmlformats.org/officeDocument/2006/relationships/image" Target="../media/image165.png"/><Relationship Id="rId9" Type="http://schemas.openxmlformats.org/officeDocument/2006/relationships/image" Target="../media/image170.png"/><Relationship Id="rId10" Type="http://schemas.openxmlformats.org/officeDocument/2006/relationships/image" Target="../media/image155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173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4" Type="http://schemas.openxmlformats.org/officeDocument/2006/relationships/image" Target="../media/image175.png"/><Relationship Id="rId5" Type="http://schemas.openxmlformats.org/officeDocument/2006/relationships/image" Target="../media/image176.png"/><Relationship Id="rId6" Type="http://schemas.openxmlformats.org/officeDocument/2006/relationships/image" Target="../media/image177.png"/><Relationship Id="rId7" Type="http://schemas.openxmlformats.org/officeDocument/2006/relationships/image" Target="../media/image178.png"/><Relationship Id="rId8" Type="http://schemas.openxmlformats.org/officeDocument/2006/relationships/image" Target="../media/image179.png"/><Relationship Id="rId9" Type="http://schemas.openxmlformats.org/officeDocument/2006/relationships/image" Target="../media/image180.png"/><Relationship Id="rId10" Type="http://schemas.openxmlformats.org/officeDocument/2006/relationships/image" Target="../media/image181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4" Type="http://schemas.openxmlformats.org/officeDocument/2006/relationships/image" Target="../media/image183.png"/><Relationship Id="rId5" Type="http://schemas.openxmlformats.org/officeDocument/2006/relationships/image" Target="../media/image184.png"/><Relationship Id="rId6" Type="http://schemas.openxmlformats.org/officeDocument/2006/relationships/image" Target="../media/image185.png"/><Relationship Id="rId7" Type="http://schemas.openxmlformats.org/officeDocument/2006/relationships/image" Target="../media/image186.png"/><Relationship Id="rId8" Type="http://schemas.openxmlformats.org/officeDocument/2006/relationships/image" Target="../media/image187.png"/><Relationship Id="rId9" Type="http://schemas.openxmlformats.org/officeDocument/2006/relationships/image" Target="../media/image188.png"/><Relationship Id="rId10" Type="http://schemas.openxmlformats.org/officeDocument/2006/relationships/image" Target="../media/image189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19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1" Type="http://schemas.openxmlformats.org/officeDocument/2006/relationships/tags" Target="../tags/tag4.xml"/><Relationship Id="rId2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4" Type="http://schemas.openxmlformats.org/officeDocument/2006/relationships/image" Target="../media/image8.png"/><Relationship Id="rId1" Type="http://schemas.openxmlformats.org/officeDocument/2006/relationships/tags" Target="../tags/tag5.xml"/><Relationship Id="rId2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11.tiff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20133" y="447123"/>
            <a:ext cx="9897262" cy="2086725"/>
          </a:xfrm>
        </p:spPr>
        <p:txBody>
          <a:bodyPr/>
          <a:lstStyle/>
          <a:p>
            <a:r>
              <a:rPr lang="en-US" altLang="zh-CN" sz="4800" b="0" dirty="0" smtClean="0">
                <a:latin typeface="Cambria" charset="0"/>
                <a:ea typeface="Cambria" charset="0"/>
                <a:cs typeface="Times New Roman"/>
              </a:rPr>
              <a:t>Quantitative</a:t>
            </a:r>
            <a:r>
              <a:rPr lang="zh-CN" altLang="en-US" sz="4800" b="0" dirty="0" smtClean="0">
                <a:latin typeface="Cambria" charset="0"/>
                <a:ea typeface="Cambria" charset="0"/>
                <a:cs typeface="Times New Roman"/>
              </a:rPr>
              <a:t> </a:t>
            </a:r>
            <a:r>
              <a:rPr lang="en-US" altLang="zh-CN" sz="4800" b="0" dirty="0" smtClean="0">
                <a:latin typeface="Cambria" charset="0"/>
                <a:ea typeface="Cambria" charset="0"/>
                <a:cs typeface="Times New Roman"/>
              </a:rPr>
              <a:t>Emotion</a:t>
            </a:r>
            <a:r>
              <a:rPr lang="zh-CN" altLang="en-US" sz="4800" b="0" dirty="0" smtClean="0">
                <a:latin typeface="Cambria" charset="0"/>
                <a:ea typeface="Cambria" charset="0"/>
                <a:cs typeface="Times New Roman"/>
              </a:rPr>
              <a:t> </a:t>
            </a:r>
            <a:r>
              <a:rPr lang="en-US" altLang="zh-CN" sz="4800" b="0" dirty="0">
                <a:latin typeface="Cambria" charset="0"/>
                <a:ea typeface="Cambria" charset="0"/>
                <a:cs typeface="Times New Roman"/>
              </a:rPr>
              <a:t>Prediction</a:t>
            </a:r>
            <a:r>
              <a:rPr lang="zh-CN" altLang="en-US" sz="4800" b="0" dirty="0">
                <a:latin typeface="Cambria" charset="0"/>
                <a:ea typeface="Cambria" charset="0"/>
                <a:cs typeface="Times New Roman"/>
              </a:rPr>
              <a:t> </a:t>
            </a:r>
            <a:r>
              <a:rPr lang="en-US" altLang="zh-CN" sz="4800" b="0" dirty="0">
                <a:latin typeface="Cambria" charset="0"/>
                <a:ea typeface="Cambria" charset="0"/>
                <a:cs typeface="Times New Roman"/>
              </a:rPr>
              <a:t>of</a:t>
            </a:r>
            <a:r>
              <a:rPr lang="zh-CN" altLang="en-US" sz="4800" b="0" dirty="0">
                <a:latin typeface="Cambria" charset="0"/>
                <a:ea typeface="Cambria" charset="0"/>
                <a:cs typeface="Times New Roman"/>
              </a:rPr>
              <a:t> </a:t>
            </a:r>
            <a:r>
              <a:rPr lang="en-US" altLang="zh-CN" sz="4800" b="0" dirty="0">
                <a:latin typeface="Cambria" charset="0"/>
                <a:ea typeface="Cambria" charset="0"/>
                <a:cs typeface="Times New Roman"/>
              </a:rPr>
              <a:t>Texts</a:t>
            </a:r>
            <a:r>
              <a:rPr lang="zh-CN" altLang="en-US" sz="4800" b="0" dirty="0">
                <a:latin typeface="Cambria" charset="0"/>
                <a:ea typeface="Cambria" charset="0"/>
                <a:cs typeface="Times New Roman"/>
              </a:rPr>
              <a:t> </a:t>
            </a:r>
            <a:r>
              <a:rPr lang="en-US" altLang="zh-CN" sz="4800" b="0" dirty="0">
                <a:latin typeface="Cambria" charset="0"/>
                <a:ea typeface="Cambria" charset="0"/>
                <a:cs typeface="Times New Roman"/>
              </a:rPr>
              <a:t>in</a:t>
            </a:r>
            <a:r>
              <a:rPr lang="zh-CN" altLang="en-US" sz="4800" b="0" dirty="0">
                <a:latin typeface="Cambria" charset="0"/>
                <a:ea typeface="Cambria" charset="0"/>
                <a:cs typeface="Times New Roman"/>
              </a:rPr>
              <a:t> </a:t>
            </a:r>
            <a:r>
              <a:rPr lang="en-US" altLang="zh-CN" sz="4800" b="0" dirty="0">
                <a:latin typeface="Cambria" charset="0"/>
                <a:ea typeface="Cambria" charset="0"/>
                <a:cs typeface="Times New Roman"/>
              </a:rPr>
              <a:t>Valence</a:t>
            </a:r>
            <a:r>
              <a:rPr lang="zh-CN" altLang="en-US" sz="4800" b="0" dirty="0">
                <a:latin typeface="Cambria" charset="0"/>
                <a:ea typeface="Cambria" charset="0"/>
                <a:cs typeface="Times New Roman"/>
              </a:rPr>
              <a:t> </a:t>
            </a:r>
            <a:r>
              <a:rPr lang="en-US" altLang="zh-CN" sz="4800" b="0" dirty="0">
                <a:latin typeface="Cambria" charset="0"/>
                <a:ea typeface="Cambria" charset="0"/>
                <a:cs typeface="Times New Roman"/>
              </a:rPr>
              <a:t>and</a:t>
            </a:r>
            <a:r>
              <a:rPr lang="zh-CN" altLang="en-US" sz="4800" b="0" dirty="0">
                <a:latin typeface="Cambria" charset="0"/>
                <a:ea typeface="Cambria" charset="0"/>
                <a:cs typeface="Times New Roman"/>
              </a:rPr>
              <a:t> </a:t>
            </a:r>
            <a:r>
              <a:rPr lang="en-US" altLang="zh-CN" sz="4800" b="0" dirty="0">
                <a:latin typeface="Cambria" charset="0"/>
                <a:ea typeface="Cambria" charset="0"/>
                <a:cs typeface="Times New Roman"/>
              </a:rPr>
              <a:t>Arousal</a:t>
            </a:r>
            <a:r>
              <a:rPr lang="zh-CN" altLang="en-US" sz="4800" b="0" dirty="0">
                <a:latin typeface="Cambria" charset="0"/>
                <a:ea typeface="Cambria" charset="0"/>
                <a:cs typeface="Times New Roman"/>
              </a:rPr>
              <a:t> </a:t>
            </a:r>
            <a:r>
              <a:rPr lang="en-US" altLang="zh-CN" sz="4800" b="0" dirty="0">
                <a:latin typeface="Cambria" charset="0"/>
                <a:ea typeface="Cambria" charset="0"/>
                <a:cs typeface="Times New Roman"/>
              </a:rPr>
              <a:t>Space</a:t>
            </a:r>
            <a:r>
              <a:rPr lang="zh-CN" altLang="en-US" sz="4800" b="0" dirty="0">
                <a:latin typeface="Cambria" charset="0"/>
                <a:ea typeface="Cambria" charset="0"/>
                <a:cs typeface="Times New Roman"/>
              </a:rPr>
              <a:t> </a:t>
            </a:r>
            <a:r>
              <a:rPr lang="en-US" altLang="zh-CN" sz="4800" b="0" dirty="0">
                <a:latin typeface="Cambria" charset="0"/>
                <a:ea typeface="Cambria" charset="0"/>
                <a:cs typeface="Times New Roman"/>
              </a:rPr>
              <a:t>from</a:t>
            </a:r>
            <a:r>
              <a:rPr lang="zh-CN" altLang="en-US" sz="4800" b="0" dirty="0">
                <a:latin typeface="Cambria" charset="0"/>
                <a:ea typeface="Cambria" charset="0"/>
                <a:cs typeface="Times New Roman"/>
              </a:rPr>
              <a:t> </a:t>
            </a:r>
            <a:r>
              <a:rPr lang="en-US" altLang="zh-CN" sz="4800" b="0" dirty="0">
                <a:latin typeface="Cambria" charset="0"/>
                <a:ea typeface="Cambria" charset="0"/>
                <a:cs typeface="Times New Roman"/>
              </a:rPr>
              <a:t>Microblog</a:t>
            </a:r>
            <a:r>
              <a:rPr lang="zh-CN" altLang="en-US" sz="4800" b="0" dirty="0">
                <a:latin typeface="Cambria" charset="0"/>
                <a:ea typeface="Cambria" charset="0"/>
                <a:cs typeface="Times New Roman"/>
              </a:rPr>
              <a:t> </a:t>
            </a:r>
            <a:r>
              <a:rPr lang="en-US" altLang="zh-CN" sz="4800" b="0" dirty="0">
                <a:latin typeface="Cambria" charset="0"/>
                <a:ea typeface="Cambria" charset="0"/>
                <a:cs typeface="Times New Roman"/>
              </a:rPr>
              <a:t>Data</a:t>
            </a:r>
            <a:endParaRPr lang="en-US" sz="4800" b="0" dirty="0">
              <a:latin typeface="Cambria" charset="0"/>
              <a:ea typeface="Cambria" charset="0"/>
              <a:cs typeface="Times New Roman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8626600" y="5536330"/>
            <a:ext cx="356540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000" ker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  <a:sym typeface="+mn-lt"/>
              </a:rPr>
              <a:t>National</a:t>
            </a:r>
            <a:r>
              <a:rPr kumimoji="1" lang="zh-CN" altLang="en-US" sz="2000" ker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  <a:sym typeface="+mn-lt"/>
              </a:rPr>
              <a:t> </a:t>
            </a:r>
            <a:r>
              <a:rPr kumimoji="1" lang="en-US" altLang="zh-CN" sz="2000" ker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  <a:sym typeface="+mn-lt"/>
              </a:rPr>
              <a:t>Tsing</a:t>
            </a:r>
            <a:r>
              <a:rPr kumimoji="1" lang="zh-CN" altLang="en-US" sz="2000" ker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  <a:sym typeface="+mn-lt"/>
              </a:rPr>
              <a:t> </a:t>
            </a:r>
            <a:r>
              <a:rPr kumimoji="1" lang="en-US" altLang="zh-CN" sz="2000" ker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  <a:sym typeface="+mn-lt"/>
              </a:rPr>
              <a:t>Hua</a:t>
            </a:r>
            <a:r>
              <a:rPr kumimoji="1" lang="zh-CN" altLang="en-US" sz="2000" ker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  <a:sym typeface="+mn-lt"/>
              </a:rPr>
              <a:t> </a:t>
            </a:r>
            <a:r>
              <a:rPr kumimoji="1" lang="en-US" altLang="zh-CN" sz="2000" ker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  <a:sym typeface="+mn-lt"/>
              </a:rPr>
              <a:t>University</a:t>
            </a:r>
            <a:endParaRPr kumimoji="1" lang="zh-TW" altLang="en-US" sz="2000" kern="0">
              <a:solidFill>
                <a:schemeClr val="bg1"/>
              </a:solidFill>
              <a:latin typeface="Times New Roman" charset="0"/>
              <a:ea typeface="Times New Roman" charset="0"/>
              <a:cs typeface="Times New Roman" charset="0"/>
              <a:sym typeface="+mn-lt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6412276" y="5136220"/>
            <a:ext cx="57797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en-US" altLang="zh-TW" sz="200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Institute of Information Systems and Applications</a:t>
            </a:r>
            <a:r>
              <a:rPr lang="en-US" altLang="zh-CN" sz="200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,</a:t>
            </a:r>
            <a:endParaRPr lang="en-US" altLang="zh-TW" sz="2000">
              <a:solidFill>
                <a:schemeClr val="bg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220134" y="3604266"/>
            <a:ext cx="3889206" cy="5324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200" b="1" ker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  <a:sym typeface="+mn-lt"/>
              </a:rPr>
              <a:t>Student</a:t>
            </a:r>
            <a:r>
              <a:rPr kumimoji="1" lang="en-US" altLang="zh-CN" sz="2200" ker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  <a:sym typeface="+mn-lt"/>
              </a:rPr>
              <a:t>:</a:t>
            </a:r>
            <a:r>
              <a:rPr kumimoji="1" lang="zh-CN" altLang="en-US" sz="2200" ker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  <a:sym typeface="+mn-lt"/>
              </a:rPr>
              <a:t> </a:t>
            </a:r>
            <a:r>
              <a:rPr kumimoji="1" lang="en-US" altLang="zh-CN" sz="2200" ker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  <a:sym typeface="+mn-lt"/>
              </a:rPr>
              <a:t>Shi</a:t>
            </a:r>
            <a:r>
              <a:rPr kumimoji="1" lang="zh-CN" altLang="en-US" sz="2200" ker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  <a:sym typeface="+mn-lt"/>
              </a:rPr>
              <a:t> </a:t>
            </a:r>
            <a:r>
              <a:rPr kumimoji="1" lang="en-US" altLang="zh-CN" sz="2200" kern="0" err="1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  <a:sym typeface="+mn-lt"/>
              </a:rPr>
              <a:t>Jinping</a:t>
            </a:r>
            <a:r>
              <a:rPr kumimoji="1" lang="zh-CN" altLang="en-US" sz="2200" ker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  <a:sym typeface="+mn-lt"/>
              </a:rPr>
              <a:t> </a:t>
            </a:r>
            <a:r>
              <a:rPr kumimoji="1" lang="en-US" altLang="zh-CN" sz="2200" ker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  <a:sym typeface="+mn-lt"/>
              </a:rPr>
              <a:t>(</a:t>
            </a:r>
            <a:r>
              <a:rPr kumimoji="1" lang="zh-CN" altLang="en-US" sz="2200" kern="0">
                <a:solidFill>
                  <a:schemeClr val="bg1"/>
                </a:solidFill>
                <a:latin typeface="+mn-ea"/>
                <a:cs typeface="Times New Roman" charset="0"/>
                <a:sym typeface="+mn-lt"/>
              </a:rPr>
              <a:t>師晉平</a:t>
            </a:r>
            <a:r>
              <a:rPr kumimoji="1" lang="en-US" altLang="zh-CN" sz="2200" ker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  <a:sym typeface="+mn-lt"/>
              </a:rPr>
              <a:t>)</a:t>
            </a:r>
            <a:endParaRPr kumimoji="1" lang="zh-TW" altLang="en-US" sz="2200" kern="0">
              <a:solidFill>
                <a:schemeClr val="bg1"/>
              </a:solidFill>
              <a:latin typeface="Times New Roman" charset="0"/>
              <a:ea typeface="Times New Roman" charset="0"/>
              <a:cs typeface="Times New Roman" charset="0"/>
              <a:sym typeface="+mn-lt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220133" y="4176730"/>
            <a:ext cx="3730508" cy="5324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200" b="1" ker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  <a:sym typeface="+mn-lt"/>
              </a:rPr>
              <a:t>Advisor</a:t>
            </a:r>
            <a:r>
              <a:rPr kumimoji="1" lang="en-US" altLang="zh-CN" sz="2200" ker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  <a:sym typeface="+mn-lt"/>
              </a:rPr>
              <a:t>:</a:t>
            </a:r>
            <a:r>
              <a:rPr kumimoji="1" lang="zh-CN" altLang="en-US" sz="2200" ker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  <a:sym typeface="+mn-lt"/>
              </a:rPr>
              <a:t> </a:t>
            </a:r>
            <a:r>
              <a:rPr kumimoji="1" lang="en-US" altLang="zh-CN" sz="2200" ker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  <a:sym typeface="+mn-lt"/>
              </a:rPr>
              <a:t>Prof.</a:t>
            </a:r>
            <a:r>
              <a:rPr kumimoji="1" lang="zh-CN" altLang="en-US" sz="2200" ker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  <a:sym typeface="+mn-lt"/>
              </a:rPr>
              <a:t> </a:t>
            </a:r>
            <a:r>
              <a:rPr kumimoji="1" lang="en-US" altLang="zh-CN" sz="2200" ker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  <a:sym typeface="+mn-lt"/>
              </a:rPr>
              <a:t>Yi-Shin</a:t>
            </a:r>
            <a:r>
              <a:rPr kumimoji="1" lang="zh-CN" altLang="en-US" sz="2200" ker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  <a:sym typeface="+mn-lt"/>
              </a:rPr>
              <a:t> </a:t>
            </a:r>
            <a:r>
              <a:rPr kumimoji="1" lang="en-US" altLang="zh-CN" sz="2200" ker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  <a:sym typeface="+mn-lt"/>
              </a:rPr>
              <a:t>Chen</a:t>
            </a:r>
            <a:endParaRPr kumimoji="1" lang="zh-TW" altLang="en-US" sz="2200" kern="0">
              <a:solidFill>
                <a:schemeClr val="bg1"/>
              </a:solidFill>
              <a:latin typeface="Times New Roman" charset="0"/>
              <a:ea typeface="Times New Roman" charset="0"/>
              <a:cs typeface="Times New Roman" charset="0"/>
              <a:sym typeface="+mn-lt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9988" y="6028773"/>
            <a:ext cx="862012" cy="862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541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3629">
        <p:fade/>
      </p:transition>
    </mc:Choice>
    <mc:Fallback xmlns="">
      <p:transition spd="med" advTm="23629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5149516" cy="76866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endParaRPr kumimoji="1" lang="zh-TW" altLang="en-US" sz="28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492699" y="30642"/>
            <a:ext cx="2667718" cy="7325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Related</a:t>
            </a:r>
            <a:r>
              <a:rPr kumimoji="1" lang="zh-CN" altLang="en-US" sz="32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Work</a:t>
            </a:r>
            <a:endParaRPr kumimoji="1" lang="zh-TW" altLang="en-US" sz="3200" kern="0">
              <a:latin typeface="Arial"/>
              <a:ea typeface="Times New Roman" charset="0"/>
              <a:cs typeface="Arial"/>
              <a:sym typeface="+mn-lt"/>
            </a:endParaRPr>
          </a:p>
        </p:txBody>
      </p:sp>
      <p:sp>
        <p:nvSpPr>
          <p:cNvPr id="23" name="文字方塊 22"/>
          <p:cNvSpPr txBox="1"/>
          <p:nvPr/>
        </p:nvSpPr>
        <p:spPr>
          <a:xfrm>
            <a:off x="792503" y="1515481"/>
            <a:ext cx="7996100" cy="4524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30000"/>
              </a:lnSpc>
              <a:spcBef>
                <a:spcPts val="600"/>
              </a:spcBef>
              <a:buFont typeface="Arial" charset="0"/>
              <a:buChar char="•"/>
            </a:pP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Daniel.</a:t>
            </a:r>
            <a:r>
              <a:rPr kumimoji="1"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etc.,</a:t>
            </a:r>
            <a:r>
              <a:rPr kumimoji="1"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Modelling</a:t>
            </a:r>
            <a:r>
              <a:rPr kumimoji="1" lang="zh-CN" altLang="en-US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Valence</a:t>
            </a:r>
            <a:r>
              <a:rPr kumimoji="1" lang="zh-CN" altLang="en-US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and</a:t>
            </a:r>
            <a:r>
              <a:rPr kumimoji="1" lang="zh-CN" altLang="en-US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Arousal</a:t>
            </a:r>
            <a:r>
              <a:rPr kumimoji="1" lang="zh-CN" altLang="en-US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in</a:t>
            </a:r>
            <a:r>
              <a:rPr kumimoji="1" lang="zh-CN" altLang="en-US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Facebook</a:t>
            </a:r>
            <a:r>
              <a:rPr kumimoji="1" lang="zh-CN" altLang="en-US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Posts</a:t>
            </a:r>
            <a:r>
              <a:rPr kumimoji="1"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,</a:t>
            </a:r>
            <a:r>
              <a:rPr kumimoji="1"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2016</a:t>
            </a:r>
            <a:endParaRPr kumimoji="1" lang="zh-TW" altLang="en-US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750963" y="3436012"/>
            <a:ext cx="10869845" cy="81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spcBef>
                <a:spcPts val="600"/>
              </a:spcBef>
              <a:buFont typeface="Arial" charset="0"/>
              <a:buChar char="•"/>
            </a:pPr>
            <a:r>
              <a:rPr kumimoji="1" lang="en-US" altLang="zh-CN" kern="0" dirty="0" err="1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Jin</a:t>
            </a:r>
            <a:r>
              <a:rPr kumimoji="1"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W.</a:t>
            </a:r>
            <a:r>
              <a:rPr kumimoji="1"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etc.,</a:t>
            </a:r>
            <a:r>
              <a:rPr kumimoji="1"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Community-Based</a:t>
            </a:r>
            <a:r>
              <a:rPr kumimoji="1" lang="zh-CN" altLang="en-US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Weighted</a:t>
            </a:r>
            <a:r>
              <a:rPr kumimoji="1" lang="zh-CN" altLang="en-US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Graph</a:t>
            </a:r>
            <a:r>
              <a:rPr kumimoji="1" lang="zh-CN" altLang="en-US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Model</a:t>
            </a:r>
            <a:r>
              <a:rPr kumimoji="1" lang="zh-CN" altLang="en-US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for</a:t>
            </a:r>
            <a:r>
              <a:rPr kumimoji="1" lang="zh-CN" altLang="en-US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Valence-Arousal</a:t>
            </a:r>
            <a:r>
              <a:rPr kumimoji="1" lang="zh-CN" altLang="en-US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Prediction</a:t>
            </a:r>
            <a:r>
              <a:rPr kumimoji="1" lang="zh-CN" altLang="en-US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</a:t>
            </a:r>
            <a:r>
              <a:rPr kumimoji="1" lang="zh-CN" altLang="en-US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Affective</a:t>
            </a:r>
            <a:r>
              <a:rPr kumimoji="1" lang="zh-CN" altLang="en-US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Words</a:t>
            </a:r>
            <a:r>
              <a:rPr kumimoji="1"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,</a:t>
            </a:r>
            <a:r>
              <a:rPr kumimoji="1"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2016</a:t>
            </a:r>
            <a:endParaRPr kumimoji="1" lang="zh-TW" altLang="en-US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3852-3E02-994E-8C07-E1FB887EDC55}" type="slidenum">
              <a:rPr kumimoji="1" lang="zh-TW" altLang="en-US" smtClean="0"/>
              <a:pPr/>
              <a:t>10</a:t>
            </a:fld>
            <a:endParaRPr kumimoji="1" lang="zh-TW" altLang="en-US"/>
          </a:p>
        </p:txBody>
      </p:sp>
      <p:sp>
        <p:nvSpPr>
          <p:cNvPr id="3" name="矩形 2"/>
          <p:cNvSpPr/>
          <p:nvPr/>
        </p:nvSpPr>
        <p:spPr>
          <a:xfrm>
            <a:off x="792503" y="1995122"/>
            <a:ext cx="10310093" cy="81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spcBef>
                <a:spcPts val="600"/>
              </a:spcBef>
              <a:buFont typeface="Arial" charset="0"/>
              <a:buChar char="•"/>
            </a:pPr>
            <a:r>
              <a:rPr kumimoji="1" lang="en-US" altLang="zh-TW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Georgios </a:t>
            </a:r>
            <a:r>
              <a:rPr kumimoji="1" lang="en-US" altLang="zh-TW" kern="0" dirty="0" err="1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Paltoglou</a:t>
            </a:r>
            <a:r>
              <a:rPr kumimoji="1" lang="en-US" altLang="zh-TW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 and Michael </a:t>
            </a:r>
            <a:r>
              <a:rPr kumimoji="1" lang="en-US" altLang="zh-TW" kern="0" dirty="0" err="1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Thelwall</a:t>
            </a:r>
            <a:r>
              <a:rPr kumimoji="1" lang="en-US" altLang="zh-TW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. </a:t>
            </a:r>
            <a:r>
              <a:rPr kumimoji="1" lang="en-US" altLang="zh-TW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Seeing stars of valence and arousal in</a:t>
            </a:r>
            <a:r>
              <a:rPr kumimoji="1" lang="zh-CN" altLang="en-US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 </a:t>
            </a:r>
            <a:r>
              <a:rPr kumimoji="1" lang="en-US" altLang="zh-TW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blog posts</a:t>
            </a:r>
            <a:r>
              <a:rPr kumimoji="1" lang="en-US" altLang="zh-TW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.</a:t>
            </a:r>
            <a:r>
              <a:rPr kumimoji="1"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 </a:t>
            </a:r>
            <a:r>
              <a:rPr kumimoji="1" lang="en-US" altLang="zh-TW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IEEE Transactions on Affective Computing, 4(1):116–123, 2013</a:t>
            </a:r>
          </a:p>
        </p:txBody>
      </p:sp>
      <p:sp>
        <p:nvSpPr>
          <p:cNvPr id="17" name="文字方塊 16"/>
          <p:cNvSpPr txBox="1"/>
          <p:nvPr/>
        </p:nvSpPr>
        <p:spPr>
          <a:xfrm>
            <a:off x="383045" y="970778"/>
            <a:ext cx="463460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Wingdings" charset="2"/>
              <a:buChar char="l"/>
            </a:pPr>
            <a:r>
              <a:rPr kumimoji="1" lang="en-US" altLang="zh-CN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Linear</a:t>
            </a:r>
            <a:r>
              <a:rPr kumimoji="1" lang="zh-CN" altLang="en-US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and</a:t>
            </a:r>
            <a:r>
              <a:rPr kumimoji="1" lang="zh-CN" altLang="en-US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Non-linear</a:t>
            </a:r>
            <a:r>
              <a:rPr kumimoji="1" lang="zh-CN" altLang="en-US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Regression</a:t>
            </a:r>
            <a:endParaRPr kumimoji="1" lang="zh-TW" altLang="en-US" sz="20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383044" y="2886366"/>
            <a:ext cx="208743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Wingdings" charset="2"/>
              <a:buChar char="l"/>
            </a:pPr>
            <a:r>
              <a:rPr kumimoji="1" lang="en-US" altLang="zh-CN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Graph</a:t>
            </a:r>
            <a:r>
              <a:rPr kumimoji="1" lang="zh-CN" altLang="en-US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Based</a:t>
            </a:r>
            <a:endParaRPr kumimoji="1" lang="zh-TW" altLang="en-US" sz="20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383044" y="4432913"/>
            <a:ext cx="290335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Wingdings" charset="2"/>
              <a:buChar char="l"/>
            </a:pPr>
            <a:r>
              <a:rPr kumimoji="1" lang="en-US" altLang="zh-CN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Probabilistic</a:t>
            </a:r>
            <a:r>
              <a:rPr kumimoji="1" lang="zh-CN" altLang="en-US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Model</a:t>
            </a:r>
            <a:endParaRPr kumimoji="1" lang="zh-TW" altLang="en-US" sz="20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750963" y="4925356"/>
            <a:ext cx="10351633" cy="1249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285750" indent="-285750">
              <a:lnSpc>
                <a:spcPct val="130000"/>
              </a:lnSpc>
              <a:spcBef>
                <a:spcPts val="600"/>
              </a:spcBef>
              <a:buFont typeface="Arial" charset="0"/>
              <a:buChar char="•"/>
              <a:defRPr kumimoj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defRPr>
            </a:lvl1pPr>
          </a:lstStyle>
          <a:p>
            <a:r>
              <a:rPr lang="en-US" altLang="zh-TW" dirty="0" err="1"/>
              <a:t>Ju</a:t>
            </a:r>
            <a:r>
              <a:rPr lang="en-US" altLang="zh-TW" dirty="0"/>
              <a:t>-Chiang Wang, </a:t>
            </a:r>
            <a:r>
              <a:rPr lang="en-US" altLang="zh-CN" dirty="0" smtClean="0"/>
              <a:t>etc</a:t>
            </a:r>
            <a:r>
              <a:rPr lang="en-US" altLang="zh-TW" dirty="0" smtClean="0"/>
              <a:t>. </a:t>
            </a:r>
            <a:r>
              <a:rPr lang="en-US" altLang="zh-TW" i="1" dirty="0" smtClean="0"/>
              <a:t>Modeling </a:t>
            </a:r>
            <a:r>
              <a:rPr lang="en-US" altLang="zh-TW" i="1" dirty="0"/>
              <a:t>the affective content of music with a </a:t>
            </a:r>
            <a:r>
              <a:rPr lang="en-US" altLang="zh-TW" i="1" dirty="0" err="1"/>
              <a:t>gaussian</a:t>
            </a:r>
            <a:r>
              <a:rPr lang="en-US" altLang="zh-TW" i="1" dirty="0"/>
              <a:t> mixture </a:t>
            </a:r>
            <a:r>
              <a:rPr lang="en-US" altLang="zh-TW" i="1" dirty="0" smtClean="0"/>
              <a:t>model</a:t>
            </a:r>
            <a:r>
              <a:rPr lang="en-US" altLang="zh-TW" dirty="0" smtClean="0"/>
              <a:t>.</a:t>
            </a:r>
            <a:r>
              <a:rPr lang="zh-CN" altLang="en-US" dirty="0" smtClean="0"/>
              <a:t> </a:t>
            </a:r>
            <a:r>
              <a:rPr lang="en-US" altLang="zh-TW" dirty="0" smtClean="0"/>
              <a:t>IEEE Transactions </a:t>
            </a:r>
            <a:r>
              <a:rPr lang="en-US" altLang="zh-TW" dirty="0"/>
              <a:t>on Affective </a:t>
            </a:r>
            <a:r>
              <a:rPr lang="en-US" altLang="zh-TW" dirty="0" smtClean="0"/>
              <a:t>Computing, </a:t>
            </a:r>
            <a:r>
              <a:rPr lang="en-US" altLang="zh-TW" dirty="0"/>
              <a:t>6(1):56–68, 2015</a:t>
            </a:r>
          </a:p>
          <a:p>
            <a:endParaRPr lang="zh-TW" altLang="en-US" dirty="0">
              <a:sym typeface="+mn-lt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762522" y="5783416"/>
            <a:ext cx="10944795" cy="1249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285750" indent="-285750">
              <a:lnSpc>
                <a:spcPct val="130000"/>
              </a:lnSpc>
              <a:spcBef>
                <a:spcPts val="600"/>
              </a:spcBef>
              <a:buFont typeface="Arial" charset="0"/>
              <a:buChar char="•"/>
              <a:defRPr kumimoj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defRPr>
            </a:lvl1pPr>
          </a:lstStyle>
          <a:p>
            <a:r>
              <a:rPr lang="en-US" altLang="zh-TW" dirty="0" err="1"/>
              <a:t>Sicheng</a:t>
            </a:r>
            <a:r>
              <a:rPr lang="en-US" altLang="zh-TW" dirty="0"/>
              <a:t> Zhao, </a:t>
            </a:r>
            <a:r>
              <a:rPr lang="en-US" altLang="zh-CN" dirty="0" smtClean="0"/>
              <a:t>etc</a:t>
            </a:r>
            <a:r>
              <a:rPr lang="en-US" altLang="zh-TW" dirty="0" smtClean="0"/>
              <a:t>. </a:t>
            </a:r>
            <a:r>
              <a:rPr lang="en-US" altLang="zh-TW" i="1" dirty="0"/>
              <a:t>Predicting continuous </a:t>
            </a:r>
            <a:r>
              <a:rPr lang="en-US" altLang="zh-TW" i="1" dirty="0" smtClean="0"/>
              <a:t>probability</a:t>
            </a:r>
            <a:r>
              <a:rPr lang="zh-CN" altLang="en-US" i="1" dirty="0" smtClean="0"/>
              <a:t> </a:t>
            </a:r>
            <a:r>
              <a:rPr lang="en-US" altLang="zh-TW" i="1" dirty="0" smtClean="0"/>
              <a:t>distribution </a:t>
            </a:r>
            <a:r>
              <a:rPr lang="en-US" altLang="zh-TW" i="1" dirty="0"/>
              <a:t>of image emotions in valence-arousal space</a:t>
            </a:r>
            <a:r>
              <a:rPr lang="en-US" altLang="zh-TW" dirty="0"/>
              <a:t>. </a:t>
            </a:r>
            <a:r>
              <a:rPr lang="en-US" altLang="zh-TW" dirty="0" smtClean="0"/>
              <a:t>pages </a:t>
            </a:r>
            <a:r>
              <a:rPr lang="en-US" altLang="zh-TW" dirty="0"/>
              <a:t>879–882. </a:t>
            </a:r>
            <a:r>
              <a:rPr lang="en-US" altLang="zh-TW" dirty="0" smtClean="0"/>
              <a:t>ACM,</a:t>
            </a:r>
            <a:r>
              <a:rPr lang="zh-CN" altLang="en-US" dirty="0" smtClean="0"/>
              <a:t> </a:t>
            </a:r>
            <a:r>
              <a:rPr lang="en-US" altLang="zh-TW" dirty="0" smtClean="0"/>
              <a:t>2015</a:t>
            </a:r>
            <a:endParaRPr lang="en-US" altLang="zh-TW" dirty="0"/>
          </a:p>
          <a:p>
            <a:endParaRPr lang="zh-TW" altLang="en-US" dirty="0"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88175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0394">
        <p:fade/>
      </p:transition>
    </mc:Choice>
    <mc:Fallback xmlns="">
      <p:transition spd="med" advTm="40394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5149516" cy="76866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endParaRPr kumimoji="1" lang="zh-TW" altLang="en-US" sz="28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492699" y="30642"/>
            <a:ext cx="2667718" cy="7325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Related</a:t>
            </a:r>
            <a:r>
              <a:rPr kumimoji="1" lang="zh-CN" altLang="en-US" sz="32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Work</a:t>
            </a:r>
            <a:endParaRPr kumimoji="1" lang="zh-TW" altLang="en-US" sz="3200" kern="0">
              <a:latin typeface="Arial"/>
              <a:ea typeface="Times New Roman" charset="0"/>
              <a:cs typeface="Arial"/>
              <a:sym typeface="+mn-lt"/>
            </a:endParaRPr>
          </a:p>
        </p:txBody>
      </p:sp>
      <p:pic>
        <p:nvPicPr>
          <p:cNvPr id="25" name="圖片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2625" y="4875276"/>
            <a:ext cx="4236710" cy="1054470"/>
          </a:xfrm>
          <a:prstGeom prst="rect">
            <a:avLst/>
          </a:prstGeom>
        </p:spPr>
      </p:pic>
      <p:pic>
        <p:nvPicPr>
          <p:cNvPr id="26" name="圖片 2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2625" y="2365377"/>
            <a:ext cx="4236710" cy="1027081"/>
          </a:xfrm>
          <a:prstGeom prst="rect">
            <a:avLst/>
          </a:prstGeom>
        </p:spPr>
      </p:pic>
      <p:pic>
        <p:nvPicPr>
          <p:cNvPr id="27" name="圖片 2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2625" y="3606674"/>
            <a:ext cx="4236710" cy="1054385"/>
          </a:xfrm>
          <a:prstGeom prst="rect">
            <a:avLst/>
          </a:prstGeom>
        </p:spPr>
      </p:pic>
      <p:sp>
        <p:nvSpPr>
          <p:cNvPr id="28" name="右大括弧 27"/>
          <p:cNvSpPr/>
          <p:nvPr/>
        </p:nvSpPr>
        <p:spPr>
          <a:xfrm>
            <a:off x="8024527" y="2791910"/>
            <a:ext cx="471487" cy="271462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30" name="圖片 2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3323" y="2515379"/>
            <a:ext cx="727075" cy="727075"/>
          </a:xfrm>
          <a:prstGeom prst="rect">
            <a:avLst/>
          </a:prstGeom>
        </p:spPr>
      </p:pic>
      <p:pic>
        <p:nvPicPr>
          <p:cNvPr id="31" name="圖片 3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3322" y="3770328"/>
            <a:ext cx="727075" cy="727075"/>
          </a:xfrm>
          <a:prstGeom prst="rect">
            <a:avLst/>
          </a:prstGeom>
        </p:spPr>
      </p:pic>
      <p:pic>
        <p:nvPicPr>
          <p:cNvPr id="32" name="圖片 3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3322" y="5038973"/>
            <a:ext cx="727075" cy="727075"/>
          </a:xfrm>
          <a:prstGeom prst="rect">
            <a:avLst/>
          </a:prstGeom>
        </p:spPr>
      </p:pic>
      <p:sp>
        <p:nvSpPr>
          <p:cNvPr id="34" name="文字方塊 33"/>
          <p:cNvSpPr txBox="1"/>
          <p:nvPr/>
        </p:nvSpPr>
        <p:spPr>
          <a:xfrm>
            <a:off x="8723263" y="2289085"/>
            <a:ext cx="1005403" cy="5324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Anger</a:t>
            </a:r>
            <a:endParaRPr kumimoji="1" lang="zh-TW" altLang="en-US" sz="22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5" name="文字方塊 34"/>
          <p:cNvSpPr txBox="1"/>
          <p:nvPr/>
        </p:nvSpPr>
        <p:spPr>
          <a:xfrm>
            <a:off x="8723263" y="2980190"/>
            <a:ext cx="1194558" cy="5324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Disgust</a:t>
            </a:r>
            <a:endParaRPr kumimoji="1" lang="zh-TW" altLang="en-US" sz="22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6" name="文字方塊 35"/>
          <p:cNvSpPr txBox="1"/>
          <p:nvPr/>
        </p:nvSpPr>
        <p:spPr>
          <a:xfrm>
            <a:off x="8723263" y="3647319"/>
            <a:ext cx="1277914" cy="5324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Sadness</a:t>
            </a:r>
            <a:endParaRPr kumimoji="1" lang="zh-TW" altLang="en-US" sz="22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7" name="文字方塊 36"/>
          <p:cNvSpPr txBox="1"/>
          <p:nvPr/>
        </p:nvSpPr>
        <p:spPr>
          <a:xfrm>
            <a:off x="8741458" y="4260536"/>
            <a:ext cx="1066318" cy="5324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Happy</a:t>
            </a:r>
            <a:endParaRPr kumimoji="1" lang="zh-TW" altLang="en-US" sz="22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8" name="文字方塊 37"/>
          <p:cNvSpPr txBox="1"/>
          <p:nvPr/>
        </p:nvSpPr>
        <p:spPr>
          <a:xfrm>
            <a:off x="8758807" y="4866278"/>
            <a:ext cx="758541" cy="5324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Fear</a:t>
            </a:r>
            <a:endParaRPr kumimoji="1" lang="zh-TW" altLang="en-US" sz="22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9" name="文字方塊 38"/>
          <p:cNvSpPr txBox="1"/>
          <p:nvPr/>
        </p:nvSpPr>
        <p:spPr>
          <a:xfrm>
            <a:off x="8757619" y="5405478"/>
            <a:ext cx="1281120" cy="5324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Surprise</a:t>
            </a:r>
            <a:endParaRPr kumimoji="1" lang="zh-TW" altLang="en-US" sz="22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0" name="文字方塊 39"/>
          <p:cNvSpPr txBox="1"/>
          <p:nvPr/>
        </p:nvSpPr>
        <p:spPr>
          <a:xfrm>
            <a:off x="10038739" y="2355818"/>
            <a:ext cx="644728" cy="4524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0.23</a:t>
            </a:r>
            <a:endParaRPr kumimoji="1" lang="zh-TW" altLang="en-US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1" name="文字方塊 40"/>
          <p:cNvSpPr txBox="1"/>
          <p:nvPr/>
        </p:nvSpPr>
        <p:spPr>
          <a:xfrm>
            <a:off x="10053027" y="3031635"/>
            <a:ext cx="678391" cy="4524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b="1" ker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0.55</a:t>
            </a:r>
            <a:endParaRPr kumimoji="1" lang="zh-TW" altLang="en-US" b="1" ker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2" name="文字方塊 41"/>
          <p:cNvSpPr txBox="1"/>
          <p:nvPr/>
        </p:nvSpPr>
        <p:spPr>
          <a:xfrm>
            <a:off x="10053027" y="3696790"/>
            <a:ext cx="644728" cy="4524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0.18</a:t>
            </a:r>
            <a:endParaRPr kumimoji="1" lang="zh-TW" altLang="en-US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3" name="文字方塊 42"/>
          <p:cNvSpPr txBox="1"/>
          <p:nvPr/>
        </p:nvSpPr>
        <p:spPr>
          <a:xfrm>
            <a:off x="10053027" y="4319081"/>
            <a:ext cx="644728" cy="4524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0.01</a:t>
            </a:r>
            <a:endParaRPr kumimoji="1" lang="zh-TW" altLang="en-US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4" name="文字方塊 43"/>
          <p:cNvSpPr txBox="1"/>
          <p:nvPr/>
        </p:nvSpPr>
        <p:spPr>
          <a:xfrm>
            <a:off x="10053027" y="5474814"/>
            <a:ext cx="644728" cy="4524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0.01</a:t>
            </a:r>
            <a:endParaRPr kumimoji="1" lang="zh-TW" altLang="en-US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5" name="文字方塊 44"/>
          <p:cNvSpPr txBox="1"/>
          <p:nvPr/>
        </p:nvSpPr>
        <p:spPr>
          <a:xfrm>
            <a:off x="10063731" y="4887460"/>
            <a:ext cx="644728" cy="4524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0.02</a:t>
            </a:r>
            <a:endParaRPr kumimoji="1" lang="zh-TW" altLang="en-US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9" name="文字方塊 28"/>
          <p:cNvSpPr txBox="1"/>
          <p:nvPr/>
        </p:nvSpPr>
        <p:spPr>
          <a:xfrm>
            <a:off x="390213" y="3633480"/>
            <a:ext cx="1946535" cy="969496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000" b="1" i="1" kern="0">
                <a:latin typeface="Times New Roman" charset="0"/>
                <a:ea typeface="Times New Roman" charset="0"/>
                <a:cs typeface="Times New Roman" charset="0"/>
                <a:sym typeface="+mn-lt"/>
              </a:rPr>
              <a:t>Stop</a:t>
            </a:r>
            <a:r>
              <a:rPr kumimoji="1" lang="zh-CN" altLang="en-US" sz="2000" b="1" i="1" kern="0">
                <a:latin typeface="Times New Roman" charset="0"/>
                <a:ea typeface="Times New Roman" charset="0"/>
                <a:cs typeface="Times New Roman" charset="0"/>
                <a:sym typeface="+mn-lt"/>
              </a:rPr>
              <a:t> </a:t>
            </a:r>
            <a:r>
              <a:rPr kumimoji="1" lang="en-US" altLang="zh-CN" sz="2000" b="1" i="1" kern="0">
                <a:latin typeface="Times New Roman" charset="0"/>
                <a:ea typeface="Times New Roman" charset="0"/>
                <a:cs typeface="Times New Roman" charset="0"/>
                <a:sym typeface="+mn-lt"/>
              </a:rPr>
              <a:t>it!</a:t>
            </a:r>
            <a:r>
              <a:rPr kumimoji="1" lang="zh-CN" altLang="en-US" sz="2000" b="1" i="1" kern="0">
                <a:latin typeface="Times New Roman" charset="0"/>
                <a:ea typeface="Times New Roman" charset="0"/>
                <a:cs typeface="Times New Roman" charset="0"/>
                <a:sym typeface="+mn-lt"/>
              </a:rPr>
              <a:t> </a:t>
            </a: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000" b="1" i="1" kern="0">
                <a:latin typeface="Times New Roman" charset="0"/>
                <a:ea typeface="Times New Roman" charset="0"/>
                <a:cs typeface="Times New Roman" charset="0"/>
                <a:sym typeface="+mn-lt"/>
              </a:rPr>
              <a:t>It’s</a:t>
            </a:r>
            <a:r>
              <a:rPr kumimoji="1" lang="zh-CN" altLang="en-US" sz="2000" b="1" i="1" kern="0">
                <a:latin typeface="Times New Roman" charset="0"/>
                <a:ea typeface="Times New Roman" charset="0"/>
                <a:cs typeface="Times New Roman" charset="0"/>
                <a:sym typeface="+mn-lt"/>
              </a:rPr>
              <a:t> </a:t>
            </a:r>
            <a:r>
              <a:rPr kumimoji="1" lang="en-US" altLang="zh-CN" sz="2000" b="1" i="1" kern="0">
                <a:latin typeface="Times New Roman" charset="0"/>
                <a:ea typeface="Times New Roman" charset="0"/>
                <a:cs typeface="Times New Roman" charset="0"/>
                <a:sym typeface="+mn-lt"/>
              </a:rPr>
              <a:t>not</a:t>
            </a:r>
            <a:r>
              <a:rPr kumimoji="1" lang="zh-CN" altLang="en-US" sz="2000" b="1" i="1" kern="0">
                <a:latin typeface="Times New Roman" charset="0"/>
                <a:ea typeface="Times New Roman" charset="0"/>
                <a:cs typeface="Times New Roman" charset="0"/>
                <a:sym typeface="+mn-lt"/>
              </a:rPr>
              <a:t> </a:t>
            </a:r>
            <a:r>
              <a:rPr kumimoji="1" lang="en-US" altLang="zh-CN" sz="2000" b="1" i="1" kern="0">
                <a:latin typeface="Times New Roman" charset="0"/>
                <a:ea typeface="Times New Roman" charset="0"/>
                <a:cs typeface="Times New Roman" charset="0"/>
                <a:sym typeface="+mn-lt"/>
              </a:rPr>
              <a:t>funny!</a:t>
            </a:r>
            <a:endParaRPr kumimoji="1" lang="zh-TW" altLang="en-US" sz="2000" b="1" i="1" kern="0">
              <a:latin typeface="Times New Roman" charset="0"/>
              <a:ea typeface="Times New Roman" charset="0"/>
              <a:cs typeface="Times New Roman" charset="0"/>
              <a:sym typeface="+mn-lt"/>
            </a:endParaRPr>
          </a:p>
        </p:txBody>
      </p:sp>
      <p:sp>
        <p:nvSpPr>
          <p:cNvPr id="33" name="文字方塊 32"/>
          <p:cNvSpPr txBox="1"/>
          <p:nvPr/>
        </p:nvSpPr>
        <p:spPr>
          <a:xfrm>
            <a:off x="623743" y="1387183"/>
            <a:ext cx="8350363" cy="5324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To</a:t>
            </a:r>
            <a:r>
              <a:rPr kumimoji="1" lang="zh-CN" altLang="en-US" sz="2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label</a:t>
            </a:r>
            <a:r>
              <a:rPr kumimoji="1" lang="zh-CN" altLang="en-US" sz="2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or</a:t>
            </a:r>
            <a:r>
              <a:rPr kumimoji="1" lang="zh-CN" altLang="en-US" sz="2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verify</a:t>
            </a:r>
            <a:r>
              <a:rPr kumimoji="1" lang="zh-CN" altLang="en-US" sz="2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the</a:t>
            </a:r>
            <a:r>
              <a:rPr kumimoji="1" lang="zh-CN" altLang="en-US" sz="2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emotion</a:t>
            </a:r>
            <a:r>
              <a:rPr kumimoji="1" lang="zh-CN" altLang="en-US" sz="2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</a:t>
            </a:r>
            <a:r>
              <a:rPr kumimoji="1" lang="zh-CN" altLang="en-US" sz="2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</a:t>
            </a:r>
            <a:r>
              <a:rPr kumimoji="1" lang="zh-CN" altLang="en-US" sz="2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text</a:t>
            </a:r>
            <a:r>
              <a:rPr kumimoji="1" lang="zh-CN" altLang="en-US" sz="2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(another</a:t>
            </a:r>
            <a:r>
              <a:rPr kumimoji="1" lang="zh-CN" altLang="en-US" sz="2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alternative)</a:t>
            </a:r>
            <a:endParaRPr kumimoji="1" lang="zh-TW" altLang="en-US" sz="22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3852-3E02-994E-8C07-E1FB887EDC55}" type="slidenum">
              <a:rPr kumimoji="1" lang="zh-TW" altLang="en-US" smtClean="0"/>
              <a:pPr/>
              <a:t>11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06813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5149516" cy="76866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endParaRPr kumimoji="1" lang="zh-TW" altLang="en-US" sz="28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492699" y="30642"/>
            <a:ext cx="2667718" cy="7325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Related</a:t>
            </a:r>
            <a:r>
              <a:rPr kumimoji="1" lang="zh-CN" altLang="en-US" sz="32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Work</a:t>
            </a:r>
            <a:endParaRPr kumimoji="1" lang="zh-TW" altLang="en-US" sz="3200" kern="0">
              <a:latin typeface="Arial"/>
              <a:ea typeface="Times New Roman" charset="0"/>
              <a:cs typeface="Arial"/>
              <a:sym typeface="+mn-lt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492699" y="1093566"/>
            <a:ext cx="5044971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Wingdings" charset="2"/>
              <a:buChar char="l"/>
            </a:pP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Emotions</a:t>
            </a:r>
            <a:r>
              <a:rPr kumimoji="1" lang="zh-CN" altLang="en-US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Defined</a:t>
            </a:r>
            <a:r>
              <a:rPr kumimoji="1" lang="zh-CN" altLang="en-US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in</a:t>
            </a:r>
            <a:r>
              <a:rPr kumimoji="1" lang="zh-CN" altLang="en-US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VA-Space</a:t>
            </a:r>
            <a:endParaRPr kumimoji="1" lang="zh-TW" altLang="en-US" sz="24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817338" y="1857872"/>
            <a:ext cx="7707559" cy="4524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Daniel.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etc.,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Modelling</a:t>
            </a:r>
            <a:r>
              <a:rPr kumimoji="1" lang="zh-CN" altLang="en-US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Valence</a:t>
            </a:r>
            <a:r>
              <a:rPr kumimoji="1" lang="zh-CN" altLang="en-US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and</a:t>
            </a:r>
            <a:r>
              <a:rPr kumimoji="1" lang="zh-CN" altLang="en-US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Arousal</a:t>
            </a:r>
            <a:r>
              <a:rPr kumimoji="1" lang="zh-CN" altLang="en-US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in</a:t>
            </a:r>
            <a:r>
              <a:rPr kumimoji="1" lang="zh-CN" altLang="en-US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Facebook</a:t>
            </a:r>
            <a:r>
              <a:rPr kumimoji="1" lang="zh-CN" altLang="en-US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Posts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,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2016</a:t>
            </a:r>
            <a:endParaRPr kumimoji="1" lang="zh-TW" altLang="en-US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817338" y="2373122"/>
            <a:ext cx="7707559" cy="81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kern="0" err="1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Jin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W.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etc.,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Community-Based</a:t>
            </a:r>
            <a:r>
              <a:rPr kumimoji="1" lang="zh-CN" altLang="en-US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Weighted</a:t>
            </a:r>
            <a:r>
              <a:rPr kumimoji="1" lang="zh-CN" altLang="en-US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Graph</a:t>
            </a:r>
            <a:r>
              <a:rPr kumimoji="1" lang="zh-CN" altLang="en-US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Model</a:t>
            </a:r>
            <a:r>
              <a:rPr kumimoji="1" lang="zh-CN" altLang="en-US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for</a:t>
            </a:r>
            <a:r>
              <a:rPr kumimoji="1" lang="zh-CN" altLang="en-US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Valence-Arousal</a:t>
            </a:r>
            <a:r>
              <a:rPr kumimoji="1" lang="zh-CN" altLang="en-US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Prediction</a:t>
            </a:r>
            <a:r>
              <a:rPr kumimoji="1" lang="zh-CN" altLang="en-US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</a:t>
            </a:r>
            <a:r>
              <a:rPr kumimoji="1" lang="zh-CN" altLang="en-US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Affective</a:t>
            </a:r>
            <a:r>
              <a:rPr kumimoji="1" lang="zh-CN" altLang="en-US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Words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,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2016</a:t>
            </a:r>
            <a:endParaRPr kumimoji="1" lang="zh-TW" altLang="en-US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61" t="6666" r="8681" b="5208"/>
          <a:stretch/>
        </p:blipFill>
        <p:spPr>
          <a:xfrm>
            <a:off x="3360852" y="3781712"/>
            <a:ext cx="1898117" cy="1992316"/>
          </a:xfrm>
          <a:prstGeom prst="rect">
            <a:avLst/>
          </a:prstGeom>
        </p:spPr>
      </p:pic>
      <p:sp>
        <p:nvSpPr>
          <p:cNvPr id="17" name="向右箭號 16"/>
          <p:cNvSpPr/>
          <p:nvPr/>
        </p:nvSpPr>
        <p:spPr>
          <a:xfrm>
            <a:off x="2651929" y="4535554"/>
            <a:ext cx="533592" cy="484632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kumimoji="1" lang="zh-TW" altLang="en-US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3802927" y="5774028"/>
            <a:ext cx="1116011" cy="41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VA-space</a:t>
            </a:r>
            <a:endParaRPr kumimoji="1" lang="zh-TW" altLang="en-US" sz="16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5434300" y="4413000"/>
            <a:ext cx="5131092" cy="81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Arial" charset="0"/>
              <a:buChar char="•"/>
            </a:pP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Intuitively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displays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the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relationship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among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emotions</a:t>
            </a:r>
            <a:endParaRPr kumimoji="1" lang="zh-TW" altLang="en-US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5462876" y="5306416"/>
            <a:ext cx="5140037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Arial" charset="0"/>
              <a:buChar char="•"/>
            </a:pP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It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naturally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combines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different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emotions</a:t>
            </a:r>
            <a:endParaRPr kumimoji="1" lang="zh-TW" altLang="en-US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21" name="圖片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5331" y="4413000"/>
            <a:ext cx="562691" cy="729740"/>
          </a:xfrm>
          <a:prstGeom prst="rect">
            <a:avLst/>
          </a:prstGeom>
        </p:spPr>
      </p:pic>
      <p:sp>
        <p:nvSpPr>
          <p:cNvPr id="22" name="文字方塊 21"/>
          <p:cNvSpPr txBox="1"/>
          <p:nvPr/>
        </p:nvSpPr>
        <p:spPr>
          <a:xfrm>
            <a:off x="5434300" y="3824264"/>
            <a:ext cx="6411336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Arial" charset="0"/>
              <a:buChar char="•"/>
            </a:pP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Emotion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has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valence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and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arousal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values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(</a:t>
            </a:r>
            <a:r>
              <a:rPr kumimoji="1" lang="en-US" altLang="zh-CN" ker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VA</a:t>
            </a:r>
            <a:r>
              <a:rPr kumimoji="1" lang="zh-CN" altLang="en-US" ker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values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)</a:t>
            </a:r>
            <a:endParaRPr kumimoji="1" lang="zh-TW" altLang="en-US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3852-3E02-994E-8C07-E1FB887EDC55}" type="slidenum">
              <a:rPr kumimoji="1" lang="zh-TW" altLang="en-US" smtClean="0"/>
              <a:pPr/>
              <a:t>12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447668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/>
      <p:bldP spid="19" grpId="0"/>
      <p:bldP spid="20" grpId="0"/>
      <p:bldP spid="2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群組 41"/>
          <p:cNvGrpSpPr/>
          <p:nvPr/>
        </p:nvGrpSpPr>
        <p:grpSpPr>
          <a:xfrm>
            <a:off x="1030227" y="2391760"/>
            <a:ext cx="2996376" cy="2732765"/>
            <a:chOff x="1309891" y="3716663"/>
            <a:chExt cx="2996376" cy="2732765"/>
          </a:xfrm>
        </p:grpSpPr>
        <p:pic>
          <p:nvPicPr>
            <p:cNvPr id="22" name="圖片 2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9891" y="3716663"/>
              <a:ext cx="2996376" cy="2732765"/>
            </a:xfrm>
            <a:prstGeom prst="rect">
              <a:avLst/>
            </a:prstGeom>
          </p:spPr>
        </p:pic>
        <p:sp>
          <p:nvSpPr>
            <p:cNvPr id="26" name="文字方塊 25"/>
            <p:cNvSpPr txBox="1"/>
            <p:nvPr/>
          </p:nvSpPr>
          <p:spPr>
            <a:xfrm>
              <a:off x="3454957" y="5127674"/>
              <a:ext cx="787395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30000"/>
                </a:lnSpc>
                <a:spcBef>
                  <a:spcPts val="600"/>
                </a:spcBef>
              </a:pPr>
              <a:r>
                <a:rPr kumimoji="1" lang="en-US" altLang="zh-CN" sz="1200" b="1" i="1" kern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Valence</a:t>
              </a:r>
              <a:endParaRPr kumimoji="1" lang="zh-TW" altLang="en-US" sz="1200" b="1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41" name="文字方塊 40"/>
            <p:cNvSpPr txBox="1"/>
            <p:nvPr/>
          </p:nvSpPr>
          <p:spPr>
            <a:xfrm>
              <a:off x="1977251" y="3821537"/>
              <a:ext cx="774571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30000"/>
                </a:lnSpc>
                <a:spcBef>
                  <a:spcPts val="600"/>
                </a:spcBef>
              </a:pPr>
              <a:r>
                <a:rPr kumimoji="1" lang="en-US" altLang="zh-CN" sz="1200" b="1" i="1" kern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Arousal</a:t>
              </a:r>
              <a:endParaRPr kumimoji="1" lang="zh-TW" altLang="en-US" sz="1200" b="1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sp>
        <p:nvSpPr>
          <p:cNvPr id="5" name="矩形 4"/>
          <p:cNvSpPr/>
          <p:nvPr/>
        </p:nvSpPr>
        <p:spPr>
          <a:xfrm>
            <a:off x="0" y="0"/>
            <a:ext cx="5149516" cy="76866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endParaRPr kumimoji="1" lang="zh-TW" altLang="en-US" sz="28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492699" y="30642"/>
            <a:ext cx="2667718" cy="7325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Related</a:t>
            </a:r>
            <a:r>
              <a:rPr kumimoji="1" lang="zh-CN" altLang="en-US" sz="32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Work</a:t>
            </a:r>
            <a:endParaRPr kumimoji="1" lang="zh-TW" altLang="en-US" sz="3200" kern="0">
              <a:latin typeface="Arial"/>
              <a:ea typeface="Times New Roman" charset="0"/>
              <a:cs typeface="Arial"/>
              <a:sym typeface="+mn-lt"/>
            </a:endParaRPr>
          </a:p>
        </p:txBody>
      </p:sp>
      <p:sp>
        <p:nvSpPr>
          <p:cNvPr id="28" name="文字方塊 27"/>
          <p:cNvSpPr txBox="1"/>
          <p:nvPr/>
        </p:nvSpPr>
        <p:spPr>
          <a:xfrm>
            <a:off x="9481454" y="3010660"/>
            <a:ext cx="215442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Arial" charset="0"/>
              <a:buChar char="•"/>
            </a:pPr>
            <a:r>
              <a:rPr kumimoji="1" lang="en-US" altLang="zh-CN" sz="2000" ker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causes</a:t>
            </a:r>
            <a:r>
              <a:rPr kumimoji="1" lang="zh-CN" altLang="en-US" sz="2000" ker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bias</a:t>
            </a:r>
            <a:endParaRPr kumimoji="1" lang="zh-CN" altLang="en-US" sz="2000" kern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30" name="直線箭頭接點 29"/>
          <p:cNvCxnSpPr/>
          <p:nvPr/>
        </p:nvCxnSpPr>
        <p:spPr>
          <a:xfrm>
            <a:off x="1380112" y="2264089"/>
            <a:ext cx="931574" cy="1630822"/>
          </a:xfrm>
          <a:prstGeom prst="straightConnector1">
            <a:avLst/>
          </a:prstGeom>
          <a:ln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字方塊 31"/>
          <p:cNvSpPr txBox="1"/>
          <p:nvPr/>
        </p:nvSpPr>
        <p:spPr>
          <a:xfrm>
            <a:off x="1030227" y="1752674"/>
            <a:ext cx="3278395" cy="492443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000" b="1" i="1" kern="0">
                <a:latin typeface="Times New Roman" charset="0"/>
                <a:ea typeface="Times New Roman" charset="0"/>
                <a:cs typeface="Times New Roman" charset="0"/>
                <a:sym typeface="+mn-lt"/>
              </a:rPr>
              <a:t>Stop</a:t>
            </a:r>
            <a:r>
              <a:rPr kumimoji="1" lang="zh-CN" altLang="en-US" sz="2000" b="1" i="1" kern="0">
                <a:latin typeface="Times New Roman" charset="0"/>
                <a:ea typeface="Times New Roman" charset="0"/>
                <a:cs typeface="Times New Roman" charset="0"/>
                <a:sym typeface="+mn-lt"/>
              </a:rPr>
              <a:t> </a:t>
            </a:r>
            <a:r>
              <a:rPr kumimoji="1" lang="en-US" altLang="zh-CN" sz="2000" b="1" i="1" kern="0">
                <a:latin typeface="Times New Roman" charset="0"/>
                <a:ea typeface="Times New Roman" charset="0"/>
                <a:cs typeface="Times New Roman" charset="0"/>
                <a:sym typeface="+mn-lt"/>
              </a:rPr>
              <a:t>it!</a:t>
            </a:r>
            <a:r>
              <a:rPr kumimoji="1" lang="zh-CN" altLang="en-US" sz="2000" b="1" i="1" kern="0">
                <a:latin typeface="Times New Roman" charset="0"/>
                <a:ea typeface="Times New Roman" charset="0"/>
                <a:cs typeface="Times New Roman" charset="0"/>
                <a:sym typeface="+mn-lt"/>
              </a:rPr>
              <a:t> </a:t>
            </a:r>
            <a:r>
              <a:rPr kumimoji="1" lang="en-US" altLang="zh-CN" sz="2000" b="1" i="1" kern="0">
                <a:latin typeface="Times New Roman" charset="0"/>
                <a:ea typeface="Times New Roman" charset="0"/>
                <a:cs typeface="Times New Roman" charset="0"/>
                <a:sym typeface="+mn-lt"/>
              </a:rPr>
              <a:t>It’s</a:t>
            </a:r>
            <a:r>
              <a:rPr kumimoji="1" lang="zh-CN" altLang="en-US" sz="2000" b="1" i="1" kern="0">
                <a:latin typeface="Times New Roman" charset="0"/>
                <a:ea typeface="Times New Roman" charset="0"/>
                <a:cs typeface="Times New Roman" charset="0"/>
                <a:sym typeface="+mn-lt"/>
              </a:rPr>
              <a:t> </a:t>
            </a:r>
            <a:r>
              <a:rPr kumimoji="1" lang="en-US" altLang="zh-CN" sz="2000" b="1" i="1" kern="0">
                <a:latin typeface="Times New Roman" charset="0"/>
                <a:ea typeface="Times New Roman" charset="0"/>
                <a:cs typeface="Times New Roman" charset="0"/>
                <a:sym typeface="+mn-lt"/>
              </a:rPr>
              <a:t>not</a:t>
            </a:r>
            <a:r>
              <a:rPr kumimoji="1" lang="zh-CN" altLang="en-US" sz="2000" b="1" i="1" kern="0">
                <a:latin typeface="Times New Roman" charset="0"/>
                <a:ea typeface="Times New Roman" charset="0"/>
                <a:cs typeface="Times New Roman" charset="0"/>
                <a:sym typeface="+mn-lt"/>
              </a:rPr>
              <a:t> </a:t>
            </a:r>
            <a:r>
              <a:rPr kumimoji="1" lang="en-US" altLang="zh-CN" sz="2000" b="1" i="1" kern="0">
                <a:latin typeface="Times New Roman" charset="0"/>
                <a:ea typeface="Times New Roman" charset="0"/>
                <a:cs typeface="Times New Roman" charset="0"/>
                <a:sym typeface="+mn-lt"/>
              </a:rPr>
              <a:t>funny!</a:t>
            </a:r>
            <a:endParaRPr kumimoji="1" lang="zh-TW" altLang="en-US" sz="2000" b="1" i="1" kern="0">
              <a:latin typeface="Times New Roman" charset="0"/>
              <a:ea typeface="Times New Roman" charset="0"/>
              <a:cs typeface="Times New Roman" charset="0"/>
              <a:sym typeface="+mn-lt"/>
            </a:endParaRPr>
          </a:p>
        </p:txBody>
      </p:sp>
      <p:cxnSp>
        <p:nvCxnSpPr>
          <p:cNvPr id="4" name="直線接點 3"/>
          <p:cNvCxnSpPr/>
          <p:nvPr/>
        </p:nvCxnSpPr>
        <p:spPr>
          <a:xfrm>
            <a:off x="1057931" y="2269036"/>
            <a:ext cx="644363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橢圓 22"/>
          <p:cNvSpPr/>
          <p:nvPr/>
        </p:nvSpPr>
        <p:spPr>
          <a:xfrm>
            <a:off x="2226970" y="3914846"/>
            <a:ext cx="144000" cy="144000"/>
          </a:xfrm>
          <a:prstGeom prst="ellipse">
            <a:avLst/>
          </a:prstGeom>
          <a:solidFill>
            <a:schemeClr val="accent5">
              <a:lumMod val="75000"/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kumimoji="1" lang="zh-TW" altLang="en-US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橢圓 26"/>
          <p:cNvSpPr/>
          <p:nvPr/>
        </p:nvSpPr>
        <p:spPr>
          <a:xfrm>
            <a:off x="2791298" y="3822911"/>
            <a:ext cx="144000" cy="144000"/>
          </a:xfrm>
          <a:prstGeom prst="ellipse">
            <a:avLst/>
          </a:prstGeom>
          <a:solidFill>
            <a:srgbClr val="92D050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kumimoji="1" lang="zh-TW" altLang="en-US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橢圓 28"/>
          <p:cNvSpPr/>
          <p:nvPr/>
        </p:nvSpPr>
        <p:spPr>
          <a:xfrm>
            <a:off x="3154427" y="3548645"/>
            <a:ext cx="144000" cy="144000"/>
          </a:xfrm>
          <a:prstGeom prst="ellipse">
            <a:avLst/>
          </a:prstGeom>
          <a:solidFill>
            <a:schemeClr val="accent5">
              <a:lumMod val="75000"/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kumimoji="1" lang="zh-TW" altLang="en-US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3" name="直線箭頭接點 32"/>
          <p:cNvCxnSpPr/>
          <p:nvPr/>
        </p:nvCxnSpPr>
        <p:spPr>
          <a:xfrm flipH="1">
            <a:off x="3239143" y="2299825"/>
            <a:ext cx="125937" cy="1248820"/>
          </a:xfrm>
          <a:prstGeom prst="straightConnector1">
            <a:avLst/>
          </a:prstGeom>
          <a:ln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接點 33"/>
          <p:cNvCxnSpPr/>
          <p:nvPr/>
        </p:nvCxnSpPr>
        <p:spPr>
          <a:xfrm>
            <a:off x="2988961" y="2288672"/>
            <a:ext cx="644363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群組 42"/>
          <p:cNvGrpSpPr/>
          <p:nvPr/>
        </p:nvGrpSpPr>
        <p:grpSpPr>
          <a:xfrm>
            <a:off x="6171669" y="2289332"/>
            <a:ext cx="2996376" cy="2732765"/>
            <a:chOff x="1309891" y="3716663"/>
            <a:chExt cx="2996376" cy="2732765"/>
          </a:xfrm>
        </p:grpSpPr>
        <p:pic>
          <p:nvPicPr>
            <p:cNvPr id="44" name="圖片 4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9891" y="3716663"/>
              <a:ext cx="2996376" cy="2732765"/>
            </a:xfrm>
            <a:prstGeom prst="rect">
              <a:avLst/>
            </a:prstGeom>
          </p:spPr>
        </p:pic>
        <p:sp>
          <p:nvSpPr>
            <p:cNvPr id="45" name="文字方塊 44"/>
            <p:cNvSpPr txBox="1"/>
            <p:nvPr/>
          </p:nvSpPr>
          <p:spPr>
            <a:xfrm>
              <a:off x="3454957" y="5127674"/>
              <a:ext cx="787395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30000"/>
                </a:lnSpc>
                <a:spcBef>
                  <a:spcPts val="600"/>
                </a:spcBef>
              </a:pPr>
              <a:r>
                <a:rPr kumimoji="1" lang="en-US" altLang="zh-CN" sz="1200" b="1" i="1" kern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Valence</a:t>
              </a:r>
              <a:endParaRPr kumimoji="1" lang="zh-TW" altLang="en-US" sz="1200" b="1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46" name="文字方塊 45"/>
            <p:cNvSpPr txBox="1"/>
            <p:nvPr/>
          </p:nvSpPr>
          <p:spPr>
            <a:xfrm>
              <a:off x="1977251" y="3821537"/>
              <a:ext cx="774571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30000"/>
                </a:lnSpc>
                <a:spcBef>
                  <a:spcPts val="600"/>
                </a:spcBef>
              </a:pPr>
              <a:r>
                <a:rPr kumimoji="1" lang="en-US" altLang="zh-CN" sz="1200" b="1" i="1" kern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Arousal</a:t>
              </a:r>
              <a:endParaRPr kumimoji="1" lang="zh-TW" altLang="en-US" sz="1200" b="1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sp>
        <p:nvSpPr>
          <p:cNvPr id="47" name="橢圓 46"/>
          <p:cNvSpPr/>
          <p:nvPr/>
        </p:nvSpPr>
        <p:spPr>
          <a:xfrm>
            <a:off x="6839029" y="2959247"/>
            <a:ext cx="144000" cy="144000"/>
          </a:xfrm>
          <a:prstGeom prst="ellipse">
            <a:avLst/>
          </a:prstGeom>
          <a:solidFill>
            <a:srgbClr val="92D050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kumimoji="1" lang="zh-TW" altLang="en-US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向右箭號 47"/>
          <p:cNvSpPr/>
          <p:nvPr/>
        </p:nvSpPr>
        <p:spPr>
          <a:xfrm>
            <a:off x="4259996" y="3494957"/>
            <a:ext cx="1847758" cy="484632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kumimoji="1" lang="zh-TW" altLang="en-US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文字方塊 48"/>
          <p:cNvSpPr txBox="1"/>
          <p:nvPr/>
        </p:nvSpPr>
        <p:spPr>
          <a:xfrm>
            <a:off x="4187371" y="3049712"/>
            <a:ext cx="1993007" cy="4124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Expected</a:t>
            </a:r>
            <a:r>
              <a:rPr kumimoji="1" lang="zh-CN" altLang="en-US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location</a:t>
            </a:r>
            <a:endParaRPr kumimoji="1" lang="zh-TW" altLang="en-US" sz="16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5" name="文字方塊 34"/>
          <p:cNvSpPr txBox="1"/>
          <p:nvPr/>
        </p:nvSpPr>
        <p:spPr>
          <a:xfrm>
            <a:off x="9481454" y="3587016"/>
            <a:ext cx="261375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Arial" charset="0"/>
              <a:buChar char="•"/>
            </a:pPr>
            <a:r>
              <a:rPr kumimoji="1" lang="en-US" altLang="zh-CN" sz="2000" kern="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words</a:t>
            </a:r>
            <a:r>
              <a:rPr kumimoji="1" lang="zh-CN" altLang="en-US" sz="2000" kern="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lack</a:t>
            </a:r>
            <a:r>
              <a:rPr kumimoji="1" lang="zh-CN" altLang="en-US" sz="2000" kern="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VA</a:t>
            </a:r>
            <a:r>
              <a:rPr kumimoji="1" lang="zh-CN" altLang="en-US" sz="2000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values</a:t>
            </a:r>
            <a:endParaRPr kumimoji="1" lang="zh-CN" altLang="en-US" sz="2000" kern="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6" name="文字方塊 35"/>
          <p:cNvSpPr txBox="1"/>
          <p:nvPr/>
        </p:nvSpPr>
        <p:spPr>
          <a:xfrm>
            <a:off x="5620" y="6108537"/>
            <a:ext cx="6519610" cy="7325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i="1" kern="0" err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Jin</a:t>
            </a:r>
            <a:r>
              <a:rPr kumimoji="1" lang="zh-CN" altLang="en-US" sz="1600" i="1" ker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i="1" ker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W.</a:t>
            </a:r>
            <a:r>
              <a:rPr kumimoji="1" lang="zh-CN" altLang="en-US" sz="1600" i="1" ker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i="1" ker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etc.,</a:t>
            </a:r>
            <a:r>
              <a:rPr kumimoji="1" lang="zh-CN" altLang="en-US" sz="1600" i="1" ker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i="1" ker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Community-Based</a:t>
            </a:r>
            <a:r>
              <a:rPr kumimoji="1" lang="zh-CN" altLang="en-US" sz="1600" i="1" ker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i="1" ker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Weighted</a:t>
            </a:r>
            <a:r>
              <a:rPr kumimoji="1" lang="zh-CN" altLang="en-US" sz="1600" i="1" ker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i="1" ker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Graph</a:t>
            </a:r>
            <a:r>
              <a:rPr kumimoji="1" lang="zh-CN" altLang="en-US" sz="1600" i="1" ker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i="1" ker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Model</a:t>
            </a:r>
            <a:r>
              <a:rPr kumimoji="1" lang="zh-CN" altLang="en-US" sz="1600" i="1" ker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i="1" ker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for</a:t>
            </a:r>
            <a:r>
              <a:rPr kumimoji="1" lang="zh-CN" altLang="en-US" sz="1600" i="1" ker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i="1" ker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Valence-Arousal</a:t>
            </a:r>
            <a:r>
              <a:rPr kumimoji="1" lang="zh-CN" altLang="en-US" sz="1600" i="1" ker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i="1" ker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Prediction</a:t>
            </a:r>
            <a:r>
              <a:rPr kumimoji="1" lang="zh-CN" altLang="en-US" sz="1600" i="1" ker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i="1" ker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</a:t>
            </a:r>
            <a:r>
              <a:rPr kumimoji="1" lang="zh-CN" altLang="en-US" sz="1600" i="1" ker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i="1" ker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Affective</a:t>
            </a:r>
            <a:r>
              <a:rPr kumimoji="1" lang="zh-CN" altLang="en-US" sz="1600" i="1" ker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i="1" ker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Words,</a:t>
            </a:r>
            <a:r>
              <a:rPr kumimoji="1" lang="zh-CN" altLang="en-US" sz="1600" i="1" ker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i="1" ker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2016</a:t>
            </a:r>
            <a:endParaRPr kumimoji="1" lang="zh-TW" altLang="en-US" sz="1600" i="1" kern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3852-3E02-994E-8C07-E1FB887EDC55}" type="slidenum">
              <a:rPr kumimoji="1" lang="zh-TW" altLang="en-US" smtClean="0"/>
              <a:pPr/>
              <a:t>13</a:t>
            </a:fld>
            <a:endParaRPr kumimoji="1" lang="zh-TW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21912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2221">
        <p:fade/>
      </p:transition>
    </mc:Choice>
    <mc:Fallback xmlns="">
      <p:transition spd="med" advTm="6222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3" grpId="0" animBg="1"/>
      <p:bldP spid="27" grpId="0" animBg="1"/>
      <p:bldP spid="29" grpId="0" animBg="1"/>
      <p:bldP spid="47" grpId="0" animBg="1"/>
      <p:bldP spid="48" grpId="0" animBg="1"/>
      <p:bldP spid="49" grpId="0"/>
      <p:bldP spid="3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5149516" cy="76866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endParaRPr kumimoji="1" lang="zh-TW" altLang="en-US" sz="28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492699" y="30642"/>
            <a:ext cx="2667718" cy="7325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Related</a:t>
            </a:r>
            <a:r>
              <a:rPr kumimoji="1" lang="zh-CN" altLang="en-US" sz="32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Work</a:t>
            </a:r>
            <a:endParaRPr kumimoji="1" lang="zh-TW" altLang="en-US" sz="3200" kern="0">
              <a:latin typeface="Arial"/>
              <a:ea typeface="Times New Roman" charset="0"/>
              <a:cs typeface="Arial"/>
              <a:sym typeface="+mn-lt"/>
            </a:endParaRPr>
          </a:p>
        </p:txBody>
      </p:sp>
      <p:sp>
        <p:nvSpPr>
          <p:cNvPr id="28" name="文字方塊 27"/>
          <p:cNvSpPr txBox="1"/>
          <p:nvPr/>
        </p:nvSpPr>
        <p:spPr>
          <a:xfrm>
            <a:off x="2574212" y="1838747"/>
            <a:ext cx="1172409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b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Rating</a:t>
            </a:r>
            <a:endParaRPr kumimoji="1" lang="zh-TW" altLang="en-US" b="1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2" name="文字方塊 31"/>
          <p:cNvSpPr txBox="1"/>
          <p:nvPr/>
        </p:nvSpPr>
        <p:spPr>
          <a:xfrm>
            <a:off x="538953" y="1934891"/>
            <a:ext cx="2176889" cy="969496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000" b="1" i="1" kern="0">
                <a:latin typeface="Times New Roman" charset="0"/>
                <a:ea typeface="Times New Roman" charset="0"/>
                <a:cs typeface="Times New Roman" charset="0"/>
                <a:sym typeface="+mn-lt"/>
              </a:rPr>
              <a:t>Stop</a:t>
            </a:r>
            <a:r>
              <a:rPr kumimoji="1" lang="zh-CN" altLang="en-US" sz="2000" b="1" i="1" kern="0">
                <a:latin typeface="Times New Roman" charset="0"/>
                <a:ea typeface="Times New Roman" charset="0"/>
                <a:cs typeface="Times New Roman" charset="0"/>
                <a:sym typeface="+mn-lt"/>
              </a:rPr>
              <a:t> </a:t>
            </a:r>
            <a:r>
              <a:rPr kumimoji="1" lang="en-US" altLang="zh-CN" sz="2000" b="1" i="1" kern="0">
                <a:latin typeface="Times New Roman" charset="0"/>
                <a:ea typeface="Times New Roman" charset="0"/>
                <a:cs typeface="Times New Roman" charset="0"/>
                <a:sym typeface="+mn-lt"/>
              </a:rPr>
              <a:t>it!</a:t>
            </a:r>
            <a:r>
              <a:rPr kumimoji="1" lang="zh-CN" altLang="en-US" sz="2000" b="1" i="1" kern="0">
                <a:latin typeface="Times New Roman" charset="0"/>
                <a:ea typeface="Times New Roman" charset="0"/>
                <a:cs typeface="Times New Roman" charset="0"/>
                <a:sym typeface="+mn-lt"/>
              </a:rPr>
              <a:t> </a:t>
            </a: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000" b="1" i="1" kern="0">
                <a:latin typeface="Times New Roman" charset="0"/>
                <a:ea typeface="Times New Roman" charset="0"/>
                <a:cs typeface="Times New Roman" charset="0"/>
                <a:sym typeface="+mn-lt"/>
              </a:rPr>
              <a:t>It’s</a:t>
            </a:r>
            <a:r>
              <a:rPr kumimoji="1" lang="zh-CN" altLang="en-US" sz="2000" b="1" i="1" kern="0">
                <a:latin typeface="Times New Roman" charset="0"/>
                <a:ea typeface="Times New Roman" charset="0"/>
                <a:cs typeface="Times New Roman" charset="0"/>
                <a:sym typeface="+mn-lt"/>
              </a:rPr>
              <a:t> </a:t>
            </a:r>
            <a:r>
              <a:rPr kumimoji="1" lang="en-US" altLang="zh-CN" sz="2000" b="1" i="1" kern="0">
                <a:latin typeface="Times New Roman" charset="0"/>
                <a:ea typeface="Times New Roman" charset="0"/>
                <a:cs typeface="Times New Roman" charset="0"/>
                <a:sym typeface="+mn-lt"/>
              </a:rPr>
              <a:t>not</a:t>
            </a:r>
            <a:r>
              <a:rPr kumimoji="1" lang="zh-CN" altLang="en-US" sz="2000" b="1" i="1" kern="0">
                <a:latin typeface="Times New Roman" charset="0"/>
                <a:ea typeface="Times New Roman" charset="0"/>
                <a:cs typeface="Times New Roman" charset="0"/>
                <a:sym typeface="+mn-lt"/>
              </a:rPr>
              <a:t> </a:t>
            </a:r>
            <a:r>
              <a:rPr kumimoji="1" lang="en-US" altLang="zh-CN" sz="2000" b="1" i="1" kern="0">
                <a:latin typeface="Times New Roman" charset="0"/>
                <a:ea typeface="Times New Roman" charset="0"/>
                <a:cs typeface="Times New Roman" charset="0"/>
                <a:sym typeface="+mn-lt"/>
              </a:rPr>
              <a:t>funny!</a:t>
            </a:r>
            <a:endParaRPr kumimoji="1" lang="zh-TW" altLang="en-US" sz="2000" b="1" i="1" kern="0">
              <a:latin typeface="Times New Roman" charset="0"/>
              <a:ea typeface="Times New Roman" charset="0"/>
              <a:cs typeface="Times New Roman" charset="0"/>
              <a:sym typeface="+mn-lt"/>
            </a:endParaRPr>
          </a:p>
        </p:txBody>
      </p:sp>
      <p:sp>
        <p:nvSpPr>
          <p:cNvPr id="31" name="向右箭號 30"/>
          <p:cNvSpPr/>
          <p:nvPr/>
        </p:nvSpPr>
        <p:spPr>
          <a:xfrm>
            <a:off x="2508381" y="2210173"/>
            <a:ext cx="1214645" cy="484632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kumimoji="1" lang="zh-TW" altLang="en-US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8" name="向右箭號 57"/>
          <p:cNvSpPr/>
          <p:nvPr/>
        </p:nvSpPr>
        <p:spPr>
          <a:xfrm>
            <a:off x="6772545" y="2210172"/>
            <a:ext cx="1214645" cy="484632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kumimoji="1" lang="zh-TW" altLang="en-US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群組 2"/>
          <p:cNvGrpSpPr/>
          <p:nvPr/>
        </p:nvGrpSpPr>
        <p:grpSpPr>
          <a:xfrm>
            <a:off x="8099485" y="1130734"/>
            <a:ext cx="2996376" cy="2732765"/>
            <a:chOff x="8827542" y="1750923"/>
            <a:chExt cx="2996376" cy="2732765"/>
          </a:xfrm>
        </p:grpSpPr>
        <p:grpSp>
          <p:nvGrpSpPr>
            <p:cNvPr id="54" name="群組 53"/>
            <p:cNvGrpSpPr/>
            <p:nvPr/>
          </p:nvGrpSpPr>
          <p:grpSpPr>
            <a:xfrm>
              <a:off x="8827542" y="1750923"/>
              <a:ext cx="2996376" cy="2732765"/>
              <a:chOff x="1309891" y="3716663"/>
              <a:chExt cx="2996376" cy="2732765"/>
            </a:xfrm>
          </p:grpSpPr>
          <p:pic>
            <p:nvPicPr>
              <p:cNvPr id="55" name="圖片 54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09891" y="3716663"/>
                <a:ext cx="2996376" cy="2732765"/>
              </a:xfrm>
              <a:prstGeom prst="rect">
                <a:avLst/>
              </a:prstGeom>
            </p:spPr>
          </p:pic>
          <p:sp>
            <p:nvSpPr>
              <p:cNvPr id="56" name="文字方塊 55"/>
              <p:cNvSpPr txBox="1"/>
              <p:nvPr/>
            </p:nvSpPr>
            <p:spPr>
              <a:xfrm>
                <a:off x="3454957" y="5127674"/>
                <a:ext cx="787395" cy="3323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30000"/>
                  </a:lnSpc>
                  <a:spcBef>
                    <a:spcPts val="600"/>
                  </a:spcBef>
                </a:pPr>
                <a:r>
                  <a:rPr kumimoji="1" lang="en-US" altLang="zh-CN" sz="1200" b="1" i="1" kern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Valence</a:t>
                </a:r>
                <a:endParaRPr kumimoji="1" lang="zh-TW" altLang="en-US" sz="1200" b="1" i="1" kern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57" name="文字方塊 56"/>
              <p:cNvSpPr txBox="1"/>
              <p:nvPr/>
            </p:nvSpPr>
            <p:spPr>
              <a:xfrm>
                <a:off x="1977251" y="3821537"/>
                <a:ext cx="774571" cy="3323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30000"/>
                  </a:lnSpc>
                  <a:spcBef>
                    <a:spcPts val="600"/>
                  </a:spcBef>
                </a:pPr>
                <a:r>
                  <a:rPr kumimoji="1" lang="en-US" altLang="zh-CN" sz="1200" b="1" i="1" kern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Arousal</a:t>
                </a:r>
                <a:endParaRPr kumimoji="1" lang="zh-TW" altLang="en-US" sz="1200" b="1" i="1" kern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p:grpSp>
        <p:sp>
          <p:nvSpPr>
            <p:cNvPr id="59" name="橢圓 58"/>
            <p:cNvSpPr/>
            <p:nvPr/>
          </p:nvSpPr>
          <p:spPr>
            <a:xfrm>
              <a:off x="9524227" y="2624202"/>
              <a:ext cx="144000" cy="144000"/>
            </a:xfrm>
            <a:prstGeom prst="ellipse">
              <a:avLst/>
            </a:prstGeom>
            <a:solidFill>
              <a:srgbClr val="92D050">
                <a:alpha val="7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kumimoji="1" lang="zh-TW" altLang="en-US" sz="12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60" name="文字方塊 59"/>
          <p:cNvSpPr txBox="1"/>
          <p:nvPr/>
        </p:nvSpPr>
        <p:spPr>
          <a:xfrm>
            <a:off x="6756747" y="1849200"/>
            <a:ext cx="1172409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b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Average</a:t>
            </a:r>
            <a:endParaRPr kumimoji="1" lang="zh-TW" altLang="en-US" b="1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1" name="文字方塊 60"/>
          <p:cNvSpPr txBox="1"/>
          <p:nvPr/>
        </p:nvSpPr>
        <p:spPr>
          <a:xfrm>
            <a:off x="2413428" y="4212173"/>
            <a:ext cx="685240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Arial" charset="0"/>
              <a:buChar char="•"/>
            </a:pP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Only</a:t>
            </a: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provides</a:t>
            </a: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the</a:t>
            </a: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location</a:t>
            </a: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</a:t>
            </a: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the</a:t>
            </a: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text</a:t>
            </a: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in</a:t>
            </a: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VA</a:t>
            </a: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space</a:t>
            </a:r>
            <a:endParaRPr kumimoji="1" lang="zh-TW" altLang="en-US" sz="20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2" name="文字方塊 61"/>
          <p:cNvSpPr txBox="1"/>
          <p:nvPr/>
        </p:nvSpPr>
        <p:spPr>
          <a:xfrm>
            <a:off x="2765722" y="4643983"/>
            <a:ext cx="3554128" cy="4124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How</a:t>
            </a:r>
            <a:r>
              <a:rPr kumimoji="1"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accurate</a:t>
            </a:r>
            <a:r>
              <a:rPr kumimoji="1"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the</a:t>
            </a:r>
            <a:r>
              <a:rPr kumimoji="1"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location</a:t>
            </a:r>
            <a:r>
              <a:rPr kumimoji="1"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is?</a:t>
            </a:r>
            <a:endParaRPr kumimoji="1" lang="zh-TW" altLang="en-US" sz="16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5" name="文字方塊 64"/>
          <p:cNvSpPr txBox="1"/>
          <p:nvPr/>
        </p:nvSpPr>
        <p:spPr>
          <a:xfrm>
            <a:off x="2413428" y="5364954"/>
            <a:ext cx="394407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Arial" charset="0"/>
              <a:buChar char="•"/>
            </a:pP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Variance</a:t>
            </a: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ratings</a:t>
            </a:r>
            <a:endParaRPr kumimoji="1" lang="zh-TW" altLang="en-US" sz="20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6" name="文字方塊 65"/>
          <p:cNvSpPr txBox="1"/>
          <p:nvPr/>
        </p:nvSpPr>
        <p:spPr>
          <a:xfrm>
            <a:off x="142602" y="6428952"/>
            <a:ext cx="6126998" cy="3724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400" kern="0">
                <a:solidFill>
                  <a:srgbClr val="0070C0"/>
                </a:solidFill>
                <a:ea typeface="微软雅黑" panose="020B0503020204020204" pitchFamily="34" charset="-122"/>
                <a:cs typeface="+mn-ea"/>
                <a:sym typeface="+mn-lt"/>
              </a:rPr>
              <a:t>Daniel.</a:t>
            </a:r>
            <a:r>
              <a:rPr kumimoji="1" lang="zh-CN" altLang="en-US" sz="1400" kern="0" dirty="0">
                <a:solidFill>
                  <a:srgbClr val="0070C0"/>
                </a:solidFill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400" kern="0" dirty="0">
                <a:solidFill>
                  <a:srgbClr val="0070C0"/>
                </a:solidFill>
                <a:ea typeface="微软雅黑" panose="020B0503020204020204" pitchFamily="34" charset="-122"/>
                <a:cs typeface="+mn-ea"/>
                <a:sym typeface="+mn-lt"/>
              </a:rPr>
              <a:t>etc.,</a:t>
            </a:r>
            <a:r>
              <a:rPr kumimoji="1" lang="zh-CN" altLang="en-US" sz="1400" kern="0" dirty="0">
                <a:solidFill>
                  <a:srgbClr val="0070C0"/>
                </a:solidFill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400" i="1" kern="0" dirty="0">
                <a:solidFill>
                  <a:srgbClr val="0070C0"/>
                </a:solidFill>
                <a:ea typeface="微软雅黑" panose="020B0503020204020204" pitchFamily="34" charset="-122"/>
                <a:cs typeface="+mn-ea"/>
                <a:sym typeface="+mn-lt"/>
              </a:rPr>
              <a:t>Modelling</a:t>
            </a:r>
            <a:r>
              <a:rPr kumimoji="1" lang="zh-CN" altLang="en-US" sz="1400" i="1" kern="0" dirty="0">
                <a:solidFill>
                  <a:srgbClr val="0070C0"/>
                </a:solidFill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400" i="1" kern="0" dirty="0">
                <a:solidFill>
                  <a:srgbClr val="0070C0"/>
                </a:solidFill>
                <a:ea typeface="微软雅黑" panose="020B0503020204020204" pitchFamily="34" charset="-122"/>
                <a:cs typeface="+mn-ea"/>
                <a:sym typeface="+mn-lt"/>
              </a:rPr>
              <a:t>Valence</a:t>
            </a:r>
            <a:r>
              <a:rPr kumimoji="1" lang="zh-CN" altLang="en-US" sz="1400" i="1" kern="0" dirty="0">
                <a:solidFill>
                  <a:srgbClr val="0070C0"/>
                </a:solidFill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400" i="1" kern="0" dirty="0">
                <a:solidFill>
                  <a:srgbClr val="0070C0"/>
                </a:solidFill>
                <a:ea typeface="微软雅黑" panose="020B0503020204020204" pitchFamily="34" charset="-122"/>
                <a:cs typeface="+mn-ea"/>
                <a:sym typeface="+mn-lt"/>
              </a:rPr>
              <a:t>and</a:t>
            </a:r>
            <a:r>
              <a:rPr kumimoji="1" lang="zh-CN" altLang="en-US" sz="1400" i="1" kern="0" dirty="0">
                <a:solidFill>
                  <a:srgbClr val="0070C0"/>
                </a:solidFill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400" i="1" kern="0" dirty="0">
                <a:solidFill>
                  <a:srgbClr val="0070C0"/>
                </a:solidFill>
                <a:ea typeface="微软雅黑" panose="020B0503020204020204" pitchFamily="34" charset="-122"/>
                <a:cs typeface="+mn-ea"/>
                <a:sym typeface="+mn-lt"/>
              </a:rPr>
              <a:t>Arousal</a:t>
            </a:r>
            <a:r>
              <a:rPr kumimoji="1" lang="zh-CN" altLang="en-US" sz="1400" i="1" kern="0" dirty="0">
                <a:solidFill>
                  <a:srgbClr val="0070C0"/>
                </a:solidFill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400" i="1" kern="0" dirty="0">
                <a:solidFill>
                  <a:srgbClr val="0070C0"/>
                </a:solidFill>
                <a:ea typeface="微软雅黑" panose="020B0503020204020204" pitchFamily="34" charset="-122"/>
                <a:cs typeface="+mn-ea"/>
                <a:sym typeface="+mn-lt"/>
              </a:rPr>
              <a:t>in</a:t>
            </a:r>
            <a:r>
              <a:rPr kumimoji="1" lang="zh-CN" altLang="en-US" sz="1400" i="1" kern="0" dirty="0">
                <a:solidFill>
                  <a:srgbClr val="0070C0"/>
                </a:solidFill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400" i="1" kern="0" dirty="0">
                <a:solidFill>
                  <a:srgbClr val="0070C0"/>
                </a:solidFill>
                <a:ea typeface="微软雅黑" panose="020B0503020204020204" pitchFamily="34" charset="-122"/>
                <a:cs typeface="+mn-ea"/>
                <a:sym typeface="+mn-lt"/>
              </a:rPr>
              <a:t>Facebook</a:t>
            </a:r>
            <a:r>
              <a:rPr kumimoji="1" lang="zh-CN" altLang="en-US" sz="1400" i="1" kern="0" dirty="0">
                <a:solidFill>
                  <a:srgbClr val="0070C0"/>
                </a:solidFill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400" i="1" kern="0" dirty="0">
                <a:solidFill>
                  <a:srgbClr val="0070C0"/>
                </a:solidFill>
                <a:ea typeface="微软雅黑" panose="020B0503020204020204" pitchFamily="34" charset="-122"/>
                <a:cs typeface="+mn-ea"/>
                <a:sym typeface="+mn-lt"/>
              </a:rPr>
              <a:t>Posts</a:t>
            </a:r>
            <a:r>
              <a:rPr kumimoji="1" lang="en-US" altLang="zh-CN" sz="1400" kern="0" dirty="0">
                <a:solidFill>
                  <a:srgbClr val="0070C0"/>
                </a:solidFill>
                <a:ea typeface="微软雅黑" panose="020B0503020204020204" pitchFamily="34" charset="-122"/>
                <a:cs typeface="+mn-ea"/>
                <a:sym typeface="+mn-lt"/>
              </a:rPr>
              <a:t>,</a:t>
            </a:r>
            <a:r>
              <a:rPr kumimoji="1" lang="zh-CN" altLang="en-US" sz="1400" kern="0" dirty="0">
                <a:solidFill>
                  <a:srgbClr val="0070C0"/>
                </a:solidFill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400" kern="0" dirty="0">
                <a:solidFill>
                  <a:srgbClr val="0070C0"/>
                </a:solidFill>
                <a:ea typeface="微软雅黑" panose="020B0503020204020204" pitchFamily="34" charset="-122"/>
                <a:cs typeface="+mn-ea"/>
                <a:sym typeface="+mn-lt"/>
              </a:rPr>
              <a:t>2016</a:t>
            </a:r>
            <a:endParaRPr kumimoji="1" lang="zh-TW" altLang="en-US" sz="1400" kern="0" dirty="0">
              <a:solidFill>
                <a:srgbClr val="0070C0"/>
              </a:solidFill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3852-3E02-994E-8C07-E1FB887EDC55}" type="slidenum">
              <a:rPr kumimoji="1" lang="zh-TW" altLang="en-US" smtClean="0"/>
              <a:pPr/>
              <a:t>14</a:t>
            </a:fld>
            <a:endParaRPr kumimoji="1" lang="zh-TW" altLang="en-US"/>
          </a:p>
        </p:txBody>
      </p:sp>
      <p:grpSp>
        <p:nvGrpSpPr>
          <p:cNvPr id="8" name="群組 7"/>
          <p:cNvGrpSpPr/>
          <p:nvPr/>
        </p:nvGrpSpPr>
        <p:grpSpPr>
          <a:xfrm>
            <a:off x="3723026" y="1086106"/>
            <a:ext cx="2996376" cy="2732765"/>
            <a:chOff x="3909216" y="1447992"/>
            <a:chExt cx="2996376" cy="2732765"/>
          </a:xfrm>
        </p:grpSpPr>
        <p:grpSp>
          <p:nvGrpSpPr>
            <p:cNvPr id="43" name="群組 42"/>
            <p:cNvGrpSpPr/>
            <p:nvPr/>
          </p:nvGrpSpPr>
          <p:grpSpPr>
            <a:xfrm>
              <a:off x="3909216" y="1447992"/>
              <a:ext cx="2996376" cy="2732765"/>
              <a:chOff x="1309891" y="3716663"/>
              <a:chExt cx="2996376" cy="2732765"/>
            </a:xfrm>
          </p:grpSpPr>
          <p:pic>
            <p:nvPicPr>
              <p:cNvPr id="44" name="圖片 43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09891" y="3716663"/>
                <a:ext cx="2996376" cy="2732765"/>
              </a:xfrm>
              <a:prstGeom prst="rect">
                <a:avLst/>
              </a:prstGeom>
            </p:spPr>
          </p:pic>
          <p:sp>
            <p:nvSpPr>
              <p:cNvPr id="45" name="文字方塊 44"/>
              <p:cNvSpPr txBox="1"/>
              <p:nvPr/>
            </p:nvSpPr>
            <p:spPr>
              <a:xfrm>
                <a:off x="3454957" y="5127674"/>
                <a:ext cx="787395" cy="3323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30000"/>
                  </a:lnSpc>
                  <a:spcBef>
                    <a:spcPts val="600"/>
                  </a:spcBef>
                </a:pPr>
                <a:r>
                  <a:rPr kumimoji="1" lang="en-US" altLang="zh-CN" sz="1200" b="1" i="1" kern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Valence</a:t>
                </a:r>
                <a:endParaRPr kumimoji="1" lang="zh-TW" altLang="en-US" sz="1200" b="1" i="1" kern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46" name="文字方塊 45"/>
              <p:cNvSpPr txBox="1"/>
              <p:nvPr/>
            </p:nvSpPr>
            <p:spPr>
              <a:xfrm>
                <a:off x="1977251" y="3821537"/>
                <a:ext cx="774571" cy="3323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30000"/>
                  </a:lnSpc>
                  <a:spcBef>
                    <a:spcPts val="600"/>
                  </a:spcBef>
                </a:pPr>
                <a:r>
                  <a:rPr kumimoji="1" lang="en-US" altLang="zh-CN" sz="1200" b="1" i="1" kern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Arousal</a:t>
                </a:r>
                <a:endParaRPr kumimoji="1" lang="zh-TW" altLang="en-US" sz="1200" b="1" i="1" kern="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p:grpSp>
        <p:sp>
          <p:nvSpPr>
            <p:cNvPr id="47" name="橢圓 46"/>
            <p:cNvSpPr/>
            <p:nvPr/>
          </p:nvSpPr>
          <p:spPr>
            <a:xfrm>
              <a:off x="4576576" y="2117907"/>
              <a:ext cx="144000" cy="144000"/>
            </a:xfrm>
            <a:prstGeom prst="ellipse">
              <a:avLst/>
            </a:prstGeom>
            <a:solidFill>
              <a:schemeClr val="accent5">
                <a:lumMod val="75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kumimoji="1" lang="zh-TW" altLang="en-US" sz="12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" name="橢圓 34"/>
            <p:cNvSpPr/>
            <p:nvPr/>
          </p:nvSpPr>
          <p:spPr>
            <a:xfrm>
              <a:off x="4728976" y="2270307"/>
              <a:ext cx="144000" cy="144000"/>
            </a:xfrm>
            <a:prstGeom prst="ellipse">
              <a:avLst/>
            </a:prstGeom>
            <a:solidFill>
              <a:schemeClr val="accent5">
                <a:lumMod val="75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kumimoji="1" lang="zh-TW" altLang="en-US" sz="12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" name="橢圓 35"/>
            <p:cNvSpPr/>
            <p:nvPr/>
          </p:nvSpPr>
          <p:spPr>
            <a:xfrm>
              <a:off x="4462807" y="1933786"/>
              <a:ext cx="144000" cy="144000"/>
            </a:xfrm>
            <a:prstGeom prst="ellipse">
              <a:avLst/>
            </a:prstGeom>
            <a:solidFill>
              <a:schemeClr val="accent5">
                <a:lumMod val="75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kumimoji="1" lang="zh-TW" altLang="en-US" sz="12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7" name="橢圓 36"/>
            <p:cNvSpPr/>
            <p:nvPr/>
          </p:nvSpPr>
          <p:spPr>
            <a:xfrm>
              <a:off x="4800976" y="2090386"/>
              <a:ext cx="144000" cy="144000"/>
            </a:xfrm>
            <a:prstGeom prst="ellipse">
              <a:avLst/>
            </a:prstGeom>
            <a:solidFill>
              <a:schemeClr val="accent5">
                <a:lumMod val="75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kumimoji="1" lang="zh-TW" altLang="en-US" sz="12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8" name="橢圓 37"/>
            <p:cNvSpPr/>
            <p:nvPr/>
          </p:nvSpPr>
          <p:spPr>
            <a:xfrm>
              <a:off x="4656976" y="2338686"/>
              <a:ext cx="144000" cy="144000"/>
            </a:xfrm>
            <a:prstGeom prst="ellipse">
              <a:avLst/>
            </a:prstGeom>
            <a:solidFill>
              <a:schemeClr val="accent5">
                <a:lumMod val="75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kumimoji="1" lang="zh-TW" altLang="en-US" sz="12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9" name="橢圓 38"/>
            <p:cNvSpPr/>
            <p:nvPr/>
          </p:nvSpPr>
          <p:spPr>
            <a:xfrm>
              <a:off x="4572235" y="2237963"/>
              <a:ext cx="144000" cy="144000"/>
            </a:xfrm>
            <a:prstGeom prst="ellipse">
              <a:avLst/>
            </a:prstGeom>
            <a:solidFill>
              <a:schemeClr val="accent5">
                <a:lumMod val="75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kumimoji="1" lang="zh-TW" altLang="en-US" sz="12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0" name="橢圓 39"/>
            <p:cNvSpPr/>
            <p:nvPr/>
          </p:nvSpPr>
          <p:spPr>
            <a:xfrm>
              <a:off x="4644235" y="1953847"/>
              <a:ext cx="144000" cy="144000"/>
            </a:xfrm>
            <a:prstGeom prst="ellipse">
              <a:avLst/>
            </a:prstGeom>
            <a:solidFill>
              <a:schemeClr val="accent5">
                <a:lumMod val="75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kumimoji="1" lang="zh-TW" altLang="en-US" sz="12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0" name="橢圓 49"/>
            <p:cNvSpPr/>
            <p:nvPr/>
          </p:nvSpPr>
          <p:spPr>
            <a:xfrm>
              <a:off x="4415494" y="2126307"/>
              <a:ext cx="144000" cy="144000"/>
            </a:xfrm>
            <a:prstGeom prst="ellipse">
              <a:avLst/>
            </a:prstGeom>
            <a:solidFill>
              <a:schemeClr val="accent5">
                <a:lumMod val="75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kumimoji="1" lang="zh-TW" altLang="en-US" sz="12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" name="橢圓 50"/>
            <p:cNvSpPr/>
            <p:nvPr/>
          </p:nvSpPr>
          <p:spPr>
            <a:xfrm>
              <a:off x="4872976" y="2304497"/>
              <a:ext cx="144000" cy="144000"/>
            </a:xfrm>
            <a:prstGeom prst="ellipse">
              <a:avLst/>
            </a:prstGeom>
            <a:solidFill>
              <a:schemeClr val="accent5">
                <a:lumMod val="75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kumimoji="1" lang="zh-TW" altLang="en-US" sz="12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" name="橢圓 51"/>
            <p:cNvSpPr/>
            <p:nvPr/>
          </p:nvSpPr>
          <p:spPr>
            <a:xfrm>
              <a:off x="5123861" y="2612120"/>
              <a:ext cx="144000" cy="144000"/>
            </a:xfrm>
            <a:prstGeom prst="ellipse">
              <a:avLst/>
            </a:prstGeom>
            <a:solidFill>
              <a:schemeClr val="accent5">
                <a:lumMod val="75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kumimoji="1" lang="zh-TW" altLang="en-US" sz="12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3" name="橢圓 52"/>
            <p:cNvSpPr/>
            <p:nvPr/>
          </p:nvSpPr>
          <p:spPr>
            <a:xfrm>
              <a:off x="4428235" y="2509899"/>
              <a:ext cx="144000" cy="144000"/>
            </a:xfrm>
            <a:prstGeom prst="ellipse">
              <a:avLst/>
            </a:prstGeom>
            <a:solidFill>
              <a:schemeClr val="accent5">
                <a:lumMod val="75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kumimoji="1" lang="zh-TW" altLang="en-US" sz="12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5450441" y="3669766"/>
              <a:ext cx="133241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zh-CN" kern="0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VA</a:t>
              </a:r>
              <a:r>
                <a:rPr kumimoji="1" lang="zh-CN" altLang="en-US" kern="0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 </a:t>
              </a:r>
              <a:r>
                <a:rPr kumimoji="1" lang="en-US" altLang="zh-CN" kern="0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ratings</a:t>
              </a:r>
              <a:endParaRPr lang="zh-TW" altLang="en-US" dirty="0">
                <a:solidFill>
                  <a:srgbClr val="0070C0"/>
                </a:solidFill>
              </a:endParaRPr>
            </a:p>
          </p:txBody>
        </p:sp>
        <p:sp>
          <p:nvSpPr>
            <p:cNvPr id="71" name="橢圓 70"/>
            <p:cNvSpPr/>
            <p:nvPr/>
          </p:nvSpPr>
          <p:spPr>
            <a:xfrm>
              <a:off x="4809376" y="2491086"/>
              <a:ext cx="144000" cy="144000"/>
            </a:xfrm>
            <a:prstGeom prst="ellipse">
              <a:avLst/>
            </a:prstGeom>
            <a:solidFill>
              <a:schemeClr val="accent5">
                <a:lumMod val="75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kumimoji="1" lang="zh-TW" altLang="en-US" sz="12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2" name="橢圓 71"/>
            <p:cNvSpPr/>
            <p:nvPr/>
          </p:nvSpPr>
          <p:spPr>
            <a:xfrm>
              <a:off x="4961776" y="2643486"/>
              <a:ext cx="144000" cy="144000"/>
            </a:xfrm>
            <a:prstGeom prst="ellipse">
              <a:avLst/>
            </a:prstGeom>
            <a:solidFill>
              <a:schemeClr val="accent5">
                <a:lumMod val="75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kumimoji="1" lang="zh-TW" altLang="en-US" sz="12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3" name="橢圓 72"/>
            <p:cNvSpPr/>
            <p:nvPr/>
          </p:nvSpPr>
          <p:spPr>
            <a:xfrm>
              <a:off x="4515896" y="2861123"/>
              <a:ext cx="144000" cy="144000"/>
            </a:xfrm>
            <a:prstGeom prst="ellipse">
              <a:avLst/>
            </a:prstGeom>
            <a:solidFill>
              <a:schemeClr val="accent5">
                <a:lumMod val="75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kumimoji="1" lang="zh-TW" altLang="en-US" sz="12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4" name="橢圓 73"/>
            <p:cNvSpPr/>
            <p:nvPr/>
          </p:nvSpPr>
          <p:spPr>
            <a:xfrm>
              <a:off x="4187462" y="2176493"/>
              <a:ext cx="144000" cy="144000"/>
            </a:xfrm>
            <a:prstGeom prst="ellipse">
              <a:avLst/>
            </a:prstGeom>
            <a:solidFill>
              <a:schemeClr val="accent5">
                <a:lumMod val="75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kumimoji="1" lang="zh-TW" altLang="en-US" sz="12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5" name="橢圓 74"/>
            <p:cNvSpPr/>
            <p:nvPr/>
          </p:nvSpPr>
          <p:spPr>
            <a:xfrm>
              <a:off x="4851729" y="2874395"/>
              <a:ext cx="144000" cy="144000"/>
            </a:xfrm>
            <a:prstGeom prst="ellipse">
              <a:avLst/>
            </a:prstGeom>
            <a:solidFill>
              <a:schemeClr val="accent5">
                <a:lumMod val="75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kumimoji="1" lang="zh-TW" altLang="en-US" sz="12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6" name="橢圓 75"/>
            <p:cNvSpPr/>
            <p:nvPr/>
          </p:nvSpPr>
          <p:spPr>
            <a:xfrm>
              <a:off x="4881376" y="3070294"/>
              <a:ext cx="144000" cy="144000"/>
            </a:xfrm>
            <a:prstGeom prst="ellipse">
              <a:avLst/>
            </a:prstGeom>
            <a:solidFill>
              <a:schemeClr val="accent5">
                <a:lumMod val="75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kumimoji="1" lang="zh-TW" altLang="en-US" sz="12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7" name="橢圓 76"/>
            <p:cNvSpPr/>
            <p:nvPr/>
          </p:nvSpPr>
          <p:spPr>
            <a:xfrm>
              <a:off x="4628569" y="3119342"/>
              <a:ext cx="144000" cy="144000"/>
            </a:xfrm>
            <a:prstGeom prst="ellipse">
              <a:avLst/>
            </a:prstGeom>
            <a:solidFill>
              <a:schemeClr val="accent5">
                <a:lumMod val="75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kumimoji="1" lang="zh-TW" altLang="en-US" sz="12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8" name="橢圓 77"/>
            <p:cNvSpPr/>
            <p:nvPr/>
          </p:nvSpPr>
          <p:spPr>
            <a:xfrm>
              <a:off x="4316926" y="2979071"/>
              <a:ext cx="144000" cy="144000"/>
            </a:xfrm>
            <a:prstGeom prst="ellipse">
              <a:avLst/>
            </a:prstGeom>
            <a:solidFill>
              <a:schemeClr val="accent5">
                <a:lumMod val="75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kumimoji="1" lang="zh-TW" altLang="en-US" sz="12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9" name="橢圓 78"/>
            <p:cNvSpPr/>
            <p:nvPr/>
          </p:nvSpPr>
          <p:spPr>
            <a:xfrm>
              <a:off x="4358166" y="3162977"/>
              <a:ext cx="144000" cy="144000"/>
            </a:xfrm>
            <a:prstGeom prst="ellipse">
              <a:avLst/>
            </a:prstGeom>
            <a:solidFill>
              <a:schemeClr val="accent5">
                <a:lumMod val="75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kumimoji="1" lang="zh-TW" altLang="en-US" sz="12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0" name="橢圓 79"/>
            <p:cNvSpPr/>
            <p:nvPr/>
          </p:nvSpPr>
          <p:spPr>
            <a:xfrm>
              <a:off x="5276261" y="2764520"/>
              <a:ext cx="144000" cy="144000"/>
            </a:xfrm>
            <a:prstGeom prst="ellipse">
              <a:avLst/>
            </a:prstGeom>
            <a:solidFill>
              <a:schemeClr val="accent5">
                <a:lumMod val="75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kumimoji="1" lang="zh-TW" altLang="en-US" sz="12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1" name="橢圓 80"/>
            <p:cNvSpPr/>
            <p:nvPr/>
          </p:nvSpPr>
          <p:spPr>
            <a:xfrm>
              <a:off x="4677510" y="2768535"/>
              <a:ext cx="144000" cy="144000"/>
            </a:xfrm>
            <a:prstGeom prst="ellipse">
              <a:avLst/>
            </a:prstGeom>
            <a:solidFill>
              <a:schemeClr val="accent5">
                <a:lumMod val="75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kumimoji="1" lang="zh-TW" altLang="en-US" sz="12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2" name="橢圓 81"/>
            <p:cNvSpPr/>
            <p:nvPr/>
          </p:nvSpPr>
          <p:spPr>
            <a:xfrm>
              <a:off x="5025290" y="2482686"/>
              <a:ext cx="144000" cy="144000"/>
            </a:xfrm>
            <a:prstGeom prst="ellipse">
              <a:avLst/>
            </a:prstGeom>
            <a:solidFill>
              <a:schemeClr val="accent5">
                <a:lumMod val="75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kumimoji="1" lang="zh-TW" altLang="en-US" sz="12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3" name="橢圓 82"/>
            <p:cNvSpPr/>
            <p:nvPr/>
          </p:nvSpPr>
          <p:spPr>
            <a:xfrm>
              <a:off x="4339153" y="2273104"/>
              <a:ext cx="144000" cy="144000"/>
            </a:xfrm>
            <a:prstGeom prst="ellipse">
              <a:avLst/>
            </a:prstGeom>
            <a:solidFill>
              <a:schemeClr val="accent5">
                <a:lumMod val="75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kumimoji="1" lang="zh-TW" altLang="en-US" sz="12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4" name="橢圓 83"/>
            <p:cNvSpPr/>
            <p:nvPr/>
          </p:nvSpPr>
          <p:spPr>
            <a:xfrm>
              <a:off x="4228093" y="1985199"/>
              <a:ext cx="144000" cy="144000"/>
            </a:xfrm>
            <a:prstGeom prst="ellipse">
              <a:avLst/>
            </a:prstGeom>
            <a:solidFill>
              <a:schemeClr val="accent5">
                <a:lumMod val="75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kumimoji="1" lang="zh-TW" altLang="en-US" sz="12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299145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3053">
        <p:fade/>
      </p:transition>
    </mc:Choice>
    <mc:Fallback xmlns="">
      <p:transition spd="med" advTm="4305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  <p:bldP spid="62" grpId="0"/>
      <p:bldP spid="6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5149516" cy="76866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endParaRPr kumimoji="1" lang="zh-TW" altLang="en-US" sz="28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492699" y="30642"/>
            <a:ext cx="2667718" cy="7325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Related</a:t>
            </a:r>
            <a:r>
              <a:rPr kumimoji="1" lang="zh-CN" altLang="en-US" sz="32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Work</a:t>
            </a:r>
            <a:endParaRPr kumimoji="1" lang="zh-TW" altLang="en-US" sz="3200" kern="0">
              <a:latin typeface="Arial"/>
              <a:ea typeface="Times New Roman" charset="0"/>
              <a:cs typeface="Arial"/>
              <a:sym typeface="+mn-lt"/>
            </a:endParaRPr>
          </a:p>
        </p:txBody>
      </p:sp>
      <p:sp>
        <p:nvSpPr>
          <p:cNvPr id="64" name="文字方塊 63"/>
          <p:cNvSpPr txBox="1"/>
          <p:nvPr/>
        </p:nvSpPr>
        <p:spPr>
          <a:xfrm>
            <a:off x="492699" y="2097455"/>
            <a:ext cx="525015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Wingdings" charset="2"/>
              <a:buChar char="l"/>
            </a:pPr>
            <a:r>
              <a:rPr kumimoji="1" lang="en-US" altLang="zh-TW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have difficulty in detecting ambiguous</a:t>
            </a:r>
            <a:endParaRPr kumimoji="1" lang="zh-TW" altLang="en-US" sz="20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5" name="文字方塊 64"/>
          <p:cNvSpPr txBox="1"/>
          <p:nvPr/>
        </p:nvSpPr>
        <p:spPr>
          <a:xfrm>
            <a:off x="492699" y="2757855"/>
            <a:ext cx="605646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Wingdings" charset="2"/>
              <a:buChar char="l"/>
            </a:pPr>
            <a:r>
              <a:rPr kumimoji="1" lang="en-US" altLang="zh-CN" sz="2000" kern="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People</a:t>
            </a:r>
            <a:r>
              <a:rPr kumimoji="1" lang="zh-CN" altLang="en-US" sz="2000" kern="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are</a:t>
            </a:r>
            <a:r>
              <a:rPr kumimoji="1" lang="zh-CN" altLang="en-US" sz="2000" kern="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not</a:t>
            </a:r>
            <a:r>
              <a:rPr kumimoji="1" lang="zh-CN" altLang="en-US" sz="2000" kern="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certain</a:t>
            </a:r>
            <a:r>
              <a:rPr kumimoji="1" lang="zh-CN" altLang="en-US" sz="2000" kern="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to</a:t>
            </a:r>
            <a:r>
              <a:rPr kumimoji="1" lang="zh-CN" altLang="en-US" sz="2000" kern="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measure</a:t>
            </a:r>
            <a:r>
              <a:rPr kumimoji="1" lang="zh-CN" altLang="en-US" sz="2000" kern="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the</a:t>
            </a:r>
            <a:r>
              <a:rPr kumimoji="1" lang="zh-CN" altLang="en-US" sz="2000" kern="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status</a:t>
            </a:r>
            <a:endParaRPr kumimoji="1" lang="zh-TW" altLang="en-US" sz="2000" kern="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6" name="文字方塊 65"/>
          <p:cNvSpPr txBox="1"/>
          <p:nvPr/>
        </p:nvSpPr>
        <p:spPr>
          <a:xfrm>
            <a:off x="492699" y="3433768"/>
            <a:ext cx="744947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Wingdings" charset="2"/>
              <a:buChar char="l"/>
            </a:pPr>
            <a:r>
              <a:rPr kumimoji="1" lang="en-US" altLang="zh-TW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cannot reveal the relationship among possible emotions</a:t>
            </a:r>
            <a:endParaRPr kumimoji="1" lang="zh-TW" altLang="en-US" sz="20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7" name="文字方塊 66"/>
          <p:cNvSpPr txBox="1"/>
          <p:nvPr/>
        </p:nvSpPr>
        <p:spPr>
          <a:xfrm>
            <a:off x="492699" y="1258527"/>
            <a:ext cx="4507965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TW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Determinative Classifications </a:t>
            </a:r>
            <a:endParaRPr kumimoji="1" lang="zh-TW" altLang="en-US" sz="24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8" name="文字方塊 67"/>
          <p:cNvSpPr txBox="1"/>
          <p:nvPr/>
        </p:nvSpPr>
        <p:spPr>
          <a:xfrm>
            <a:off x="492698" y="4133449"/>
            <a:ext cx="3645550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4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Regression</a:t>
            </a:r>
            <a:r>
              <a:rPr kumimoji="1" lang="zh-CN" altLang="en-US" sz="24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Approaches</a:t>
            </a:r>
            <a:endParaRPr kumimoji="1" lang="zh-TW" altLang="en-US" sz="24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9" name="文字方塊 68"/>
          <p:cNvSpPr txBox="1"/>
          <p:nvPr/>
        </p:nvSpPr>
        <p:spPr>
          <a:xfrm>
            <a:off x="492698" y="5485309"/>
            <a:ext cx="335380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Wingdings" charset="2"/>
              <a:buChar char="l"/>
            </a:pPr>
            <a:r>
              <a:rPr kumimoji="1" lang="en-US" altLang="zh-TW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cause </a:t>
            </a:r>
            <a:r>
              <a:rPr kumimoji="1" lang="en-US" altLang="zh-TW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variance ratings</a:t>
            </a:r>
            <a:endParaRPr kumimoji="1" lang="zh-TW" altLang="en-US" sz="20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70" name="文字方塊 69"/>
          <p:cNvSpPr txBox="1"/>
          <p:nvPr/>
        </p:nvSpPr>
        <p:spPr>
          <a:xfrm>
            <a:off x="492698" y="6077964"/>
            <a:ext cx="422904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Wingdings" charset="2"/>
              <a:buChar char="l"/>
            </a:pPr>
            <a:r>
              <a:rPr kumimoji="1" lang="en-US" altLang="zh-CN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in</a:t>
            </a:r>
            <a:r>
              <a:rPr kumimoji="1" lang="en-US" altLang="zh-TW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TW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word-level based, </a:t>
            </a:r>
            <a:r>
              <a:rPr kumimoji="1" lang="en-US" altLang="zh-CN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have</a:t>
            </a:r>
            <a:r>
              <a:rPr kumimoji="1" lang="zh-CN" altLang="en-US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TW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bias</a:t>
            </a:r>
            <a:endParaRPr kumimoji="1" lang="zh-TW" altLang="en-US" sz="20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3852-3E02-994E-8C07-E1FB887EDC55}" type="slidenum">
              <a:rPr kumimoji="1" lang="zh-TW" altLang="en-US" smtClean="0"/>
              <a:pPr/>
              <a:t>15</a:t>
            </a:fld>
            <a:endParaRPr kumimoji="1" lang="zh-TW" altLang="en-US"/>
          </a:p>
        </p:txBody>
      </p:sp>
      <p:sp>
        <p:nvSpPr>
          <p:cNvPr id="12" name="文字方塊 11"/>
          <p:cNvSpPr txBox="1"/>
          <p:nvPr/>
        </p:nvSpPr>
        <p:spPr>
          <a:xfrm>
            <a:off x="492698" y="4881168"/>
            <a:ext cx="384111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Wingdings" charset="2"/>
              <a:buChar char="l"/>
            </a:pPr>
            <a:r>
              <a:rPr kumimoji="1" lang="en-US" altLang="zh-CN" sz="2000" kern="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naturally</a:t>
            </a:r>
            <a:r>
              <a:rPr kumimoji="1" lang="zh-CN" altLang="en-US" sz="2000" kern="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for</a:t>
            </a:r>
            <a:r>
              <a:rPr kumimoji="1" lang="zh-CN" altLang="en-US" sz="2000" kern="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people</a:t>
            </a:r>
            <a:r>
              <a:rPr kumimoji="1" lang="zh-CN" altLang="en-US" sz="2000" kern="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to</a:t>
            </a:r>
            <a:r>
              <a:rPr kumimoji="1" lang="zh-CN" altLang="en-US" sz="2000" kern="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rate</a:t>
            </a:r>
            <a:endParaRPr kumimoji="1" lang="zh-TW" altLang="en-US" sz="2000" kern="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128025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5295">
        <p:fade/>
      </p:transition>
    </mc:Choice>
    <mc:Fallback>
      <p:transition spd="med" advTm="15295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5149516" cy="76866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endParaRPr kumimoji="1" lang="zh-TW" altLang="en-US" sz="28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492699" y="30642"/>
            <a:ext cx="2098651" cy="7325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Objectives</a:t>
            </a:r>
            <a:endParaRPr kumimoji="1" lang="zh-TW" altLang="en-US" sz="3200" kern="0">
              <a:latin typeface="Arial"/>
              <a:ea typeface="Times New Roman" charset="0"/>
              <a:cs typeface="Arial"/>
              <a:sym typeface="+mn-lt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492699" y="1087376"/>
            <a:ext cx="9425293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Our</a:t>
            </a:r>
            <a:r>
              <a:rPr kumimoji="1" lang="zh-CN" altLang="en-US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Method</a:t>
            </a:r>
            <a:r>
              <a:rPr kumimoji="1" lang="zh-CN" altLang="en-US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–</a:t>
            </a:r>
            <a:r>
              <a:rPr kumimoji="1" lang="zh-CN" altLang="en-US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b="1" kern="0" err="1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EmoPredictor</a:t>
            </a: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:</a:t>
            </a:r>
            <a:r>
              <a:rPr kumimoji="1" lang="zh-CN" altLang="en-US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</a:t>
            </a:r>
            <a:r>
              <a:rPr kumimoji="1" lang="zh-CN" altLang="en-US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Probabilistic</a:t>
            </a:r>
            <a:r>
              <a:rPr kumimoji="1" lang="zh-CN" altLang="en-US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Model</a:t>
            </a:r>
            <a:endParaRPr kumimoji="1" lang="zh-TW" altLang="en-US" sz="24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8" name="文字方塊 67"/>
          <p:cNvSpPr txBox="1"/>
          <p:nvPr/>
        </p:nvSpPr>
        <p:spPr>
          <a:xfrm>
            <a:off x="492699" y="3773273"/>
            <a:ext cx="10421583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4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we </a:t>
            </a:r>
            <a:r>
              <a:rPr kumimoji="1" lang="en-US" altLang="zh-CN" sz="2400" b="1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provide</a:t>
            </a:r>
            <a:r>
              <a:rPr kumimoji="1" lang="zh-CN" altLang="en-US" sz="2400" b="1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the</a:t>
            </a:r>
            <a:r>
              <a:rPr kumimoji="1" lang="zh-CN" altLang="en-US" sz="24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b="1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emotion</a:t>
            </a:r>
            <a:r>
              <a:rPr kumimoji="1" lang="zh-CN" altLang="en-US" sz="2400" b="1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b="1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distribution</a:t>
            </a:r>
            <a:r>
              <a:rPr kumimoji="1" lang="zh-CN" altLang="en-US" sz="2400" b="1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in</a:t>
            </a:r>
            <a:r>
              <a:rPr kumimoji="1" lang="zh-CN" altLang="en-US" sz="24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VA</a:t>
            </a:r>
            <a:r>
              <a:rPr kumimoji="1" lang="zh-CN" altLang="en-US" sz="24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space</a:t>
            </a:r>
            <a:endParaRPr kumimoji="1" lang="zh-TW" altLang="en-US" sz="2400" b="1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71" name="文字方塊 70"/>
          <p:cNvSpPr txBox="1"/>
          <p:nvPr/>
        </p:nvSpPr>
        <p:spPr>
          <a:xfrm>
            <a:off x="559462" y="1688976"/>
            <a:ext cx="9092538" cy="5324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Arial" charset="0"/>
              <a:buChar char="•"/>
            </a:pPr>
            <a:r>
              <a:rPr kumimoji="1" lang="en-US" altLang="zh-CN" sz="2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Integrates</a:t>
            </a:r>
            <a:r>
              <a:rPr kumimoji="1" lang="zh-CN" altLang="en-US" sz="2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determinative</a:t>
            </a:r>
            <a:r>
              <a:rPr kumimoji="1" lang="zh-CN" altLang="en-US" sz="2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classification</a:t>
            </a:r>
            <a:r>
              <a:rPr kumimoji="1" lang="zh-CN" altLang="en-US" sz="2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into</a:t>
            </a:r>
            <a:r>
              <a:rPr kumimoji="1" lang="zh-CN" altLang="en-US" sz="2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VA</a:t>
            </a:r>
            <a:r>
              <a:rPr kumimoji="1" lang="zh-CN" altLang="en-US" sz="2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emotion model</a:t>
            </a:r>
            <a:endParaRPr kumimoji="1" lang="zh-TW" altLang="en-US" sz="22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grpSp>
        <p:nvGrpSpPr>
          <p:cNvPr id="3" name="群組 2"/>
          <p:cNvGrpSpPr/>
          <p:nvPr/>
        </p:nvGrpSpPr>
        <p:grpSpPr>
          <a:xfrm>
            <a:off x="5731082" y="4388746"/>
            <a:ext cx="2299663" cy="2251438"/>
            <a:chOff x="5731082" y="4388746"/>
            <a:chExt cx="2299663" cy="2251438"/>
          </a:xfrm>
        </p:grpSpPr>
        <p:pic>
          <p:nvPicPr>
            <p:cNvPr id="13" name="圖片 1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1082" y="4388746"/>
              <a:ext cx="2299663" cy="2251438"/>
            </a:xfrm>
            <a:prstGeom prst="rect">
              <a:avLst/>
            </a:prstGeom>
          </p:spPr>
        </p:pic>
        <p:sp>
          <p:nvSpPr>
            <p:cNvPr id="14" name="文字方塊 13"/>
            <p:cNvSpPr txBox="1"/>
            <p:nvPr/>
          </p:nvSpPr>
          <p:spPr>
            <a:xfrm>
              <a:off x="7217944" y="5536773"/>
              <a:ext cx="604311" cy="2738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30000"/>
                </a:lnSpc>
                <a:spcBef>
                  <a:spcPts val="600"/>
                </a:spcBef>
              </a:pPr>
              <a:r>
                <a:rPr kumimoji="1" lang="en-US" altLang="zh-CN" sz="1200" b="1" i="1" kern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Valence</a:t>
              </a:r>
              <a:endParaRPr kumimoji="1" lang="zh-TW" altLang="en-US" sz="1200" b="1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5" name="文字方塊 14"/>
            <p:cNvSpPr txBox="1"/>
            <p:nvPr/>
          </p:nvSpPr>
          <p:spPr>
            <a:xfrm>
              <a:off x="6048476" y="4438086"/>
              <a:ext cx="594469" cy="2738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30000"/>
                </a:lnSpc>
                <a:spcBef>
                  <a:spcPts val="600"/>
                </a:spcBef>
              </a:pPr>
              <a:r>
                <a:rPr kumimoji="1" lang="en-US" altLang="zh-CN" sz="1200" b="1" i="1" kern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Arousal</a:t>
              </a:r>
              <a:endParaRPr kumimoji="1" lang="zh-TW" altLang="en-US" sz="1200" b="1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sp>
        <p:nvSpPr>
          <p:cNvPr id="16" name="橢圓 15"/>
          <p:cNvSpPr/>
          <p:nvPr/>
        </p:nvSpPr>
        <p:spPr>
          <a:xfrm rot="9627712">
            <a:off x="6964983" y="4814533"/>
            <a:ext cx="824791" cy="486228"/>
          </a:xfrm>
          <a:prstGeom prst="ellipse">
            <a:avLst/>
          </a:prstGeom>
          <a:solidFill>
            <a:schemeClr val="bg1"/>
          </a:solidFill>
          <a:ln w="317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kumimoji="1" lang="zh-TW" altLang="en-US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橢圓 16"/>
          <p:cNvSpPr/>
          <p:nvPr/>
        </p:nvSpPr>
        <p:spPr>
          <a:xfrm>
            <a:off x="7311618" y="4967690"/>
            <a:ext cx="144000" cy="144000"/>
          </a:xfrm>
          <a:prstGeom prst="ellipse">
            <a:avLst/>
          </a:prstGeom>
          <a:solidFill>
            <a:srgbClr val="92D050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kumimoji="1" lang="zh-TW" altLang="en-US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向右箭號 17"/>
          <p:cNvSpPr/>
          <p:nvPr/>
        </p:nvSpPr>
        <p:spPr>
          <a:xfrm>
            <a:off x="4657859" y="5189068"/>
            <a:ext cx="772905" cy="484632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kumimoji="1" lang="zh-TW" altLang="en-US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492699" y="2491401"/>
            <a:ext cx="10175301" cy="1052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Instead of obtaining a specific emotion or exact values in VA-space, for a given statement,</a:t>
            </a:r>
            <a:endParaRPr kumimoji="1" lang="zh-TW" altLang="en-US" sz="24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3852-3E02-994E-8C07-E1FB887EDC55}" type="slidenum">
              <a:rPr kumimoji="1" lang="zh-TW" altLang="en-US" smtClean="0"/>
              <a:pPr/>
              <a:t>16</a:t>
            </a:fld>
            <a:endParaRPr kumimoji="1" lang="zh-TW" altLang="en-US"/>
          </a:p>
        </p:txBody>
      </p:sp>
      <p:sp>
        <p:nvSpPr>
          <p:cNvPr id="20" name="文字方塊 19"/>
          <p:cNvSpPr txBox="1"/>
          <p:nvPr/>
        </p:nvSpPr>
        <p:spPr>
          <a:xfrm>
            <a:off x="2661121" y="4780173"/>
            <a:ext cx="1946535" cy="117262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b="1" i="1" kern="0" dirty="0" smtClean="0">
                <a:latin typeface="Times New Roman" charset="0"/>
                <a:ea typeface="Times New Roman" charset="0"/>
                <a:cs typeface="Times New Roman" charset="0"/>
                <a:sym typeface="+mn-lt"/>
              </a:rPr>
              <a:t>Thanks</a:t>
            </a:r>
            <a:r>
              <a:rPr kumimoji="1" lang="zh-CN" altLang="en-US" b="1" i="1" kern="0" dirty="0" smtClean="0">
                <a:latin typeface="Times New Roman" charset="0"/>
                <a:ea typeface="Times New Roman" charset="0"/>
                <a:cs typeface="Times New Roman" charset="0"/>
                <a:sym typeface="+mn-lt"/>
              </a:rPr>
              <a:t> </a:t>
            </a:r>
            <a:r>
              <a:rPr kumimoji="1" lang="en-US" altLang="zh-CN" b="1" i="1" kern="0" dirty="0" smtClean="0">
                <a:latin typeface="Times New Roman" charset="0"/>
                <a:ea typeface="Times New Roman" charset="0"/>
                <a:cs typeface="Times New Roman" charset="0"/>
                <a:sym typeface="+mn-lt"/>
              </a:rPr>
              <a:t>for</a:t>
            </a:r>
            <a:r>
              <a:rPr kumimoji="1" lang="zh-CN" altLang="en-US" b="1" i="1" kern="0" dirty="0" smtClean="0">
                <a:latin typeface="Times New Roman" charset="0"/>
                <a:ea typeface="Times New Roman" charset="0"/>
                <a:cs typeface="Times New Roman" charset="0"/>
                <a:sym typeface="+mn-lt"/>
              </a:rPr>
              <a:t> </a:t>
            </a:r>
            <a:r>
              <a:rPr kumimoji="1" lang="en-US" altLang="zh-CN" b="1" i="1" kern="0" dirty="0" smtClean="0">
                <a:latin typeface="Times New Roman" charset="0"/>
                <a:ea typeface="Times New Roman" charset="0"/>
                <a:cs typeface="Times New Roman" charset="0"/>
                <a:sym typeface="+mn-lt"/>
              </a:rPr>
              <a:t>the</a:t>
            </a:r>
            <a:r>
              <a:rPr kumimoji="1" lang="zh-CN" altLang="en-US" b="1" i="1" kern="0" dirty="0" smtClean="0">
                <a:latin typeface="Times New Roman" charset="0"/>
                <a:ea typeface="Times New Roman" charset="0"/>
                <a:cs typeface="Times New Roman" charset="0"/>
                <a:sym typeface="+mn-lt"/>
              </a:rPr>
              <a:t> </a:t>
            </a:r>
            <a:r>
              <a:rPr kumimoji="1" lang="en-US" altLang="zh-CN" b="1" i="1" kern="0" dirty="0" smtClean="0">
                <a:latin typeface="Times New Roman" charset="0"/>
                <a:ea typeface="Times New Roman" charset="0"/>
                <a:cs typeface="Times New Roman" charset="0"/>
                <a:sym typeface="+mn-lt"/>
              </a:rPr>
              <a:t>birthday</a:t>
            </a:r>
            <a:r>
              <a:rPr kumimoji="1" lang="zh-CN" altLang="en-US" b="1" i="1" kern="0" dirty="0" smtClean="0">
                <a:latin typeface="Times New Roman" charset="0"/>
                <a:ea typeface="Times New Roman" charset="0"/>
                <a:cs typeface="Times New Roman" charset="0"/>
                <a:sym typeface="+mn-lt"/>
              </a:rPr>
              <a:t> </a:t>
            </a:r>
            <a:r>
              <a:rPr kumimoji="1" lang="en-US" altLang="zh-CN" b="1" i="1" kern="0" dirty="0" smtClean="0">
                <a:latin typeface="Times New Roman" charset="0"/>
                <a:ea typeface="Times New Roman" charset="0"/>
                <a:cs typeface="Times New Roman" charset="0"/>
                <a:sym typeface="+mn-lt"/>
              </a:rPr>
              <a:t>wishes</a:t>
            </a:r>
            <a:r>
              <a:rPr kumimoji="1" lang="zh-CN" altLang="en-US" b="1" i="1" kern="0" dirty="0" smtClean="0">
                <a:latin typeface="Times New Roman" charset="0"/>
                <a:ea typeface="Times New Roman" charset="0"/>
                <a:cs typeface="Times New Roman" charset="0"/>
                <a:sym typeface="+mn-lt"/>
              </a:rPr>
              <a:t> </a:t>
            </a:r>
            <a:r>
              <a:rPr kumimoji="1" lang="en-US" altLang="zh-CN" b="1" i="1" kern="0" dirty="0" smtClean="0">
                <a:latin typeface="Times New Roman" charset="0"/>
                <a:ea typeface="Times New Roman" charset="0"/>
                <a:cs typeface="Times New Roman" charset="0"/>
                <a:sym typeface="+mn-lt"/>
              </a:rPr>
              <a:t>everyone!!!</a:t>
            </a:r>
            <a:endParaRPr kumimoji="1" lang="zh-TW" altLang="en-US" b="1" i="1" kern="0" dirty="0">
              <a:latin typeface="Times New Roman" charset="0"/>
              <a:ea typeface="Times New Roman" charset="0"/>
              <a:cs typeface="Times New Roman" charset="0"/>
              <a:sym typeface="+mn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2714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7515">
        <p:fade/>
      </p:transition>
    </mc:Choice>
    <mc:Fallback xmlns="">
      <p:transition spd="med" advTm="6751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71" grpId="0"/>
      <p:bldP spid="16" grpId="0" animBg="1"/>
      <p:bldP spid="17" grpId="0" animBg="1"/>
      <p:bldP spid="18" grpId="0" animBg="1"/>
      <p:bldP spid="19" grpId="0"/>
      <p:bldP spid="2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5149516" cy="76866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endParaRPr kumimoji="1" lang="zh-TW" altLang="en-US" sz="28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492699" y="30642"/>
            <a:ext cx="1483098" cy="7325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Outline</a:t>
            </a:r>
            <a:endParaRPr kumimoji="1" lang="zh-TW" altLang="en-US" sz="3200" kern="0">
              <a:latin typeface="Arial"/>
              <a:ea typeface="Times New Roman" charset="0"/>
              <a:cs typeface="Arial"/>
              <a:sym typeface="+mn-lt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492699" y="1123268"/>
            <a:ext cx="2339102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Clr>
                <a:schemeClr val="bg2">
                  <a:lumMod val="50000"/>
                </a:schemeClr>
              </a:buClr>
              <a:buFont typeface="Wingdings" charset="2"/>
              <a:buChar char="l"/>
            </a:pPr>
            <a:r>
              <a:rPr kumimoji="1" lang="en-US" altLang="zh-CN" sz="2400" kern="0">
                <a:solidFill>
                  <a:schemeClr val="bg1">
                    <a:lumMod val="75000"/>
                  </a:schemeClr>
                </a:solidFill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Introduction</a:t>
            </a:r>
            <a:endParaRPr kumimoji="1" lang="zh-TW" altLang="en-US" sz="2400" kern="0">
              <a:solidFill>
                <a:schemeClr val="bg1">
                  <a:lumMod val="75000"/>
                </a:schemeClr>
              </a:solidFill>
              <a:latin typeface="+mj-lt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492699" y="1683947"/>
            <a:ext cx="2534668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Clr>
                <a:schemeClr val="bg2">
                  <a:lumMod val="50000"/>
                </a:schemeClr>
              </a:buClr>
              <a:buFont typeface="Wingdings" charset="2"/>
              <a:buChar char="l"/>
            </a:pPr>
            <a:r>
              <a:rPr kumimoji="1" lang="en-US" altLang="zh-CN" sz="2400" kern="0">
                <a:solidFill>
                  <a:schemeClr val="bg1">
                    <a:lumMod val="75000"/>
                  </a:schemeClr>
                </a:solidFill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Related</a:t>
            </a:r>
            <a:r>
              <a:rPr kumimoji="1" lang="zh-CN" altLang="en-US" sz="2400" kern="0">
                <a:solidFill>
                  <a:schemeClr val="bg1">
                    <a:lumMod val="75000"/>
                  </a:schemeClr>
                </a:solidFill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solidFill>
                  <a:schemeClr val="bg1">
                    <a:lumMod val="75000"/>
                  </a:schemeClr>
                </a:solidFill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Work</a:t>
            </a:r>
            <a:endParaRPr kumimoji="1" lang="zh-TW" altLang="en-US" sz="2400" kern="0">
              <a:solidFill>
                <a:schemeClr val="bg1">
                  <a:lumMod val="75000"/>
                </a:schemeClr>
              </a:solidFill>
              <a:latin typeface="+mj-lt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492699" y="2786893"/>
            <a:ext cx="2555508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Clr>
                <a:schemeClr val="bg2">
                  <a:lumMod val="50000"/>
                </a:schemeClr>
              </a:buClr>
              <a:buFont typeface="Wingdings" charset="2"/>
              <a:buChar char="l"/>
            </a:pPr>
            <a:r>
              <a:rPr kumimoji="1" lang="en-US" altLang="zh-CN" sz="2400" kern="0"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Methodology</a:t>
            </a:r>
            <a:endParaRPr kumimoji="1" lang="zh-TW" altLang="en-US" sz="2400" kern="0">
              <a:latin typeface="+mj-lt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767762" y="4370651"/>
            <a:ext cx="344998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Clr>
                <a:schemeClr val="bg2">
                  <a:lumMod val="50000"/>
                </a:schemeClr>
              </a:buClr>
              <a:buFont typeface="Arial" charset="0"/>
              <a:buChar char="•"/>
            </a:pPr>
            <a:r>
              <a:rPr kumimoji="1" lang="en-US" altLang="zh-CN" sz="2000" i="1" kern="0" dirty="0" err="1" smtClean="0"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EmoPredictor</a:t>
            </a:r>
            <a:r>
              <a:rPr kumimoji="1" lang="zh-CN" altLang="en-US" sz="2000" kern="0" dirty="0" smtClean="0"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 smtClean="0"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Modeling</a:t>
            </a:r>
            <a:endParaRPr kumimoji="1" lang="zh-TW" altLang="en-US" sz="2000" kern="0" dirty="0">
              <a:latin typeface="+mj-lt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492699" y="4985182"/>
            <a:ext cx="2188420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Clr>
                <a:schemeClr val="bg2">
                  <a:lumMod val="50000"/>
                </a:schemeClr>
              </a:buClr>
              <a:buFont typeface="Wingdings" charset="2"/>
              <a:buChar char="l"/>
            </a:pPr>
            <a:r>
              <a:rPr kumimoji="1" lang="en-US" altLang="zh-CN" sz="2400" kern="0">
                <a:solidFill>
                  <a:schemeClr val="bg1">
                    <a:lumMod val="75000"/>
                  </a:schemeClr>
                </a:solidFill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Experiment</a:t>
            </a:r>
            <a:endParaRPr kumimoji="1" lang="zh-TW" altLang="en-US" sz="2400" kern="0">
              <a:solidFill>
                <a:schemeClr val="bg1">
                  <a:lumMod val="75000"/>
                </a:schemeClr>
              </a:solidFill>
              <a:latin typeface="+mj-lt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487077" y="5648352"/>
            <a:ext cx="2188420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Clr>
                <a:schemeClr val="bg2">
                  <a:lumMod val="50000"/>
                </a:schemeClr>
              </a:buClr>
              <a:buFont typeface="Wingdings" charset="2"/>
              <a:buChar char="l"/>
            </a:pPr>
            <a:r>
              <a:rPr kumimoji="1" lang="en-US" altLang="zh-CN" sz="2400" kern="0">
                <a:solidFill>
                  <a:schemeClr val="bg1">
                    <a:lumMod val="75000"/>
                  </a:schemeClr>
                </a:solidFill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Conclusion</a:t>
            </a:r>
            <a:endParaRPr kumimoji="1" lang="zh-TW" altLang="en-US" sz="2400" kern="0">
              <a:solidFill>
                <a:schemeClr val="bg1">
                  <a:lumMod val="75000"/>
                </a:schemeClr>
              </a:solidFill>
              <a:latin typeface="+mj-lt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767762" y="3894250"/>
            <a:ext cx="190148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Clr>
                <a:schemeClr val="bg2">
                  <a:lumMod val="50000"/>
                </a:schemeClr>
              </a:buClr>
              <a:buFont typeface="Arial" charset="0"/>
              <a:buChar char="•"/>
            </a:pPr>
            <a:r>
              <a:rPr kumimoji="1" lang="en-US" altLang="zh-CN" sz="2000" kern="0"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Framework</a:t>
            </a:r>
            <a:endParaRPr kumimoji="1" lang="zh-TW" altLang="en-US" sz="2000" kern="0" dirty="0">
              <a:latin typeface="+mj-lt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487077" y="2235420"/>
            <a:ext cx="2005677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Clr>
                <a:schemeClr val="bg2">
                  <a:lumMod val="50000"/>
                </a:schemeClr>
              </a:buClr>
              <a:buFont typeface="Wingdings" charset="2"/>
              <a:buChar char="l"/>
            </a:pPr>
            <a:r>
              <a:rPr kumimoji="1" lang="en-US" altLang="zh-CN" sz="2400" kern="0">
                <a:solidFill>
                  <a:schemeClr val="bg1">
                    <a:lumMod val="75000"/>
                  </a:schemeClr>
                </a:solidFill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Objective</a:t>
            </a:r>
            <a:endParaRPr kumimoji="1" lang="zh-TW" altLang="en-US" sz="2400" kern="0">
              <a:solidFill>
                <a:schemeClr val="bg1">
                  <a:lumMod val="75000"/>
                </a:schemeClr>
              </a:solidFill>
              <a:latin typeface="+mj-lt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3852-3E02-994E-8C07-E1FB887EDC55}" type="slidenum">
              <a:rPr kumimoji="1" lang="zh-TW" altLang="en-US" smtClean="0"/>
              <a:pPr/>
              <a:t>17</a:t>
            </a:fld>
            <a:endParaRPr kumimoji="1" lang="zh-TW" altLang="en-US"/>
          </a:p>
        </p:txBody>
      </p:sp>
      <p:sp>
        <p:nvSpPr>
          <p:cNvPr id="16" name="文字方塊 15"/>
          <p:cNvSpPr txBox="1"/>
          <p:nvPr/>
        </p:nvSpPr>
        <p:spPr>
          <a:xfrm>
            <a:off x="767762" y="3389793"/>
            <a:ext cx="171393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Clr>
                <a:schemeClr val="bg2">
                  <a:lumMod val="50000"/>
                </a:schemeClr>
              </a:buClr>
              <a:buFont typeface="Arial" charset="0"/>
              <a:buChar char="•"/>
            </a:pPr>
            <a:r>
              <a:rPr kumimoji="1" lang="en-US" altLang="zh-CN" sz="2000" kern="0" dirty="0" smtClean="0"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Overview</a:t>
            </a:r>
            <a:endParaRPr kumimoji="1" lang="zh-TW" altLang="en-US" sz="2000" kern="0" dirty="0">
              <a:latin typeface="+mj-lt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8379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4852">
        <p:fade/>
      </p:transition>
    </mc:Choice>
    <mc:Fallback xmlns="">
      <p:transition spd="med" advTm="14852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5149516" cy="76866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endParaRPr kumimoji="1" lang="zh-TW" altLang="en-US" sz="28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492699" y="30642"/>
            <a:ext cx="2531462" cy="7325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Assumptions</a:t>
            </a:r>
            <a:endParaRPr kumimoji="1" lang="zh-TW" altLang="en-US" sz="3200" kern="0">
              <a:latin typeface="Arial"/>
              <a:ea typeface="Times New Roman" charset="0"/>
              <a:cs typeface="Arial"/>
              <a:sym typeface="+mn-lt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619530" y="4293558"/>
            <a:ext cx="11132203" cy="5324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30000"/>
              </a:lnSpc>
              <a:spcBef>
                <a:spcPts val="600"/>
              </a:spcBef>
              <a:buFont typeface="+mj-lt"/>
              <a:buAutoNum type="arabicPeriod" startAt="2"/>
            </a:pPr>
            <a:r>
              <a:rPr kumimoji="1" lang="en-US" altLang="zh-CN" sz="2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The</a:t>
            </a:r>
            <a:r>
              <a:rPr kumimoji="1" lang="zh-CN" altLang="en-US" sz="2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text</a:t>
            </a:r>
            <a:r>
              <a:rPr kumimoji="1" lang="zh-CN" altLang="en-US" sz="2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emotion</a:t>
            </a:r>
            <a:r>
              <a:rPr kumimoji="1" lang="zh-CN" altLang="en-US" sz="2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consists</a:t>
            </a:r>
            <a:r>
              <a:rPr kumimoji="1" lang="zh-CN" altLang="en-US" sz="2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</a:t>
            </a:r>
            <a:r>
              <a:rPr kumimoji="1" lang="zh-CN" altLang="en-US" sz="2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multi-emotions</a:t>
            </a:r>
            <a:r>
              <a:rPr kumimoji="1" lang="zh-CN" altLang="en-US" sz="2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rather</a:t>
            </a:r>
            <a:r>
              <a:rPr kumimoji="1" lang="zh-CN" altLang="en-US" sz="2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than</a:t>
            </a:r>
            <a:r>
              <a:rPr kumimoji="1" lang="zh-CN" altLang="en-US" sz="2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</a:t>
            </a:r>
            <a:r>
              <a:rPr kumimoji="1" lang="zh-CN" altLang="en-US" sz="2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single</a:t>
            </a:r>
            <a:r>
              <a:rPr kumimoji="1" lang="zh-CN" altLang="en-US" sz="2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emotion</a:t>
            </a:r>
            <a:endParaRPr kumimoji="1" lang="zh-TW" altLang="en-US" sz="22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619530" y="1689523"/>
            <a:ext cx="8930869" cy="972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30000"/>
              </a:lnSpc>
              <a:spcBef>
                <a:spcPts val="600"/>
              </a:spcBef>
              <a:buFont typeface="+mj-lt"/>
              <a:buAutoNum type="arabicPeriod"/>
            </a:pPr>
            <a:r>
              <a:rPr kumimoji="1" lang="en-US" altLang="zh-CN" sz="2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Different</a:t>
            </a:r>
            <a:r>
              <a:rPr kumimoji="1" lang="zh-CN" altLang="en-US" sz="2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users</a:t>
            </a:r>
            <a:r>
              <a:rPr kumimoji="1" lang="zh-CN" altLang="en-US" sz="2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have</a:t>
            </a:r>
            <a:r>
              <a:rPr kumimoji="1" lang="zh-CN" altLang="en-US" sz="2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different</a:t>
            </a:r>
            <a:r>
              <a:rPr kumimoji="1" lang="zh-CN" altLang="en-US" sz="2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emotion</a:t>
            </a:r>
            <a:r>
              <a:rPr kumimoji="1" lang="zh-CN" altLang="en-US" sz="2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perceptions</a:t>
            </a:r>
            <a:r>
              <a:rPr kumimoji="1" lang="zh-CN" altLang="en-US" sz="2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towards</a:t>
            </a:r>
            <a:r>
              <a:rPr kumimoji="1" lang="zh-CN" altLang="en-US" sz="2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the</a:t>
            </a:r>
            <a:r>
              <a:rPr kumimoji="1" lang="zh-CN" altLang="en-US" sz="2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same</a:t>
            </a:r>
            <a:r>
              <a:rPr kumimoji="1" lang="zh-CN" altLang="en-US" sz="2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text,</a:t>
            </a:r>
            <a:r>
              <a:rPr kumimoji="1" lang="zh-CN" altLang="en-US" sz="2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but</a:t>
            </a:r>
            <a:r>
              <a:rPr kumimoji="1" lang="zh-CN" altLang="en-US" sz="2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lead</a:t>
            </a:r>
            <a:r>
              <a:rPr kumimoji="1" lang="zh-CN" altLang="en-US" sz="2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to</a:t>
            </a:r>
            <a:r>
              <a:rPr kumimoji="1" lang="zh-CN" altLang="en-US" sz="2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</a:t>
            </a:r>
            <a:r>
              <a:rPr kumimoji="1" lang="zh-CN" altLang="en-US" sz="2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certain</a:t>
            </a:r>
            <a:r>
              <a:rPr kumimoji="1" lang="zh-CN" altLang="en-US" sz="2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distribution</a:t>
            </a:r>
            <a:endParaRPr kumimoji="1" lang="zh-TW" altLang="en-US" sz="22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619530" y="1010565"/>
            <a:ext cx="959341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Most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the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work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follows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or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implies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the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following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assumptions:</a:t>
            </a:r>
            <a:endParaRPr kumimoji="1" lang="zh-TW" altLang="en-US" sz="20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514" y="2848612"/>
            <a:ext cx="3460331" cy="1186534"/>
          </a:xfrm>
          <a:prstGeom prst="rect">
            <a:avLst/>
          </a:prstGeom>
        </p:spPr>
      </p:pic>
      <p:pic>
        <p:nvPicPr>
          <p:cNvPr id="19" name="圖片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8238" y="2848612"/>
            <a:ext cx="4388162" cy="1148022"/>
          </a:xfrm>
          <a:prstGeom prst="rect">
            <a:avLst/>
          </a:prstGeom>
        </p:spPr>
      </p:pic>
      <p:pic>
        <p:nvPicPr>
          <p:cNvPr id="20" name="圖片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514" y="5121166"/>
            <a:ext cx="3748656" cy="1336306"/>
          </a:xfrm>
          <a:prstGeom prst="rect">
            <a:avLst/>
          </a:prstGeom>
        </p:spPr>
      </p:pic>
      <p:pic>
        <p:nvPicPr>
          <p:cNvPr id="21" name="圖片 2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499" y="5002354"/>
            <a:ext cx="3786230" cy="1556717"/>
          </a:xfrm>
          <a:prstGeom prst="rect">
            <a:avLst/>
          </a:prstGeom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3852-3E02-994E-8C07-E1FB887EDC55}" type="slidenum">
              <a:rPr kumimoji="1" lang="zh-TW" altLang="en-US" smtClean="0"/>
              <a:pPr/>
              <a:t>18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504357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-1" y="0"/>
            <a:ext cx="6137329" cy="76866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endParaRPr kumimoji="1" lang="zh-TW" altLang="en-US" sz="28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492699" y="30642"/>
            <a:ext cx="5331909" cy="7325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Methodology</a:t>
            </a:r>
            <a:r>
              <a:rPr kumimoji="1" lang="zh-CN" altLang="en-US" sz="32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–</a:t>
            </a:r>
            <a:r>
              <a:rPr kumimoji="1" lang="zh-CN" altLang="en-US" sz="32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Assumptions</a:t>
            </a:r>
            <a:endParaRPr kumimoji="1" lang="zh-TW" altLang="en-US" sz="3200" kern="0">
              <a:latin typeface="Arial"/>
              <a:ea typeface="Times New Roman" charset="0"/>
              <a:cs typeface="Arial"/>
              <a:sym typeface="+mn-lt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619532" y="3614498"/>
            <a:ext cx="973867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30000"/>
              </a:lnSpc>
              <a:spcBef>
                <a:spcPts val="600"/>
              </a:spcBef>
              <a:buFont typeface="+mj-lt"/>
              <a:buAutoNum type="arabicPeriod" startAt="2"/>
            </a:pP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The</a:t>
            </a: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text</a:t>
            </a: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emotion</a:t>
            </a: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consists</a:t>
            </a: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</a:t>
            </a: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multi-emotions</a:t>
            </a: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rather</a:t>
            </a: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than</a:t>
            </a: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</a:t>
            </a: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single</a:t>
            </a: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emotion</a:t>
            </a:r>
            <a:endParaRPr kumimoji="1" lang="zh-TW" altLang="en-US" sz="20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619532" y="1213787"/>
            <a:ext cx="945272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30000"/>
              </a:lnSpc>
              <a:spcBef>
                <a:spcPts val="600"/>
              </a:spcBef>
              <a:buFont typeface="+mj-lt"/>
              <a:buAutoNum type="arabicPeriod"/>
            </a:pP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Different</a:t>
            </a: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users</a:t>
            </a: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have</a:t>
            </a: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different</a:t>
            </a: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quantified</a:t>
            </a:r>
            <a:r>
              <a:rPr kumimoji="1" lang="zh-CN" altLang="en-US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perceptions</a:t>
            </a:r>
            <a:r>
              <a:rPr kumimoji="1" lang="zh-CN" altLang="en-US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toward</a:t>
            </a:r>
            <a:r>
              <a:rPr kumimoji="1" lang="zh-CN" altLang="en-US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the</a:t>
            </a: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same</a:t>
            </a: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emotion,</a:t>
            </a:r>
            <a:r>
              <a:rPr kumimoji="1" lang="zh-CN" altLang="en-US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but</a:t>
            </a:r>
            <a:r>
              <a:rPr kumimoji="1" lang="zh-CN" altLang="en-US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the</a:t>
            </a:r>
            <a:r>
              <a:rPr kumimoji="1" lang="zh-CN" altLang="en-US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perceptions</a:t>
            </a:r>
            <a:r>
              <a:rPr kumimoji="1" lang="zh-CN" altLang="en-US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converge</a:t>
            </a:r>
            <a:r>
              <a:rPr kumimoji="1" lang="zh-CN" altLang="en-US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to</a:t>
            </a:r>
            <a:r>
              <a:rPr kumimoji="1" lang="zh-CN" altLang="en-US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</a:t>
            </a:r>
            <a:r>
              <a:rPr kumimoji="1" lang="zh-CN" altLang="en-US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certain</a:t>
            </a:r>
            <a:r>
              <a:rPr kumimoji="1" lang="zh-CN" altLang="en-US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distribution.</a:t>
            </a:r>
            <a:endParaRPr kumimoji="1" lang="zh-TW" altLang="en-US" sz="20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/>
              <p:cNvSpPr txBox="1"/>
              <p:nvPr/>
            </p:nvSpPr>
            <p:spPr>
              <a:xfrm>
                <a:off x="5903887" y="2197453"/>
                <a:ext cx="1817662" cy="4801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30000"/>
                  </a:lnSpc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1" i="1" kern="0" smtClea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𝒚</m:t>
                      </m:r>
                      <m:r>
                        <a:rPr kumimoji="1" lang="en-US" altLang="zh-CN" sz="2400" b="0" i="1" kern="0" smtClea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=(</m:t>
                      </m:r>
                      <m:r>
                        <a:rPr kumimoji="1" lang="en-US" altLang="zh-CN" sz="2400" b="1" i="1" kern="0" smtClea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𝒗</m:t>
                      </m:r>
                      <m:r>
                        <a:rPr kumimoji="1" lang="en-US" altLang="zh-CN" sz="2400" b="0" i="1" kern="0" smtClea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,</m:t>
                      </m:r>
                      <m:r>
                        <a:rPr kumimoji="1" lang="en-US" altLang="zh-CN" sz="2400" b="1" i="1" kern="0" smtClea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𝒂</m:t>
                      </m:r>
                      <m:r>
                        <a:rPr kumimoji="1" lang="en-US" altLang="zh-CN" sz="2400" b="0" i="1" kern="0" smtClea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)</m:t>
                      </m:r>
                    </m:oMath>
                  </m:oMathPara>
                </a14:m>
                <a:endParaRPr kumimoji="1" lang="zh-TW" altLang="en-US" sz="2400" kern="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mc:Choice>
        <mc:Fallback xmlns=""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3887" y="2197453"/>
                <a:ext cx="1817662" cy="480131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矩形 8"/>
          <p:cNvSpPr/>
          <p:nvPr/>
        </p:nvSpPr>
        <p:spPr>
          <a:xfrm>
            <a:off x="1093955" y="2244895"/>
            <a:ext cx="3935693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000" i="1" kern="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For</a:t>
            </a:r>
            <a:r>
              <a:rPr kumimoji="1" lang="zh-CN" altLang="en-US" sz="2000" i="1" kern="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i="1" kern="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</a:t>
            </a:r>
            <a:r>
              <a:rPr kumimoji="1" lang="zh-CN" altLang="en-US" sz="2000" i="1" kern="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i="1" kern="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single</a:t>
            </a:r>
            <a:r>
              <a:rPr kumimoji="1" lang="zh-CN" altLang="en-US" sz="2000" i="1" kern="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i="1" kern="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emotion</a:t>
            </a:r>
            <a:r>
              <a:rPr kumimoji="1" lang="zh-CN" altLang="en-US" sz="2000" i="1" kern="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i="1" kern="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</a:t>
            </a:r>
            <a:r>
              <a:rPr kumimoji="1" lang="zh-CN" altLang="en-US" sz="2000" i="1" kern="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i="1" kern="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</a:t>
            </a:r>
            <a:r>
              <a:rPr kumimoji="1" lang="zh-CN" altLang="en-US" sz="2000" i="1" kern="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i="1" kern="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text</a:t>
            </a:r>
            <a:r>
              <a:rPr kumimoji="1" lang="zh-CN" altLang="en-US" sz="2000" i="1" kern="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i="1" kern="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:</a:t>
            </a:r>
            <a:endParaRPr kumimoji="1" lang="zh-TW" altLang="en-US" sz="2000" i="1" kern="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/>
              <p:cNvSpPr txBox="1"/>
              <p:nvPr/>
            </p:nvSpPr>
            <p:spPr>
              <a:xfrm>
                <a:off x="6066791" y="2843217"/>
                <a:ext cx="1300356" cy="4801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30000"/>
                  </a:lnSpc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1" i="1" kern="0" smtClea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𝒚</m:t>
                      </m:r>
                      <m:r>
                        <a:rPr kumimoji="1" lang="en-US" altLang="zh-CN" sz="2400" b="0" i="1" kern="0" smtClea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∼</m:t>
                      </m:r>
                      <m:r>
                        <a:rPr kumimoji="1" lang="en-US" altLang="zh-CN" sz="2400" i="1" kern="0" smtClean="0">
                          <a:latin typeface="Cambria Math" charset="0"/>
                          <a:ea typeface="Cambria Math" charset="0"/>
                          <a:cs typeface="Cambria Math" charset="0"/>
                          <a:sym typeface="+mn-lt"/>
                        </a:rPr>
                        <m:t>𝑔</m:t>
                      </m:r>
                      <m:r>
                        <a:rPr kumimoji="1" lang="en-US" altLang="zh-CN" sz="2400" b="0" i="1" kern="0" smtClean="0">
                          <a:latin typeface="Cambria Math" charset="0"/>
                          <a:ea typeface="Cambria Math" charset="0"/>
                          <a:cs typeface="Cambria Math" charset="0"/>
                          <a:sym typeface="+mn-lt"/>
                        </a:rPr>
                        <m:t>(</m:t>
                      </m:r>
                      <m:r>
                        <a:rPr kumimoji="1" lang="en-US" altLang="zh-CN" sz="2400" b="1" i="1" kern="0" smtClean="0">
                          <a:latin typeface="Cambria Math" charset="0"/>
                          <a:ea typeface="Cambria Math" charset="0"/>
                          <a:cs typeface="Cambria Math" charset="0"/>
                          <a:sym typeface="+mn-lt"/>
                        </a:rPr>
                        <m:t>𝜽</m:t>
                      </m:r>
                      <m:r>
                        <a:rPr kumimoji="1" lang="en-US" altLang="zh-CN" sz="2400" b="0" i="1" kern="0" smtClean="0">
                          <a:latin typeface="Cambria Math" charset="0"/>
                          <a:ea typeface="Cambria Math" charset="0"/>
                          <a:cs typeface="Cambria Math" charset="0"/>
                          <a:sym typeface="+mn-lt"/>
                        </a:rPr>
                        <m:t>)</m:t>
                      </m:r>
                    </m:oMath>
                  </m:oMathPara>
                </a14:m>
                <a:endParaRPr kumimoji="1" lang="zh-TW" altLang="en-US" sz="2400" kern="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mc:Choice>
        <mc:Fallback xmlns="">
          <p:sp>
            <p:nvSpPr>
              <p:cNvPr id="11" name="文字方塊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6791" y="2843217"/>
                <a:ext cx="1300356" cy="480131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矩形 11"/>
          <p:cNvSpPr/>
          <p:nvPr/>
        </p:nvSpPr>
        <p:spPr>
          <a:xfrm>
            <a:off x="1093955" y="2860978"/>
            <a:ext cx="4818948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000" i="1" kern="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For</a:t>
            </a:r>
            <a:r>
              <a:rPr kumimoji="1" lang="zh-CN" altLang="en-US" sz="2000" i="1" kern="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i="1" kern="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the</a:t>
            </a:r>
            <a:r>
              <a:rPr kumimoji="1" lang="zh-CN" altLang="en-US" sz="2000" i="1" kern="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i="1" kern="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emotion</a:t>
            </a:r>
            <a:r>
              <a:rPr kumimoji="1" lang="zh-CN" altLang="en-US" sz="2000" i="1" kern="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i="1" kern="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distribution</a:t>
            </a:r>
            <a:r>
              <a:rPr kumimoji="1" lang="zh-CN" altLang="en-US" sz="2000" i="1" kern="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i="1" kern="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</a:t>
            </a:r>
            <a:r>
              <a:rPr kumimoji="1" lang="zh-CN" altLang="en-US" sz="2000" i="1" kern="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i="1" kern="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</a:t>
            </a:r>
            <a:r>
              <a:rPr kumimoji="1" lang="zh-CN" altLang="en-US" sz="2000" i="1" kern="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i="1" kern="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text:</a:t>
            </a:r>
            <a:endParaRPr kumimoji="1" lang="zh-TW" altLang="en-US" sz="2000" i="1" kern="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/>
              <p:cNvSpPr txBox="1"/>
              <p:nvPr/>
            </p:nvSpPr>
            <p:spPr>
              <a:xfrm>
                <a:off x="1142167" y="4218316"/>
                <a:ext cx="2992037" cy="88767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30000"/>
                  </a:lnSpc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1" i="1" kern="0" smtClea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𝒚</m:t>
                      </m:r>
                      <m:r>
                        <a:rPr kumimoji="1" lang="en-US" altLang="zh-CN" sz="2400" b="0" i="1" kern="0" smtClea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∼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kumimoji="1" lang="en-US" altLang="zh-CN" sz="2400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kumimoji="1" lang="en-US" altLang="zh-CN" sz="2400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𝑘</m:t>
                          </m:r>
                          <m:r>
                            <a:rPr kumimoji="1" lang="en-US" altLang="zh-CN" sz="2400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∈</m:t>
                          </m:r>
                          <m:r>
                            <a:rPr kumimoji="1" lang="en-US" altLang="zh-CN" sz="2400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𝐾</m:t>
                          </m:r>
                        </m:sub>
                        <m:sup/>
                        <m:e>
                          <m:r>
                            <a:rPr kumimoji="1" lang="en-US" altLang="zh-CN" sz="2400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𝑝</m:t>
                          </m:r>
                          <m:d>
                            <m:dPr>
                              <m:ctrlPr>
                                <a:rPr kumimoji="1" lang="en-US" altLang="zh-CN" sz="2400" b="0" i="1" kern="0" smtClean="0"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400" b="0" i="1" kern="0" smtClean="0"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  <m:t>𝑘</m:t>
                              </m:r>
                            </m:e>
                          </m:d>
                          <m:r>
                            <a:rPr kumimoji="1" lang="zh-CN" altLang="en-US" sz="2400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 </m:t>
                          </m:r>
                          <m:r>
                            <a:rPr kumimoji="1" lang="en-US" altLang="zh-CN" sz="2400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𝑔</m:t>
                          </m:r>
                          <m:r>
                            <a:rPr kumimoji="1" lang="en-US" altLang="zh-CN" sz="2400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(</m:t>
                          </m:r>
                          <m:sSub>
                            <m:sSubPr>
                              <m:ctrlPr>
                                <a:rPr kumimoji="1" lang="en-US" altLang="zh-CN" sz="2400" b="0" i="1" kern="0" smtClean="0"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b="1" i="1" kern="0" smtClean="0"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  <m:t>𝜽</m:t>
                              </m:r>
                            </m:e>
                            <m:sub>
                              <m:r>
                                <a:rPr kumimoji="1" lang="en-US" altLang="zh-CN" sz="2400" b="0" i="1" kern="0" smtClean="0"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  <m:t>𝑘</m:t>
                              </m:r>
                            </m:sub>
                          </m:sSub>
                          <m:r>
                            <a:rPr kumimoji="1" lang="en-US" altLang="zh-CN" sz="2400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kumimoji="1" lang="zh-TW" altLang="en-US" sz="2400" kern="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mc:Choice>
        <mc:Fallback xmlns="">
          <p:sp>
            <p:nvSpPr>
              <p:cNvPr id="15" name="文字方塊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2167" y="4218316"/>
                <a:ext cx="2992037" cy="887679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/>
              <p:cNvSpPr/>
              <p:nvPr/>
            </p:nvSpPr>
            <p:spPr>
              <a:xfrm>
                <a:off x="958013" y="5764928"/>
                <a:ext cx="9519978" cy="4924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30000"/>
                  </a:lnSpc>
                  <a:spcBef>
                    <a:spcPts val="600"/>
                  </a:spcBef>
                </a:pPr>
                <a:r>
                  <a:rPr kumimoji="1" lang="en-US" altLang="zh-CN" sz="2000" i="1" kern="0" dirty="0" smtClean="0">
                    <a:solidFill>
                      <a:srgbClr val="0070C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Linear</a:t>
                </a:r>
                <a:r>
                  <a:rPr kumimoji="1" lang="zh-CN" altLang="en-US" sz="2000" i="1" kern="0" dirty="0">
                    <a:solidFill>
                      <a:srgbClr val="0070C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2000" i="1" kern="0" dirty="0">
                    <a:solidFill>
                      <a:srgbClr val="0070C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combination</a:t>
                </a:r>
                <a:r>
                  <a:rPr kumimoji="1" lang="zh-CN" altLang="en-US" sz="2000" i="1" kern="0" dirty="0">
                    <a:solidFill>
                      <a:srgbClr val="0070C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2000" i="1" kern="0" dirty="0">
                    <a:solidFill>
                      <a:srgbClr val="0070C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of</a:t>
                </a:r>
                <a:r>
                  <a:rPr kumimoji="1" lang="zh-CN" altLang="en-US" sz="2000" i="1" kern="0" dirty="0">
                    <a:solidFill>
                      <a:srgbClr val="0070C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2000" kern="0" dirty="0" smtClean="0">
                    <a:solidFill>
                      <a:srgbClr val="0070C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|</a:t>
                </a:r>
                <a:r>
                  <a:rPr kumimoji="1" lang="en-US" altLang="zh-CN" sz="2000" i="1" kern="0" dirty="0" smtClean="0">
                    <a:solidFill>
                      <a:srgbClr val="0070C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K</a:t>
                </a:r>
                <a:r>
                  <a:rPr kumimoji="1" lang="en-US" altLang="zh-CN" sz="2000" kern="0" dirty="0" smtClean="0">
                    <a:solidFill>
                      <a:srgbClr val="0070C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|</a:t>
                </a:r>
                <a:r>
                  <a:rPr kumimoji="1" lang="zh-CN" altLang="en-US" sz="2000" i="1" kern="0" dirty="0" smtClean="0">
                    <a:solidFill>
                      <a:srgbClr val="0070C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2000" i="1" kern="0" dirty="0">
                    <a:solidFill>
                      <a:srgbClr val="0070C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emotions</a:t>
                </a:r>
                <a:r>
                  <a:rPr kumimoji="1" lang="zh-CN" altLang="en-US" sz="2000" i="1" kern="0" dirty="0">
                    <a:solidFill>
                      <a:srgbClr val="0070C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2000" i="1" kern="0" dirty="0">
                    <a:solidFill>
                      <a:srgbClr val="0070C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with</a:t>
                </a:r>
                <a:r>
                  <a:rPr kumimoji="1" lang="zh-CN" altLang="en-US" sz="2000" i="1" kern="0" dirty="0">
                    <a:solidFill>
                      <a:srgbClr val="0070C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2000" i="1" kern="0" dirty="0">
                    <a:solidFill>
                      <a:srgbClr val="0070C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corresponding</a:t>
                </a:r>
                <a:r>
                  <a:rPr kumimoji="1" lang="zh-CN" altLang="en-US" sz="2000" i="1" kern="0" dirty="0">
                    <a:solidFill>
                      <a:srgbClr val="0070C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2000" i="1" kern="0" dirty="0" smtClean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emotion</a:t>
                </a:r>
                <a:r>
                  <a:rPr kumimoji="1" lang="zh-CN" altLang="en-US" sz="2000" i="1" kern="0" dirty="0" smtClean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2000" i="1" kern="0" dirty="0" err="1" smtClean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proba</a:t>
                </a:r>
                <a:r>
                  <a:rPr kumimoji="1" lang="en-US" altLang="zh-CN" sz="2000" i="1" kern="0" dirty="0" smtClean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.</a:t>
                </a:r>
                <a:r>
                  <a:rPr kumimoji="1" lang="zh-CN" altLang="en-US" sz="2000" i="1" kern="0" dirty="0" smtClean="0">
                    <a:solidFill>
                      <a:srgbClr val="0070C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sz="2000" b="0" i="1" kern="0" smtClean="0">
                        <a:solidFill>
                          <a:srgbClr val="0070C0"/>
                        </a:solidFill>
                        <a:latin typeface="Cambria Math" charset="0"/>
                        <a:ea typeface="微软雅黑" panose="020B0503020204020204" pitchFamily="34" charset="-122"/>
                        <a:cs typeface="+mn-ea"/>
                        <a:sym typeface="+mn-lt"/>
                      </a:rPr>
                      <m:t>𝑝</m:t>
                    </m:r>
                    <m:r>
                      <a:rPr kumimoji="1" lang="en-US" altLang="zh-CN" sz="2000" b="0" i="1" kern="0" smtClean="0">
                        <a:solidFill>
                          <a:srgbClr val="0070C0"/>
                        </a:solidFill>
                        <a:latin typeface="Cambria Math" charset="0"/>
                        <a:ea typeface="微软雅黑" panose="020B0503020204020204" pitchFamily="34" charset="-122"/>
                        <a:cs typeface="+mn-ea"/>
                        <a:sym typeface="+mn-lt"/>
                      </a:rPr>
                      <m:t>(</m:t>
                    </m:r>
                    <m:r>
                      <a:rPr kumimoji="1" lang="en-US" altLang="zh-CN" sz="2000" b="0" i="1" kern="0" smtClean="0">
                        <a:solidFill>
                          <a:srgbClr val="0070C0"/>
                        </a:solidFill>
                        <a:latin typeface="Cambria Math" charset="0"/>
                        <a:ea typeface="微软雅黑" panose="020B0503020204020204" pitchFamily="34" charset="-122"/>
                        <a:cs typeface="+mn-ea"/>
                        <a:sym typeface="+mn-lt"/>
                      </a:rPr>
                      <m:t>𝑘</m:t>
                    </m:r>
                    <m:r>
                      <a:rPr kumimoji="1" lang="en-US" altLang="zh-CN" sz="2000" b="0" i="1" kern="0" smtClean="0">
                        <a:solidFill>
                          <a:srgbClr val="0070C0"/>
                        </a:solidFill>
                        <a:latin typeface="Cambria Math" charset="0"/>
                        <a:ea typeface="微软雅黑" panose="020B0503020204020204" pitchFamily="34" charset="-122"/>
                        <a:cs typeface="+mn-ea"/>
                        <a:sym typeface="+mn-lt"/>
                      </a:rPr>
                      <m:t>)</m:t>
                    </m:r>
                  </m:oMath>
                </a14:m>
                <a:endParaRPr kumimoji="1" lang="zh-TW" altLang="en-US" sz="2000" i="1" kern="0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mc:Choice>
        <mc:Fallback xmlns="">
          <p:sp>
            <p:nvSpPr>
              <p:cNvPr id="16" name="矩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8013" y="5764928"/>
                <a:ext cx="9519978" cy="492443"/>
              </a:xfrm>
              <a:prstGeom prst="rect">
                <a:avLst/>
              </a:prstGeom>
              <a:blipFill rotWithShape="0">
                <a:blip r:embed="rId7"/>
                <a:stretch>
                  <a:fillRect l="-640" b="-1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文字方塊 12"/>
          <p:cNvSpPr txBox="1"/>
          <p:nvPr/>
        </p:nvSpPr>
        <p:spPr>
          <a:xfrm>
            <a:off x="4553220" y="4585104"/>
            <a:ext cx="2719365" cy="5324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200" b="1" ker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Mixture</a:t>
            </a:r>
            <a:r>
              <a:rPr kumimoji="1" lang="zh-CN" altLang="en-US" sz="2200" b="1" ker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200" b="1" ker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Model</a:t>
            </a:r>
            <a:endParaRPr kumimoji="1" lang="zh-TW" altLang="en-US" sz="2200" b="1" kern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/>
              <p:cNvSpPr txBox="1"/>
              <p:nvPr/>
            </p:nvSpPr>
            <p:spPr>
              <a:xfrm>
                <a:off x="958013" y="5342670"/>
                <a:ext cx="633737" cy="3200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30000"/>
                  </a:lnSpc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600" b="0" i="1" kern="0" smtClea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𝐾</m:t>
                      </m:r>
                      <m:r>
                        <a:rPr kumimoji="1" lang="en-US" altLang="zh-CN" sz="1600" b="0" i="0" kern="0" smtClea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:</m:t>
                      </m:r>
                    </m:oMath>
                  </m:oMathPara>
                </a14:m>
                <a:endParaRPr kumimoji="1" lang="zh-TW" altLang="en-US" sz="1600" kern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mc:Choice>
        <mc:Fallback xmlns="">
          <p:sp>
            <p:nvSpPr>
              <p:cNvPr id="18" name="文字方塊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8013" y="5342670"/>
                <a:ext cx="633737" cy="320088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矩形 18"/>
          <p:cNvSpPr/>
          <p:nvPr/>
        </p:nvSpPr>
        <p:spPr>
          <a:xfrm>
            <a:off x="1506594" y="5296503"/>
            <a:ext cx="2230098" cy="4124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i="1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possible</a:t>
            </a:r>
            <a:r>
              <a:rPr kumimoji="1" lang="zh-CN" altLang="en-US" sz="1600" i="1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i="1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emotion</a:t>
            </a:r>
            <a:r>
              <a:rPr kumimoji="1" lang="zh-CN" altLang="en-US" sz="1600" i="1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i="1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set</a:t>
            </a:r>
            <a:endParaRPr kumimoji="1" lang="zh-TW" altLang="en-US" sz="1600" i="1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3852-3E02-994E-8C07-E1FB887EDC55}" type="slidenum">
              <a:rPr kumimoji="1" lang="zh-TW" altLang="en-US" smtClean="0"/>
              <a:pPr/>
              <a:t>19</a:t>
            </a:fld>
            <a:endParaRPr kumimoji="1" lang="zh-TW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65502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28050">
        <p:fade/>
      </p:transition>
    </mc:Choice>
    <mc:Fallback xmlns="">
      <p:transition spd="med" advTm="12805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1" grpId="0"/>
      <p:bldP spid="12" grpId="0"/>
      <p:bldP spid="15" grpId="0"/>
      <p:bldP spid="16" grpId="0"/>
      <p:bldP spid="13" grpId="0"/>
      <p:bldP spid="18" grpId="0"/>
      <p:bldP spid="1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5149516" cy="76866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endParaRPr kumimoji="1" lang="zh-TW" altLang="en-US" sz="28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492699" y="30642"/>
            <a:ext cx="1483098" cy="665888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Outline</a:t>
            </a:r>
            <a:endParaRPr kumimoji="1" lang="zh-TW" altLang="en-US" sz="3200" kern="0">
              <a:latin typeface="Arial"/>
              <a:ea typeface="Times New Roman" charset="0"/>
              <a:cs typeface="Arial"/>
              <a:sym typeface="+mn-lt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926652" y="1510726"/>
            <a:ext cx="2339102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Clr>
                <a:schemeClr val="bg2">
                  <a:lumMod val="50000"/>
                </a:schemeClr>
              </a:buClr>
              <a:buFont typeface="Wingdings" charset="2"/>
              <a:buChar char="l"/>
            </a:pPr>
            <a:r>
              <a:rPr kumimoji="1" lang="en-US" altLang="zh-CN" sz="2400" kern="0"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Introduction</a:t>
            </a:r>
            <a:endParaRPr kumimoji="1" lang="zh-TW" altLang="en-US" sz="2400" kern="0">
              <a:latin typeface="+mj-lt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932274" y="2272883"/>
            <a:ext cx="2534668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Clr>
                <a:schemeClr val="bg2">
                  <a:lumMod val="50000"/>
                </a:schemeClr>
              </a:buClr>
              <a:buFont typeface="Wingdings" charset="2"/>
              <a:buChar char="l"/>
            </a:pPr>
            <a:r>
              <a:rPr kumimoji="1" lang="en-US" altLang="zh-CN" sz="2400" kern="0"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Related</a:t>
            </a:r>
            <a:r>
              <a:rPr kumimoji="1" lang="zh-CN" altLang="en-US" sz="2400" kern="0"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Work</a:t>
            </a:r>
            <a:endParaRPr kumimoji="1" lang="zh-TW" altLang="en-US" sz="2400" kern="0">
              <a:latin typeface="+mj-lt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932274" y="3797197"/>
            <a:ext cx="2555508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Clr>
                <a:schemeClr val="bg2">
                  <a:lumMod val="50000"/>
                </a:schemeClr>
              </a:buClr>
              <a:buFont typeface="Wingdings" charset="2"/>
              <a:buChar char="l"/>
            </a:pPr>
            <a:r>
              <a:rPr kumimoji="1" lang="en-US" altLang="zh-CN" sz="2400" kern="0"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Methodology</a:t>
            </a:r>
            <a:endParaRPr kumimoji="1" lang="zh-TW" altLang="en-US" sz="2400" kern="0">
              <a:latin typeface="+mj-lt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926652" y="4493811"/>
            <a:ext cx="4525598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Clr>
                <a:schemeClr val="bg2">
                  <a:lumMod val="50000"/>
                </a:schemeClr>
              </a:buClr>
              <a:buFont typeface="Wingdings" charset="2"/>
              <a:buChar char="l"/>
            </a:pPr>
            <a:r>
              <a:rPr kumimoji="1" lang="en-US" altLang="zh-CN" sz="2400" kern="0"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Experiment</a:t>
            </a:r>
            <a:r>
              <a:rPr kumimoji="1" lang="zh-CN" altLang="en-US" sz="2400" kern="0"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and</a:t>
            </a:r>
            <a:r>
              <a:rPr kumimoji="1" lang="zh-CN" altLang="en-US" sz="2400" kern="0"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Evaluation</a:t>
            </a:r>
            <a:endParaRPr kumimoji="1" lang="zh-TW" altLang="en-US" sz="2400" kern="0">
              <a:latin typeface="+mj-lt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926652" y="5224972"/>
            <a:ext cx="2308645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Clr>
                <a:schemeClr val="bg2">
                  <a:lumMod val="50000"/>
                </a:schemeClr>
              </a:buClr>
              <a:buFont typeface="Wingdings" charset="2"/>
              <a:buChar char="l"/>
            </a:pPr>
            <a:r>
              <a:rPr kumimoji="1" lang="en-US" altLang="zh-CN" sz="2400" kern="0"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Conclusions</a:t>
            </a:r>
            <a:endParaRPr kumimoji="1" lang="zh-TW" altLang="en-US" sz="2400" kern="0">
              <a:latin typeface="+mj-lt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926652" y="3035040"/>
            <a:ext cx="2005677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Clr>
                <a:schemeClr val="bg2">
                  <a:lumMod val="50000"/>
                </a:schemeClr>
              </a:buClr>
              <a:buFont typeface="Wingdings" charset="2"/>
              <a:buChar char="l"/>
            </a:pPr>
            <a:r>
              <a:rPr kumimoji="1" lang="en-US" altLang="zh-CN" sz="2400" kern="0"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Objective</a:t>
            </a:r>
            <a:endParaRPr kumimoji="1" lang="zh-TW" altLang="en-US" sz="2400" kern="0">
              <a:latin typeface="+mj-lt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3852-3E02-994E-8C07-E1FB887EDC55}" type="slidenum">
              <a:rPr kumimoji="1" lang="zh-TW" altLang="en-US" smtClean="0"/>
              <a:pPr/>
              <a:t>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28966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088">
        <p:fade/>
      </p:transition>
    </mc:Choice>
    <mc:Fallback xmlns="">
      <p:transition spd="med" advTm="6088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-1" y="0"/>
            <a:ext cx="6137329" cy="76866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endParaRPr kumimoji="1" lang="zh-TW" altLang="en-US" sz="28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492699" y="30642"/>
            <a:ext cx="4693914" cy="7325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Methodology</a:t>
            </a:r>
            <a:r>
              <a:rPr kumimoji="1" lang="zh-CN" altLang="en-US" sz="32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–</a:t>
            </a:r>
            <a:r>
              <a:rPr kumimoji="1" lang="zh-CN" altLang="en-US" sz="32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Overview</a:t>
            </a:r>
            <a:endParaRPr kumimoji="1" lang="zh-TW" altLang="en-US" sz="3200" kern="0">
              <a:latin typeface="Arial"/>
              <a:ea typeface="Times New Roman" charset="0"/>
              <a:cs typeface="Arial"/>
              <a:sym typeface="+mn-lt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492699" y="1036669"/>
            <a:ext cx="4280779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Wingdings" charset="2"/>
              <a:buChar char="l"/>
            </a:pP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Define</a:t>
            </a:r>
            <a:r>
              <a:rPr kumimoji="1" lang="zh-CN" altLang="en-US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Mixture</a:t>
            </a:r>
            <a:r>
              <a:rPr kumimoji="1" lang="zh-CN" altLang="en-US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Model</a:t>
            </a:r>
            <a:endParaRPr kumimoji="1" lang="zh-TW" altLang="en-US" sz="24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字方塊 33"/>
              <p:cNvSpPr txBox="1"/>
              <p:nvPr/>
            </p:nvSpPr>
            <p:spPr>
              <a:xfrm>
                <a:off x="881137" y="1609133"/>
                <a:ext cx="2909836" cy="9010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30000"/>
                  </a:lnSpc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200" b="0" i="1" kern="0" smtClea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𝑝</m:t>
                      </m:r>
                      <m:d>
                        <m:dPr>
                          <m:ctrlPr>
                            <a:rPr kumimoji="1" lang="en-US" altLang="zh-CN" sz="2200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</m:ctrlPr>
                        </m:dPr>
                        <m:e>
                          <m:r>
                            <a:rPr kumimoji="1" lang="en-US" altLang="zh-CN" sz="2200" b="1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𝒚</m:t>
                          </m:r>
                        </m:e>
                      </m:d>
                      <m:r>
                        <a:rPr kumimoji="1" lang="en-US" altLang="zh-CN" sz="2200" b="0" i="1" kern="0" smtClea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kumimoji="1" lang="is-IS" altLang="zh-CN" sz="2200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kumimoji="1" lang="en-US" altLang="zh-CN" sz="2200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𝑘</m:t>
                          </m:r>
                          <m:r>
                            <a:rPr kumimoji="1" lang="en-US" altLang="zh-CN" sz="2200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zh-CN" sz="2200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𝐾</m:t>
                          </m:r>
                        </m:sup>
                        <m:e>
                          <m:sSub>
                            <m:sSubPr>
                              <m:ctrlPr>
                                <a:rPr kumimoji="1" lang="en-US" altLang="zh-CN" sz="2200" i="1" kern="0"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200" i="1" kern="0"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  <m:t>𝜋</m:t>
                              </m:r>
                            </m:e>
                            <m:sub>
                              <m:r>
                                <a:rPr kumimoji="1" lang="en-US" altLang="zh-CN" sz="2200" i="1" kern="0"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  <m:t>𝑘</m:t>
                              </m:r>
                            </m:sub>
                          </m:sSub>
                          <m:r>
                            <a:rPr kumimoji="1" lang="en-US" altLang="zh-CN" sz="2200" i="1" kern="0">
                              <a:latin typeface="Cambria Math" charset="0"/>
                              <a:ea typeface="Cambria Math" charset="0"/>
                              <a:cs typeface="Cambria Math" charset="0"/>
                              <a:sym typeface="+mn-lt"/>
                            </a:rPr>
                            <m:t>𝑔</m:t>
                          </m:r>
                          <m:r>
                            <a:rPr kumimoji="1" lang="en-US" altLang="zh-CN" sz="2200" i="1" kern="0">
                              <a:latin typeface="Cambria Math" charset="0"/>
                              <a:ea typeface="Cambria Math" charset="0"/>
                              <a:cs typeface="Cambria Math" charset="0"/>
                              <a:sym typeface="+mn-lt"/>
                            </a:rPr>
                            <m:t>(</m:t>
                          </m:r>
                          <m:sSub>
                            <m:sSubPr>
                              <m:ctrlPr>
                                <a:rPr kumimoji="1" lang="en-US" altLang="zh-CN" sz="2200" b="1" i="1" kern="0">
                                  <a:latin typeface="Cambria Math" charset="0"/>
                                  <a:ea typeface="Cambria Math" charset="0"/>
                                  <a:cs typeface="Cambria Math" charset="0"/>
                                  <a:sym typeface="+mn-lt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200" b="1" i="1" kern="0">
                                  <a:latin typeface="Cambria Math" charset="0"/>
                                  <a:ea typeface="Cambria Math" charset="0"/>
                                  <a:cs typeface="Cambria Math" charset="0"/>
                                  <a:sym typeface="+mn-lt"/>
                                </a:rPr>
                                <m:t>𝜽</m:t>
                              </m:r>
                            </m:e>
                            <m:sub>
                              <m:r>
                                <a:rPr kumimoji="1" lang="en-US" altLang="zh-CN" sz="2200" i="1" kern="0">
                                  <a:latin typeface="Cambria Math" charset="0"/>
                                  <a:ea typeface="Cambria Math" charset="0"/>
                                  <a:cs typeface="Cambria Math" charset="0"/>
                                  <a:sym typeface="+mn-lt"/>
                                </a:rPr>
                                <m:t>𝑘</m:t>
                              </m:r>
                            </m:sub>
                          </m:sSub>
                          <m:r>
                            <a:rPr kumimoji="1" lang="en-US" altLang="zh-CN" sz="2200" i="1" kern="0">
                              <a:latin typeface="Cambria Math" charset="0"/>
                              <a:ea typeface="Cambria Math" charset="0"/>
                              <a:cs typeface="Cambria Math" charset="0"/>
                              <a:sym typeface="+mn-lt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kumimoji="1" lang="zh-TW" altLang="en-US" sz="2200" kern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kumimoji="1" lang="zh-TW" altLang="en-US" sz="2200" kern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mc:Choice>
        <mc:Fallback xmlns="">
          <p:sp>
            <p:nvSpPr>
              <p:cNvPr id="34" name="文字方塊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137" y="1609133"/>
                <a:ext cx="2909836" cy="90108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矩形 1"/>
          <p:cNvSpPr/>
          <p:nvPr/>
        </p:nvSpPr>
        <p:spPr>
          <a:xfrm>
            <a:off x="2919868" y="1914744"/>
            <a:ext cx="793880" cy="547344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kumimoji="1" lang="zh-TW" altLang="en-US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3790973" y="2002080"/>
            <a:ext cx="3934090" cy="41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ker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Distribution</a:t>
            </a:r>
            <a:r>
              <a:rPr kumimoji="1" lang="zh-CN" altLang="en-US" sz="1600" ker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ker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determined</a:t>
            </a:r>
            <a:r>
              <a:rPr kumimoji="1" lang="zh-CN" altLang="en-US" sz="1600" ker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ker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by</a:t>
            </a:r>
            <a:r>
              <a:rPr kumimoji="1" lang="zh-CN" altLang="en-US" sz="1600" ker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ker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VA</a:t>
            </a:r>
            <a:r>
              <a:rPr kumimoji="1" lang="zh-CN" altLang="en-US" sz="1600" ker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ker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ratings</a:t>
            </a:r>
            <a:endParaRPr kumimoji="1" lang="zh-TW" altLang="en-US" sz="1600" kern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字方塊 34"/>
              <p:cNvSpPr txBox="1"/>
              <p:nvPr/>
            </p:nvSpPr>
            <p:spPr>
              <a:xfrm>
                <a:off x="492699" y="3352265"/>
                <a:ext cx="6996672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lnSpc>
                    <a:spcPct val="130000"/>
                  </a:lnSpc>
                  <a:spcBef>
                    <a:spcPts val="600"/>
                  </a:spcBef>
                  <a:buFont typeface="+mj-lt"/>
                  <a:buAutoNum type="arabicPeriod"/>
                </a:pPr>
                <a:r>
                  <a:rPr kumimoji="1" lang="zh-CN" altLang="en-US" sz="2000" kern="0">
                    <a:latin typeface="+mn-ea"/>
                    <a:cs typeface="Cambria Math" charset="0"/>
                    <a:sym typeface="+mn-lt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sz="2000" i="1" kern="0">
                        <a:latin typeface="Cambria Math" charset="0"/>
                        <a:ea typeface="Cambria Math" charset="0"/>
                        <a:cs typeface="Cambria Math" charset="0"/>
                        <a:sym typeface="+mn-lt"/>
                      </a:rPr>
                      <m:t>𝑔</m:t>
                    </m:r>
                    <m:r>
                      <a:rPr kumimoji="1" lang="en-US" altLang="zh-CN" sz="2000" i="1" kern="0">
                        <a:latin typeface="Cambria Math" charset="0"/>
                        <a:ea typeface="Cambria Math" charset="0"/>
                        <a:cs typeface="Cambria Math" charset="0"/>
                        <a:sym typeface="+mn-lt"/>
                      </a:rPr>
                      <m:t>(</m:t>
                    </m:r>
                    <m:sSub>
                      <m:sSubPr>
                        <m:ctrlPr>
                          <a:rPr kumimoji="1" lang="en-US" altLang="zh-CN" sz="2000" b="1" i="1" kern="0">
                            <a:latin typeface="Cambria Math" charset="0"/>
                            <a:ea typeface="Cambria Math" charset="0"/>
                            <a:cs typeface="Cambria Math" charset="0"/>
                            <a:sym typeface="+mn-lt"/>
                          </a:rPr>
                        </m:ctrlPr>
                      </m:sSubPr>
                      <m:e>
                        <m:r>
                          <a:rPr kumimoji="1" lang="en-US" altLang="zh-CN" sz="2000" b="1" i="1" kern="0">
                            <a:latin typeface="Cambria Math" charset="0"/>
                            <a:ea typeface="Cambria Math" charset="0"/>
                            <a:cs typeface="Cambria Math" charset="0"/>
                            <a:sym typeface="+mn-lt"/>
                          </a:rPr>
                          <m:t>𝜽</m:t>
                        </m:r>
                      </m:e>
                      <m:sub>
                        <m:r>
                          <a:rPr kumimoji="1" lang="en-US" altLang="zh-CN" sz="2000" i="1" kern="0">
                            <a:latin typeface="Cambria Math" charset="0"/>
                            <a:ea typeface="Cambria Math" charset="0"/>
                            <a:cs typeface="Cambria Math" charset="0"/>
                            <a:sym typeface="+mn-lt"/>
                          </a:rPr>
                          <m:t>𝑘</m:t>
                        </m:r>
                      </m:sub>
                    </m:sSub>
                    <m:r>
                      <a:rPr kumimoji="1" lang="en-US" altLang="zh-CN" sz="2000" i="1" kern="0">
                        <a:latin typeface="Cambria Math" charset="0"/>
                        <a:ea typeface="Cambria Math" charset="0"/>
                        <a:cs typeface="Cambria Math" charset="0"/>
                        <a:sym typeface="+mn-lt"/>
                      </a:rPr>
                      <m:t>)</m:t>
                    </m:r>
                  </m:oMath>
                </a14:m>
                <a:r>
                  <a:rPr kumimoji="1" lang="zh-CN" altLang="en-US" sz="2000" kern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2000" kern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is</a:t>
                </a:r>
                <a:r>
                  <a:rPr kumimoji="1" lang="zh-CN" altLang="en-US" sz="2000" kern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2000" kern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able</a:t>
                </a:r>
                <a:r>
                  <a:rPr kumimoji="1" lang="zh-CN" altLang="en-US" sz="2000" kern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2000" kern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to</a:t>
                </a:r>
                <a:r>
                  <a:rPr kumimoji="1" lang="zh-CN" altLang="en-US" sz="2000" kern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2000" kern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represent</a:t>
                </a:r>
                <a:r>
                  <a:rPr kumimoji="1" lang="zh-CN" altLang="en-US" sz="2000" kern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2000" kern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the</a:t>
                </a:r>
                <a:r>
                  <a:rPr kumimoji="1" lang="zh-CN" altLang="en-US" sz="2000" kern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2000" kern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rating</a:t>
                </a:r>
                <a:r>
                  <a:rPr kumimoji="1" lang="zh-CN" altLang="en-US" sz="2000" kern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2000" kern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patterns</a:t>
                </a:r>
                <a:endParaRPr kumimoji="1" lang="zh-TW" altLang="en-US" sz="2000" kern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mc:Choice>
        <mc:Fallback xmlns="">
          <p:sp>
            <p:nvSpPr>
              <p:cNvPr id="35" name="文字方塊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699" y="3352265"/>
                <a:ext cx="6996672" cy="492443"/>
              </a:xfrm>
              <a:prstGeom prst="rect">
                <a:avLst/>
              </a:prstGeom>
              <a:blipFill>
                <a:blip r:embed="rId4"/>
                <a:stretch>
                  <a:fillRect l="-1132" t="-2469" b="-172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文字方塊 48"/>
          <p:cNvSpPr txBox="1"/>
          <p:nvPr/>
        </p:nvSpPr>
        <p:spPr>
          <a:xfrm>
            <a:off x="492699" y="2826223"/>
            <a:ext cx="1321196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400" ker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Criteria:</a:t>
            </a:r>
            <a:endParaRPr kumimoji="1" lang="zh-TW" altLang="en-US" sz="2400" kern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文字方塊 50"/>
              <p:cNvSpPr txBox="1"/>
              <p:nvPr/>
            </p:nvSpPr>
            <p:spPr>
              <a:xfrm>
                <a:off x="492699" y="5105896"/>
                <a:ext cx="7141815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lnSpc>
                    <a:spcPct val="130000"/>
                  </a:lnSpc>
                  <a:spcBef>
                    <a:spcPts val="600"/>
                  </a:spcBef>
                  <a:buFont typeface="+mj-lt"/>
                  <a:buAutoNum type="arabicPeriod" startAt="2"/>
                </a:pPr>
                <a:r>
                  <a:rPr kumimoji="1" lang="zh-CN" altLang="en-US" sz="2000" kern="0">
                    <a:latin typeface="+mn-ea"/>
                    <a:cs typeface="Cambria Math" charset="0"/>
                    <a:sym typeface="+mn-lt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sz="2000" b="0" i="1" kern="0" smtClean="0">
                        <a:latin typeface="Cambria Math" charset="0"/>
                        <a:ea typeface="Cambria Math" charset="0"/>
                        <a:cs typeface="Cambria Math" charset="0"/>
                        <a:sym typeface="+mn-lt"/>
                      </a:rPr>
                      <m:t>𝑝</m:t>
                    </m:r>
                    <m:r>
                      <a:rPr kumimoji="1" lang="en-US" altLang="zh-CN" sz="2000" i="1" kern="0">
                        <a:latin typeface="Cambria Math" charset="0"/>
                        <a:ea typeface="Cambria Math" charset="0"/>
                        <a:cs typeface="Cambria Math" charset="0"/>
                        <a:sym typeface="+mn-lt"/>
                      </a:rPr>
                      <m:t>(</m:t>
                    </m:r>
                    <m:r>
                      <a:rPr kumimoji="1" lang="en-US" altLang="zh-CN" sz="2000" b="1" i="1" kern="0" smtClean="0">
                        <a:latin typeface="Cambria Math" charset="0"/>
                        <a:ea typeface="Cambria Math" charset="0"/>
                        <a:cs typeface="Cambria Math" charset="0"/>
                        <a:sym typeface="+mn-lt"/>
                      </a:rPr>
                      <m:t>𝒚</m:t>
                    </m:r>
                    <m:r>
                      <a:rPr kumimoji="1" lang="en-US" altLang="zh-CN" sz="2000" i="1" kern="0">
                        <a:latin typeface="Cambria Math" charset="0"/>
                        <a:ea typeface="Cambria Math" charset="0"/>
                        <a:cs typeface="Cambria Math" charset="0"/>
                        <a:sym typeface="+mn-lt"/>
                      </a:rPr>
                      <m:t>)</m:t>
                    </m:r>
                  </m:oMath>
                </a14:m>
                <a:r>
                  <a:rPr kumimoji="1" lang="zh-CN" altLang="en-US" sz="2000" kern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2000" kern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is</a:t>
                </a:r>
                <a:r>
                  <a:rPr kumimoji="1" lang="zh-CN" altLang="en-US" sz="2000" kern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2000" kern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able</a:t>
                </a:r>
                <a:r>
                  <a:rPr kumimoji="1" lang="zh-CN" altLang="en-US" sz="2000" kern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2000" kern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to</a:t>
                </a:r>
                <a:r>
                  <a:rPr kumimoji="1" lang="zh-CN" altLang="en-US" sz="2000" kern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2000" kern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approximate</a:t>
                </a:r>
                <a:r>
                  <a:rPr kumimoji="1" lang="zh-CN" altLang="en-US" sz="2000" kern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2000" kern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most</a:t>
                </a:r>
                <a:r>
                  <a:rPr kumimoji="1" lang="zh-CN" altLang="en-US" sz="2000" kern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2000" kern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of</a:t>
                </a:r>
                <a:r>
                  <a:rPr kumimoji="1" lang="zh-CN" altLang="en-US" sz="2000" kern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2000" kern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distributions</a:t>
                </a:r>
                <a:endParaRPr kumimoji="1" lang="zh-TW" altLang="en-US" sz="2000" kern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mc:Choice>
        <mc:Fallback xmlns="">
          <p:sp>
            <p:nvSpPr>
              <p:cNvPr id="51" name="文字方塊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699" y="5105896"/>
                <a:ext cx="7141815" cy="492443"/>
              </a:xfrm>
              <a:prstGeom prst="rect">
                <a:avLst/>
              </a:prstGeom>
              <a:blipFill>
                <a:blip r:embed="rId5"/>
                <a:stretch>
                  <a:fillRect l="-1110" t="-2500" b="-18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文字方塊 51"/>
          <p:cNvSpPr txBox="1"/>
          <p:nvPr/>
        </p:nvSpPr>
        <p:spPr>
          <a:xfrm>
            <a:off x="1044241" y="3954163"/>
            <a:ext cx="6996672" cy="4124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b="1" kern="0" err="1">
                <a:ea typeface="微软雅黑" panose="020B0503020204020204" pitchFamily="34" charset="-122"/>
                <a:cs typeface="+mn-ea"/>
                <a:sym typeface="+mn-lt"/>
              </a:rPr>
              <a:t>Mardia’s</a:t>
            </a:r>
            <a:r>
              <a:rPr kumimoji="1" lang="zh-CN" altLang="en-US" sz="1600" b="1" kern="0"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b="1" kern="0">
                <a:ea typeface="微软雅黑" panose="020B0503020204020204" pitchFamily="34" charset="-122"/>
                <a:cs typeface="+mn-ea"/>
                <a:sym typeface="+mn-lt"/>
              </a:rPr>
              <a:t>Test:</a:t>
            </a:r>
            <a:r>
              <a:rPr kumimoji="1" lang="zh-CN" altLang="en-US" sz="1600" b="1" kern="0"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b="1" kern="0">
                <a:ea typeface="微软雅黑" panose="020B0503020204020204" pitchFamily="34" charset="-122"/>
                <a:cs typeface="+mn-ea"/>
                <a:sym typeface="+mn-lt"/>
              </a:rPr>
              <a:t>Multivariate</a:t>
            </a:r>
            <a:r>
              <a:rPr kumimoji="1" lang="zh-CN" altLang="en-US" sz="1600" b="1" kern="0"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b="1" kern="0">
                <a:ea typeface="微软雅黑" panose="020B0503020204020204" pitchFamily="34" charset="-122"/>
                <a:cs typeface="+mn-ea"/>
                <a:sym typeface="+mn-lt"/>
              </a:rPr>
              <a:t>Normal</a:t>
            </a:r>
            <a:r>
              <a:rPr kumimoji="1" lang="zh-CN" altLang="en-US" sz="1600" b="1" kern="0"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b="1" kern="0">
                <a:ea typeface="微软雅黑" panose="020B0503020204020204" pitchFamily="34" charset="-122"/>
                <a:cs typeface="+mn-ea"/>
                <a:sym typeface="+mn-lt"/>
              </a:rPr>
              <a:t>Distribution</a:t>
            </a:r>
            <a:r>
              <a:rPr kumimoji="1" lang="zh-CN" altLang="en-US" sz="1600" b="1" kern="0"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b="1" kern="0">
                <a:ea typeface="微软雅黑" panose="020B0503020204020204" pitchFamily="34" charset="-122"/>
                <a:cs typeface="+mn-ea"/>
                <a:sym typeface="+mn-lt"/>
              </a:rPr>
              <a:t>Test</a:t>
            </a:r>
            <a:endParaRPr kumimoji="1" lang="zh-TW" altLang="en-US" sz="1600" b="1" kern="0"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53" name="文字方塊 52"/>
          <p:cNvSpPr txBox="1"/>
          <p:nvPr/>
        </p:nvSpPr>
        <p:spPr>
          <a:xfrm>
            <a:off x="6137328" y="3914151"/>
            <a:ext cx="461633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000" b="1" kern="0">
                <a:solidFill>
                  <a:srgbClr val="0070C0"/>
                </a:solidFill>
                <a:ea typeface="微软雅黑" panose="020B0503020204020204" pitchFamily="34" charset="-122"/>
                <a:cs typeface="+mn-ea"/>
                <a:sym typeface="+mn-lt"/>
              </a:rPr>
              <a:t>72%</a:t>
            </a:r>
            <a:r>
              <a:rPr kumimoji="1" lang="zh-CN" altLang="en-US" sz="1600" kern="0"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kern="0">
                <a:ea typeface="微软雅黑" panose="020B0503020204020204" pitchFamily="34" charset="-122"/>
                <a:cs typeface="+mn-ea"/>
                <a:sym typeface="+mn-lt"/>
              </a:rPr>
              <a:t>of</a:t>
            </a:r>
            <a:r>
              <a:rPr kumimoji="1" lang="zh-CN" altLang="en-US" sz="1600" kern="0"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kern="0">
                <a:ea typeface="微软雅黑" panose="020B0503020204020204" pitchFamily="34" charset="-122"/>
                <a:cs typeface="+mn-ea"/>
                <a:sym typeface="+mn-lt"/>
              </a:rPr>
              <a:t>the</a:t>
            </a:r>
            <a:r>
              <a:rPr kumimoji="1" lang="zh-CN" altLang="en-US" sz="1600" kern="0"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kern="0">
                <a:ea typeface="微软雅黑" panose="020B0503020204020204" pitchFamily="34" charset="-122"/>
                <a:cs typeface="+mn-ea"/>
                <a:sym typeface="+mn-lt"/>
              </a:rPr>
              <a:t>VA</a:t>
            </a:r>
            <a:r>
              <a:rPr kumimoji="1" lang="zh-CN" altLang="en-US" sz="1600" kern="0"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kern="0">
                <a:ea typeface="微软雅黑" panose="020B0503020204020204" pitchFamily="34" charset="-122"/>
                <a:cs typeface="+mn-ea"/>
                <a:sym typeface="+mn-lt"/>
              </a:rPr>
              <a:t>ratings</a:t>
            </a:r>
            <a:r>
              <a:rPr kumimoji="1" lang="zh-CN" altLang="en-US" sz="1600" kern="0"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kern="0">
                <a:ea typeface="微软雅黑" panose="020B0503020204020204" pitchFamily="34" charset="-122"/>
                <a:cs typeface="+mn-ea"/>
                <a:sym typeface="+mn-lt"/>
              </a:rPr>
              <a:t>passed</a:t>
            </a:r>
            <a:r>
              <a:rPr kumimoji="1" lang="zh-CN" altLang="en-US" sz="1600" kern="0"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kern="0" err="1">
                <a:ea typeface="微软雅黑" panose="020B0503020204020204" pitchFamily="34" charset="-122"/>
                <a:cs typeface="+mn-ea"/>
                <a:sym typeface="+mn-lt"/>
              </a:rPr>
              <a:t>Mardia’s</a:t>
            </a:r>
            <a:r>
              <a:rPr kumimoji="1" lang="zh-CN" altLang="en-US" sz="1600" kern="0"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kern="0">
                <a:ea typeface="微软雅黑" panose="020B0503020204020204" pitchFamily="34" charset="-122"/>
                <a:cs typeface="+mn-ea"/>
                <a:sym typeface="+mn-lt"/>
              </a:rPr>
              <a:t>Test</a:t>
            </a:r>
            <a:endParaRPr kumimoji="1" lang="zh-TW" altLang="en-US" sz="1600" kern="0"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54" name="文字方塊 53"/>
          <p:cNvSpPr txBox="1"/>
          <p:nvPr/>
        </p:nvSpPr>
        <p:spPr>
          <a:xfrm>
            <a:off x="1044240" y="4525964"/>
            <a:ext cx="8901183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kern="0">
                <a:ea typeface="微软雅黑" panose="020B0503020204020204" pitchFamily="34" charset="-122"/>
                <a:cs typeface="+mn-ea"/>
                <a:sym typeface="+mn-lt"/>
              </a:rPr>
              <a:t>VA</a:t>
            </a:r>
            <a:r>
              <a:rPr kumimoji="1" lang="zh-CN" altLang="en-US" kern="0"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ea typeface="微软雅黑" panose="020B0503020204020204" pitchFamily="34" charset="-122"/>
                <a:cs typeface="+mn-ea"/>
                <a:sym typeface="+mn-lt"/>
              </a:rPr>
              <a:t>ratings</a:t>
            </a:r>
            <a:r>
              <a:rPr kumimoji="1" lang="zh-CN" altLang="en-US" kern="0"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ea typeface="微软雅黑" panose="020B0503020204020204" pitchFamily="34" charset="-122"/>
                <a:cs typeface="+mn-ea"/>
                <a:sym typeface="+mn-lt"/>
              </a:rPr>
              <a:t>of</a:t>
            </a:r>
            <a:r>
              <a:rPr kumimoji="1" lang="zh-CN" altLang="en-US" kern="0"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ea typeface="微软雅黑" panose="020B0503020204020204" pitchFamily="34" charset="-122"/>
                <a:cs typeface="+mn-ea"/>
                <a:sym typeface="+mn-lt"/>
              </a:rPr>
              <a:t>a</a:t>
            </a:r>
            <a:r>
              <a:rPr kumimoji="1" lang="zh-CN" altLang="en-US" kern="0"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ea typeface="微软雅黑" panose="020B0503020204020204" pitchFamily="34" charset="-122"/>
                <a:cs typeface="+mn-ea"/>
                <a:sym typeface="+mn-lt"/>
              </a:rPr>
              <a:t>text</a:t>
            </a:r>
            <a:r>
              <a:rPr kumimoji="1" lang="zh-CN" altLang="en-US" kern="0"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ea typeface="微软雅黑" panose="020B0503020204020204" pitchFamily="34" charset="-122"/>
                <a:cs typeface="+mn-ea"/>
                <a:sym typeface="+mn-lt"/>
              </a:rPr>
              <a:t>can</a:t>
            </a:r>
            <a:r>
              <a:rPr kumimoji="1" lang="zh-CN" altLang="en-US" kern="0"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ea typeface="微软雅黑" panose="020B0503020204020204" pitchFamily="34" charset="-122"/>
                <a:cs typeface="+mn-ea"/>
                <a:sym typeface="+mn-lt"/>
              </a:rPr>
              <a:t>be</a:t>
            </a:r>
            <a:r>
              <a:rPr kumimoji="1" lang="zh-CN" altLang="en-US" kern="0"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ea typeface="微软雅黑" panose="020B0503020204020204" pitchFamily="34" charset="-122"/>
                <a:cs typeface="+mn-ea"/>
                <a:sym typeface="+mn-lt"/>
              </a:rPr>
              <a:t>treated</a:t>
            </a:r>
            <a:r>
              <a:rPr kumimoji="1" lang="zh-CN" altLang="en-US" kern="0"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ea typeface="微软雅黑" panose="020B0503020204020204" pitchFamily="34" charset="-122"/>
                <a:cs typeface="+mn-ea"/>
                <a:sym typeface="+mn-lt"/>
              </a:rPr>
              <a:t>as</a:t>
            </a:r>
            <a:r>
              <a:rPr kumimoji="1" lang="zh-CN" altLang="en-US" kern="0"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ea typeface="微软雅黑" panose="020B0503020204020204" pitchFamily="34" charset="-122"/>
                <a:cs typeface="+mn-ea"/>
                <a:sym typeface="+mn-lt"/>
              </a:rPr>
              <a:t>a</a:t>
            </a:r>
            <a:r>
              <a:rPr kumimoji="1" lang="zh-CN" altLang="en-US" kern="0"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b="1" kern="0">
                <a:solidFill>
                  <a:srgbClr val="0070C0"/>
                </a:solidFill>
                <a:ea typeface="微软雅黑" panose="020B0503020204020204" pitchFamily="34" charset="-122"/>
                <a:cs typeface="+mn-ea"/>
                <a:sym typeface="+mn-lt"/>
              </a:rPr>
              <a:t>bivariate</a:t>
            </a:r>
            <a:r>
              <a:rPr kumimoji="1" lang="zh-CN" altLang="en-US" b="1" kern="0">
                <a:solidFill>
                  <a:srgbClr val="0070C0"/>
                </a:solidFill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b="1" kern="0">
                <a:solidFill>
                  <a:srgbClr val="0070C0"/>
                </a:solidFill>
                <a:ea typeface="微软雅黑" panose="020B0503020204020204" pitchFamily="34" charset="-122"/>
                <a:cs typeface="+mn-ea"/>
                <a:sym typeface="+mn-lt"/>
              </a:rPr>
              <a:t>normal</a:t>
            </a:r>
            <a:r>
              <a:rPr kumimoji="1" lang="zh-CN" altLang="en-US" b="1" kern="0">
                <a:solidFill>
                  <a:srgbClr val="0070C0"/>
                </a:solidFill>
                <a:ea typeface="微软雅黑" panose="020B0503020204020204" pitchFamily="34" charset="-122"/>
                <a:cs typeface="+mn-ea"/>
                <a:sym typeface="+mn-lt"/>
              </a:rPr>
              <a:t>  </a:t>
            </a:r>
            <a:r>
              <a:rPr kumimoji="1" lang="en-US" altLang="zh-CN" b="1" kern="0">
                <a:solidFill>
                  <a:srgbClr val="0070C0"/>
                </a:solidFill>
                <a:ea typeface="微软雅黑" panose="020B0503020204020204" pitchFamily="34" charset="-122"/>
                <a:cs typeface="+mn-ea"/>
                <a:sym typeface="+mn-lt"/>
              </a:rPr>
              <a:t>distribution</a:t>
            </a:r>
            <a:endParaRPr kumimoji="1" lang="zh-TW" altLang="en-US" b="1" kern="0">
              <a:solidFill>
                <a:srgbClr val="0070C0"/>
              </a:solidFill>
              <a:ea typeface="微软雅黑" panose="020B0503020204020204" pitchFamily="34" charset="-122"/>
              <a:cs typeface="+mn-ea"/>
              <a:sym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文字方塊 54"/>
              <p:cNvSpPr txBox="1"/>
              <p:nvPr/>
            </p:nvSpPr>
            <p:spPr>
              <a:xfrm>
                <a:off x="1044240" y="5676157"/>
                <a:ext cx="10436560" cy="8125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30000"/>
                  </a:lnSpc>
                  <a:spcBef>
                    <a:spcPts val="600"/>
                  </a:spcBef>
                </a:pPr>
                <a:r>
                  <a:rPr kumimoji="1" lang="en-US" altLang="zh-CN" kern="0">
                    <a:ea typeface="微软雅黑" panose="020B0503020204020204" pitchFamily="34" charset="-122"/>
                    <a:cs typeface="+mn-ea"/>
                    <a:sym typeface="+mn-lt"/>
                  </a:rPr>
                  <a:t>If</a:t>
                </a:r>
                <a:r>
                  <a:rPr kumimoji="1" lang="zh-CN" altLang="en-US" kern="0"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i="1" kern="0">
                        <a:latin typeface="Cambria Math" charset="0"/>
                        <a:ea typeface="Cambria Math" charset="0"/>
                        <a:cs typeface="Cambria Math" charset="0"/>
                        <a:sym typeface="+mn-lt"/>
                      </a:rPr>
                      <m:t>𝑔</m:t>
                    </m:r>
                    <m:r>
                      <a:rPr kumimoji="1" lang="en-US" altLang="zh-CN" i="1" kern="0">
                        <a:latin typeface="Cambria Math" charset="0"/>
                        <a:ea typeface="Cambria Math" charset="0"/>
                        <a:cs typeface="Cambria Math" charset="0"/>
                        <a:sym typeface="+mn-lt"/>
                      </a:rPr>
                      <m:t>(</m:t>
                    </m:r>
                    <m:sSub>
                      <m:sSubPr>
                        <m:ctrlPr>
                          <a:rPr kumimoji="1" lang="en-US" altLang="zh-CN" b="1" i="1" kern="0">
                            <a:latin typeface="Cambria Math" charset="0"/>
                            <a:ea typeface="Cambria Math" charset="0"/>
                            <a:cs typeface="Cambria Math" charset="0"/>
                            <a:sym typeface="+mn-lt"/>
                          </a:rPr>
                        </m:ctrlPr>
                      </m:sSubPr>
                      <m:e>
                        <m:r>
                          <a:rPr kumimoji="1" lang="en-US" altLang="zh-CN" b="1" i="1" kern="0">
                            <a:latin typeface="Cambria Math" charset="0"/>
                            <a:ea typeface="Cambria Math" charset="0"/>
                            <a:cs typeface="Cambria Math" charset="0"/>
                            <a:sym typeface="+mn-lt"/>
                          </a:rPr>
                          <m:t>𝜽</m:t>
                        </m:r>
                      </m:e>
                      <m:sub>
                        <m:r>
                          <a:rPr kumimoji="1" lang="en-US" altLang="zh-CN" i="1" kern="0">
                            <a:latin typeface="Cambria Math" charset="0"/>
                            <a:ea typeface="Cambria Math" charset="0"/>
                            <a:cs typeface="Cambria Math" charset="0"/>
                            <a:sym typeface="+mn-lt"/>
                          </a:rPr>
                          <m:t>𝑘</m:t>
                        </m:r>
                      </m:sub>
                    </m:sSub>
                    <m:r>
                      <a:rPr kumimoji="1" lang="en-US" altLang="zh-CN" i="1" kern="0">
                        <a:latin typeface="Cambria Math" charset="0"/>
                        <a:ea typeface="Cambria Math" charset="0"/>
                        <a:cs typeface="Cambria Math" charset="0"/>
                        <a:sym typeface="+mn-lt"/>
                      </a:rPr>
                      <m:t>)</m:t>
                    </m:r>
                  </m:oMath>
                </a14:m>
                <a:r>
                  <a:rPr kumimoji="1" lang="zh-CN" altLang="en-US" kern="0"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kern="0">
                    <a:ea typeface="微软雅黑" panose="020B0503020204020204" pitchFamily="34" charset="-122"/>
                    <a:cs typeface="+mn-ea"/>
                    <a:sym typeface="+mn-lt"/>
                  </a:rPr>
                  <a:t>is</a:t>
                </a:r>
                <a:r>
                  <a:rPr kumimoji="1" lang="zh-CN" altLang="en-US" kern="0"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kern="0">
                    <a:ea typeface="微软雅黑" panose="020B0503020204020204" pitchFamily="34" charset="-122"/>
                    <a:cs typeface="+mn-ea"/>
                    <a:sym typeface="+mn-lt"/>
                  </a:rPr>
                  <a:t>a</a:t>
                </a:r>
                <a:r>
                  <a:rPr kumimoji="1" lang="zh-CN" altLang="en-US" kern="0"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b="1" kern="0">
                    <a:solidFill>
                      <a:srgbClr val="0070C0"/>
                    </a:solidFill>
                    <a:ea typeface="微软雅黑" panose="020B0503020204020204" pitchFamily="34" charset="-122"/>
                    <a:cs typeface="+mn-ea"/>
                    <a:sym typeface="+mn-lt"/>
                  </a:rPr>
                  <a:t>normal</a:t>
                </a:r>
                <a:r>
                  <a:rPr kumimoji="1" lang="zh-CN" altLang="en-US" b="1" kern="0">
                    <a:solidFill>
                      <a:srgbClr val="0070C0"/>
                    </a:solidFill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b="1" kern="0">
                    <a:solidFill>
                      <a:srgbClr val="0070C0"/>
                    </a:solidFill>
                    <a:ea typeface="微软雅黑" panose="020B0503020204020204" pitchFamily="34" charset="-122"/>
                    <a:cs typeface="+mn-ea"/>
                    <a:sym typeface="+mn-lt"/>
                  </a:rPr>
                  <a:t>distribution</a:t>
                </a:r>
                <a:r>
                  <a:rPr kumimoji="1" lang="en-US" altLang="zh-CN" kern="0">
                    <a:ea typeface="微软雅黑" panose="020B0503020204020204" pitchFamily="34" charset="-122"/>
                    <a:cs typeface="+mn-ea"/>
                    <a:sym typeface="+mn-lt"/>
                  </a:rPr>
                  <a:t>,</a:t>
                </a:r>
                <a:r>
                  <a:rPr kumimoji="1" lang="zh-CN" altLang="en-US" kern="0"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i="1" kern="0">
                        <a:latin typeface="Cambria Math" charset="0"/>
                        <a:ea typeface="Cambria Math" charset="0"/>
                        <a:cs typeface="Cambria Math" charset="0"/>
                        <a:sym typeface="+mn-lt"/>
                      </a:rPr>
                      <m:t>𝑝</m:t>
                    </m:r>
                    <m:r>
                      <a:rPr kumimoji="1" lang="en-US" altLang="zh-CN" i="1" kern="0">
                        <a:latin typeface="Cambria Math" charset="0"/>
                        <a:ea typeface="Cambria Math" charset="0"/>
                        <a:cs typeface="Cambria Math" charset="0"/>
                        <a:sym typeface="+mn-lt"/>
                      </a:rPr>
                      <m:t>(</m:t>
                    </m:r>
                    <m:r>
                      <a:rPr kumimoji="1" lang="en-US" altLang="zh-CN" b="1" i="1" kern="0">
                        <a:latin typeface="Cambria Math" charset="0"/>
                        <a:ea typeface="Cambria Math" charset="0"/>
                        <a:cs typeface="Cambria Math" charset="0"/>
                        <a:sym typeface="+mn-lt"/>
                      </a:rPr>
                      <m:t>𝒚</m:t>
                    </m:r>
                    <m:r>
                      <a:rPr kumimoji="1" lang="en-US" altLang="zh-CN" i="1" kern="0">
                        <a:latin typeface="Cambria Math" charset="0"/>
                        <a:ea typeface="Cambria Math" charset="0"/>
                        <a:cs typeface="Cambria Math" charset="0"/>
                        <a:sym typeface="+mn-lt"/>
                      </a:rPr>
                      <m:t>)</m:t>
                    </m:r>
                  </m:oMath>
                </a14:m>
                <a:r>
                  <a:rPr kumimoji="1" lang="zh-CN" altLang="en-US" kern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kern="0">
                    <a:ea typeface="微软雅黑" panose="020B0503020204020204" pitchFamily="34" charset="-122"/>
                    <a:cs typeface="+mn-ea"/>
                    <a:sym typeface="+mn-lt"/>
                  </a:rPr>
                  <a:t>can</a:t>
                </a:r>
                <a:r>
                  <a:rPr kumimoji="1" lang="zh-CN" altLang="en-US" kern="0"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kern="0">
                    <a:ea typeface="微软雅黑" panose="020B0503020204020204" pitchFamily="34" charset="-122"/>
                    <a:cs typeface="+mn-ea"/>
                    <a:sym typeface="+mn-lt"/>
                  </a:rPr>
                  <a:t>approximate</a:t>
                </a:r>
                <a:r>
                  <a:rPr kumimoji="1" lang="zh-CN" altLang="en-US" kern="0"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kern="0">
                    <a:ea typeface="微软雅黑" panose="020B0503020204020204" pitchFamily="34" charset="-122"/>
                    <a:cs typeface="+mn-ea"/>
                    <a:sym typeface="+mn-lt"/>
                  </a:rPr>
                  <a:t>any</a:t>
                </a:r>
                <a:r>
                  <a:rPr kumimoji="1" lang="zh-CN" altLang="en-US" kern="0"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kern="0">
                    <a:ea typeface="微软雅黑" panose="020B0503020204020204" pitchFamily="34" charset="-122"/>
                    <a:cs typeface="+mn-ea"/>
                    <a:sym typeface="+mn-lt"/>
                  </a:rPr>
                  <a:t>continuous</a:t>
                </a:r>
                <a:r>
                  <a:rPr kumimoji="1" lang="zh-CN" altLang="en-US" kern="0"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kern="0">
                    <a:ea typeface="微软雅黑" panose="020B0503020204020204" pitchFamily="34" charset="-122"/>
                    <a:cs typeface="+mn-ea"/>
                    <a:sym typeface="+mn-lt"/>
                  </a:rPr>
                  <a:t>density</a:t>
                </a:r>
                <a:r>
                  <a:rPr kumimoji="1" lang="zh-CN" altLang="en-US" kern="0"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kern="0">
                    <a:ea typeface="微软雅黑" panose="020B0503020204020204" pitchFamily="34" charset="-122"/>
                    <a:cs typeface="+mn-ea"/>
                    <a:sym typeface="+mn-lt"/>
                  </a:rPr>
                  <a:t>functions</a:t>
                </a:r>
                <a:r>
                  <a:rPr kumimoji="1" lang="zh-CN" altLang="en-US" kern="0"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kern="0">
                    <a:ea typeface="微软雅黑" panose="020B0503020204020204" pitchFamily="34" charset="-122"/>
                    <a:cs typeface="+mn-ea"/>
                    <a:sym typeface="+mn-lt"/>
                  </a:rPr>
                  <a:t>to</a:t>
                </a:r>
                <a:r>
                  <a:rPr kumimoji="1" lang="zh-CN" altLang="en-US" kern="0"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kern="0">
                    <a:ea typeface="微软雅黑" panose="020B0503020204020204" pitchFamily="34" charset="-122"/>
                    <a:cs typeface="+mn-ea"/>
                    <a:sym typeface="+mn-lt"/>
                  </a:rPr>
                  <a:t>arbitrary</a:t>
                </a:r>
                <a:r>
                  <a:rPr kumimoji="1" lang="zh-CN" altLang="en-US" kern="0"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kern="0">
                    <a:ea typeface="微软雅黑" panose="020B0503020204020204" pitchFamily="34" charset="-122"/>
                    <a:cs typeface="+mn-ea"/>
                    <a:sym typeface="+mn-lt"/>
                  </a:rPr>
                  <a:t>accuracy</a:t>
                </a:r>
                <a:endParaRPr kumimoji="1" lang="zh-TW" altLang="en-US" b="1" kern="0">
                  <a:solidFill>
                    <a:srgbClr val="0070C0"/>
                  </a:solidFill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mc:Choice>
        <mc:Fallback xmlns="">
          <p:sp>
            <p:nvSpPr>
              <p:cNvPr id="55" name="文字方塊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240" y="5676157"/>
                <a:ext cx="10436560" cy="812530"/>
              </a:xfrm>
              <a:prstGeom prst="rect">
                <a:avLst/>
              </a:prstGeom>
              <a:blipFill>
                <a:blip r:embed="rId6"/>
                <a:stretch>
                  <a:fillRect l="-467" b="-7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3852-3E02-994E-8C07-E1FB887EDC55}" type="slidenum">
              <a:rPr kumimoji="1" lang="zh-TW" altLang="en-US" smtClean="0"/>
              <a:pPr/>
              <a:t>20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597621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4076">
        <p:fade/>
      </p:transition>
    </mc:Choice>
    <mc:Fallback>
      <p:transition spd="med" advTm="4076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-1" y="0"/>
            <a:ext cx="6137329" cy="76866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endParaRPr kumimoji="1" lang="zh-TW" altLang="en-US" sz="28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492699" y="30642"/>
            <a:ext cx="4693914" cy="7325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Methodology</a:t>
            </a:r>
            <a:r>
              <a:rPr kumimoji="1" lang="zh-CN" altLang="en-US" sz="32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–</a:t>
            </a:r>
            <a:r>
              <a:rPr kumimoji="1" lang="zh-CN" altLang="en-US" sz="32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Overview</a:t>
            </a:r>
            <a:endParaRPr kumimoji="1" lang="zh-TW" altLang="en-US" sz="3200" kern="0">
              <a:latin typeface="Arial"/>
              <a:ea typeface="Times New Roman" charset="0"/>
              <a:cs typeface="Arial"/>
              <a:sym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/>
              <p:cNvSpPr txBox="1"/>
              <p:nvPr/>
            </p:nvSpPr>
            <p:spPr>
              <a:xfrm>
                <a:off x="1290909" y="1083543"/>
                <a:ext cx="2749471" cy="8138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30000"/>
                  </a:lnSpc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200" b="1" i="1" kern="0" smtClea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𝒚</m:t>
                      </m:r>
                      <m:r>
                        <a:rPr kumimoji="1" lang="en-US" altLang="zh-CN" sz="2200" b="0" i="1" kern="0" smtClea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∼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kumimoji="1" lang="en-US" altLang="zh-CN" sz="2200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kumimoji="1" lang="en-US" altLang="zh-CN" sz="2200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𝑘</m:t>
                          </m:r>
                          <m:r>
                            <a:rPr kumimoji="1" lang="en-US" altLang="zh-CN" sz="2200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∈</m:t>
                          </m:r>
                          <m:r>
                            <a:rPr kumimoji="1" lang="en-US" altLang="zh-CN" sz="2200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𝐾</m:t>
                          </m:r>
                        </m:sub>
                        <m:sup/>
                        <m:e>
                          <m:r>
                            <a:rPr kumimoji="1" lang="en-US" altLang="zh-CN" sz="2200" i="1" ker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𝑝</m:t>
                          </m:r>
                          <m:d>
                            <m:dPr>
                              <m:ctrlPr>
                                <a:rPr kumimoji="1" lang="en-US" altLang="zh-CN" sz="2200" i="1" kern="0"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200" i="1" kern="0"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  <m:t>𝑘</m:t>
                              </m:r>
                            </m:e>
                          </m:d>
                          <m:r>
                            <a:rPr kumimoji="1" lang="zh-CN" altLang="en-US" sz="2200" i="1" ker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 </m:t>
                          </m:r>
                          <m:r>
                            <a:rPr kumimoji="1" lang="en-US" altLang="zh-CN" sz="2200" i="1" kern="0">
                              <a:latin typeface="Cambria Math" charset="0"/>
                              <a:ea typeface="Cambria Math" charset="0"/>
                              <a:cs typeface="Cambria Math" charset="0"/>
                              <a:sym typeface="+mn-lt"/>
                            </a:rPr>
                            <m:t>𝑔</m:t>
                          </m:r>
                          <m:r>
                            <a:rPr kumimoji="1" lang="en-US" altLang="zh-CN" sz="2200" i="1" kern="0">
                              <a:latin typeface="Cambria Math" charset="0"/>
                              <a:ea typeface="Cambria Math" charset="0"/>
                              <a:cs typeface="Cambria Math" charset="0"/>
                              <a:sym typeface="+mn-lt"/>
                            </a:rPr>
                            <m:t>(</m:t>
                          </m:r>
                          <m:sSub>
                            <m:sSubPr>
                              <m:ctrlPr>
                                <a:rPr kumimoji="1" lang="en-US" altLang="zh-CN" sz="2200" b="1" i="1" kern="0">
                                  <a:latin typeface="Cambria Math" charset="0"/>
                                  <a:ea typeface="Cambria Math" charset="0"/>
                                  <a:cs typeface="Cambria Math" charset="0"/>
                                  <a:sym typeface="+mn-lt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200" b="1" i="1" kern="0">
                                  <a:latin typeface="Cambria Math" charset="0"/>
                                  <a:ea typeface="Cambria Math" charset="0"/>
                                  <a:cs typeface="Cambria Math" charset="0"/>
                                  <a:sym typeface="+mn-lt"/>
                                </a:rPr>
                                <m:t>𝜽</m:t>
                              </m:r>
                            </m:e>
                            <m:sub>
                              <m:r>
                                <a:rPr kumimoji="1" lang="en-US" altLang="zh-CN" sz="2200" i="1" kern="0">
                                  <a:latin typeface="Cambria Math" charset="0"/>
                                  <a:ea typeface="Cambria Math" charset="0"/>
                                  <a:cs typeface="Cambria Math" charset="0"/>
                                  <a:sym typeface="+mn-lt"/>
                                </a:rPr>
                                <m:t>𝑘</m:t>
                              </m:r>
                            </m:sub>
                          </m:sSub>
                          <m:r>
                            <a:rPr kumimoji="1" lang="en-US" altLang="zh-CN" sz="2200" i="1" kern="0">
                              <a:latin typeface="Cambria Math" charset="0"/>
                              <a:ea typeface="Cambria Math" charset="0"/>
                              <a:cs typeface="Cambria Math" charset="0"/>
                              <a:sym typeface="+mn-lt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kumimoji="1" lang="zh-TW" altLang="en-US" sz="2200" kern="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mc:Choice>
        <mc:Fallback xmlns="">
          <p:sp>
            <p:nvSpPr>
              <p:cNvPr id="18" name="文字方塊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0909" y="1083543"/>
                <a:ext cx="2749471" cy="813813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字方塊 19"/>
              <p:cNvSpPr txBox="1"/>
              <p:nvPr/>
            </p:nvSpPr>
            <p:spPr>
              <a:xfrm>
                <a:off x="1539306" y="1897356"/>
                <a:ext cx="3280706" cy="8138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30000"/>
                  </a:lnSpc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200" i="1" kern="0" smtClea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∼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kumimoji="1" lang="en-US" altLang="zh-CN" sz="2200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kumimoji="1" lang="en-US" altLang="zh-CN" sz="2200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𝑘</m:t>
                          </m:r>
                          <m:r>
                            <a:rPr kumimoji="1" lang="en-US" altLang="zh-CN" sz="2200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∈</m:t>
                          </m:r>
                          <m:r>
                            <a:rPr kumimoji="1" lang="en-US" altLang="zh-CN" sz="2200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𝐾</m:t>
                          </m:r>
                        </m:sub>
                        <m:sup/>
                        <m:e>
                          <m:r>
                            <a:rPr kumimoji="1" lang="en-US" altLang="zh-CN" sz="2200" i="1" ker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𝑝</m:t>
                          </m:r>
                          <m:d>
                            <m:dPr>
                              <m:ctrlPr>
                                <a:rPr kumimoji="1" lang="en-US" altLang="zh-CN" sz="2200" i="1" kern="0"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200" i="1" kern="0"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  <m:t>𝑘</m:t>
                              </m:r>
                            </m:e>
                          </m:d>
                          <m:r>
                            <a:rPr kumimoji="1" lang="zh-CN" altLang="en-US" sz="2200" i="1" ker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 </m:t>
                          </m:r>
                          <m:r>
                            <a:rPr kumimoji="1" lang="en-US" altLang="zh-CN" sz="2200" i="1" kern="0">
                              <a:latin typeface="Cambria Math" charset="0"/>
                              <a:ea typeface="Cambria Math" charset="0"/>
                              <a:cs typeface="Cambria Math" charset="0"/>
                              <a:sym typeface="+mn-lt"/>
                            </a:rPr>
                            <m:t>𝒩</m:t>
                          </m:r>
                          <m:r>
                            <a:rPr kumimoji="1" lang="en-US" altLang="zh-CN" sz="2200" i="1" kern="0">
                              <a:latin typeface="Cambria Math" charset="0"/>
                              <a:ea typeface="Cambria Math" charset="0"/>
                              <a:cs typeface="Cambria Math" charset="0"/>
                              <a:sym typeface="+mn-lt"/>
                            </a:rPr>
                            <m:t>(</m:t>
                          </m:r>
                          <m:r>
                            <a:rPr kumimoji="1" lang="en-US" altLang="zh-CN" sz="2200" b="1" i="1" kern="0">
                              <a:latin typeface="Cambria Math" charset="0"/>
                              <a:ea typeface="Cambria Math" charset="0"/>
                              <a:cs typeface="Cambria Math" charset="0"/>
                              <a:sym typeface="+mn-lt"/>
                            </a:rPr>
                            <m:t>𝒚</m:t>
                          </m:r>
                          <m:r>
                            <a:rPr kumimoji="1" lang="en-US" altLang="zh-CN" sz="2200" i="1" kern="0">
                              <a:latin typeface="Cambria Math" charset="0"/>
                              <a:ea typeface="Cambria Math" charset="0"/>
                              <a:cs typeface="Cambria Math" charset="0"/>
                              <a:sym typeface="+mn-lt"/>
                            </a:rPr>
                            <m:t>|</m:t>
                          </m:r>
                          <m:sSub>
                            <m:sSubPr>
                              <m:ctrlPr>
                                <a:rPr kumimoji="1" lang="en-US" altLang="zh-CN" sz="2200" b="1" i="1" kern="0">
                                  <a:latin typeface="Cambria Math" charset="0"/>
                                  <a:ea typeface="Cambria Math" charset="0"/>
                                  <a:cs typeface="Cambria Math" charset="0"/>
                                  <a:sym typeface="+mn-lt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200" b="1" i="1" kern="0">
                                  <a:latin typeface="Cambria Math" charset="0"/>
                                  <a:ea typeface="Cambria Math" charset="0"/>
                                  <a:cs typeface="Cambria Math" charset="0"/>
                                  <a:sym typeface="+mn-lt"/>
                                </a:rPr>
                                <m:t>𝝁</m:t>
                              </m:r>
                            </m:e>
                            <m:sub>
                              <m:r>
                                <a:rPr kumimoji="1" lang="en-US" altLang="zh-CN" sz="2200" i="1" kern="0">
                                  <a:latin typeface="Cambria Math" charset="0"/>
                                  <a:ea typeface="Cambria Math" charset="0"/>
                                  <a:cs typeface="Cambria Math" charset="0"/>
                                  <a:sym typeface="+mn-lt"/>
                                </a:rPr>
                                <m:t>𝑘</m:t>
                              </m:r>
                            </m:sub>
                          </m:sSub>
                          <m:r>
                            <a:rPr kumimoji="1" lang="en-US" altLang="zh-CN" sz="2200" b="1" i="1" kern="0">
                              <a:latin typeface="Cambria Math" charset="0"/>
                              <a:ea typeface="Cambria Math" charset="0"/>
                              <a:cs typeface="Cambria Math" charset="0"/>
                              <a:sym typeface="+mn-lt"/>
                            </a:rPr>
                            <m:t>,</m:t>
                          </m:r>
                          <m:r>
                            <a:rPr kumimoji="1" lang="zh-CN" altLang="en-US" sz="2200" b="1" i="1" kern="0">
                              <a:latin typeface="Cambria Math" charset="0"/>
                              <a:ea typeface="Cambria Math" charset="0"/>
                              <a:cs typeface="Cambria Math" charset="0"/>
                              <a:sym typeface="+mn-lt"/>
                            </a:rPr>
                            <m:t> </m:t>
                          </m:r>
                          <m:sSub>
                            <m:sSubPr>
                              <m:ctrlPr>
                                <a:rPr kumimoji="1" lang="en-US" altLang="zh-CN" sz="2200" b="1" i="1" kern="0">
                                  <a:latin typeface="Cambria Math" charset="0"/>
                                  <a:ea typeface="Cambria Math" charset="0"/>
                                  <a:cs typeface="Cambria Math" charset="0"/>
                                  <a:sym typeface="+mn-lt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200" b="1" kern="0">
                                  <a:latin typeface="Cambria Math" charset="0"/>
                                  <a:ea typeface="Cambria Math" charset="0"/>
                                  <a:cs typeface="Cambria Math" charset="0"/>
                                  <a:sym typeface="+mn-lt"/>
                                </a:rPr>
                                <m:t>𝚺</m:t>
                              </m:r>
                            </m:e>
                            <m:sub>
                              <m:r>
                                <a:rPr kumimoji="1" lang="en-US" altLang="zh-CN" sz="2200" i="1" kern="0">
                                  <a:latin typeface="Cambria Math" charset="0"/>
                                  <a:ea typeface="Cambria Math" charset="0"/>
                                  <a:cs typeface="Cambria Math" charset="0"/>
                                  <a:sym typeface="+mn-lt"/>
                                </a:rPr>
                                <m:t>𝑘</m:t>
                              </m:r>
                            </m:sub>
                          </m:sSub>
                          <m:r>
                            <a:rPr kumimoji="1" lang="en-US" altLang="zh-CN" sz="2200" i="1" kern="0">
                              <a:latin typeface="Cambria Math" charset="0"/>
                              <a:ea typeface="Cambria Math" charset="0"/>
                              <a:cs typeface="Cambria Math" charset="0"/>
                              <a:sym typeface="+mn-lt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kumimoji="1" lang="zh-TW" altLang="en-US" sz="2200" kern="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mc:Choice>
        <mc:Fallback xmlns="">
          <p:sp>
            <p:nvSpPr>
              <p:cNvPr id="20" name="文字方塊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9306" y="1897356"/>
                <a:ext cx="3280706" cy="813813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矩形 6"/>
          <p:cNvSpPr/>
          <p:nvPr/>
        </p:nvSpPr>
        <p:spPr>
          <a:xfrm>
            <a:off x="6673578" y="1072437"/>
            <a:ext cx="988548" cy="522801"/>
          </a:xfrm>
          <a:prstGeom prst="rect">
            <a:avLst/>
          </a:prstGeom>
          <a:solidFill>
            <a:schemeClr val="accent5">
              <a:lumMod val="60000"/>
              <a:lumOff val="40000"/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Emo</a:t>
            </a:r>
            <a:r>
              <a:rPr kumimoji="1" lang="zh-CN" altLang="en-US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kumimoji="1" lang="zh-TW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8426968" y="1072436"/>
            <a:ext cx="1052562" cy="522801"/>
          </a:xfrm>
          <a:prstGeom prst="rect">
            <a:avLst/>
          </a:prstGeom>
          <a:solidFill>
            <a:schemeClr val="accent5">
              <a:lumMod val="60000"/>
              <a:lumOff val="40000"/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Emo</a:t>
            </a:r>
            <a:r>
              <a:rPr kumimoji="1" lang="zh-CN" altLang="en-US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kumimoji="1" lang="zh-TW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10442833" y="1072435"/>
            <a:ext cx="944448" cy="522801"/>
          </a:xfrm>
          <a:prstGeom prst="rect">
            <a:avLst/>
          </a:prstGeom>
          <a:solidFill>
            <a:schemeClr val="accent5">
              <a:lumMod val="60000"/>
              <a:lumOff val="40000"/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Emo</a:t>
            </a:r>
            <a:r>
              <a:rPr kumimoji="1" lang="zh-CN" altLang="en-US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i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</a:t>
            </a:r>
            <a:endParaRPr kumimoji="1" lang="zh-TW" altLang="en-US" i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矩形 26"/>
              <p:cNvSpPr/>
              <p:nvPr/>
            </p:nvSpPr>
            <p:spPr>
              <a:xfrm>
                <a:off x="6683203" y="1893433"/>
                <a:ext cx="973677" cy="522801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  <a:alpha val="6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30000"/>
                  </a:lnSpc>
                </a:pPr>
                <a14:m>
                  <m:oMath xmlns:m="http://schemas.openxmlformats.org/officeDocument/2006/math">
                    <m:r>
                      <a:rPr kumimoji="1" lang="en-US" altLang="zh-CN" i="1" kern="0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  <a:sym typeface="+mn-lt"/>
                      </a:rPr>
                      <m:t>𝑔</m:t>
                    </m:r>
                    <m:r>
                      <a:rPr kumimoji="1" lang="en-US" altLang="zh-CN" i="1" kern="0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  <a:sym typeface="+mn-lt"/>
                      </a:rPr>
                      <m:t>(</m:t>
                    </m:r>
                    <m:sSub>
                      <m:sSubPr>
                        <m:ctrlPr>
                          <a:rPr kumimoji="1" lang="en-US" altLang="zh-CN" b="1" i="1" ker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  <a:sym typeface="+mn-lt"/>
                          </a:rPr>
                        </m:ctrlPr>
                      </m:sSubPr>
                      <m:e>
                        <m:r>
                          <a:rPr kumimoji="1" lang="en-US" altLang="zh-CN" b="1" i="1" ker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  <a:sym typeface="+mn-lt"/>
                          </a:rPr>
                          <m:t>𝜽</m:t>
                        </m:r>
                      </m:e>
                      <m:sub>
                        <m:r>
                          <a:rPr kumimoji="1" lang="en-US" altLang="zh-CN" b="1" i="1" kern="0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  <a:sym typeface="+mn-lt"/>
                          </a:rPr>
                          <m:t>𝟏</m:t>
                        </m:r>
                      </m:sub>
                    </m:sSub>
                    <m:r>
                      <a:rPr kumimoji="1" lang="en-US" altLang="zh-CN" i="1" ker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  <a:sym typeface="+mn-lt"/>
                      </a:rPr>
                      <m:t>)</m:t>
                    </m:r>
                  </m:oMath>
                </a14:m>
                <a:r>
                  <a:rPr kumimoji="1" lang="zh-CN" altLang="en-US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endParaRPr kumimoji="1" lang="zh-TW" altLang="en-US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27" name="矩形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3203" y="1893433"/>
                <a:ext cx="973677" cy="522801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矩形 27"/>
              <p:cNvSpPr/>
              <p:nvPr/>
            </p:nvSpPr>
            <p:spPr>
              <a:xfrm>
                <a:off x="8426969" y="1882076"/>
                <a:ext cx="1052562" cy="522801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  <a:alpha val="6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30000"/>
                  </a:lnSpc>
                </a:pPr>
                <a14:m>
                  <m:oMath xmlns:m="http://schemas.openxmlformats.org/officeDocument/2006/math">
                    <m:r>
                      <a:rPr kumimoji="1" lang="en-US" altLang="zh-CN" i="1" kern="0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  <a:sym typeface="+mn-lt"/>
                      </a:rPr>
                      <m:t>𝑔</m:t>
                    </m:r>
                    <m:r>
                      <a:rPr kumimoji="1" lang="en-US" altLang="zh-CN" i="1" kern="0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  <a:sym typeface="+mn-lt"/>
                      </a:rPr>
                      <m:t>(</m:t>
                    </m:r>
                    <m:sSub>
                      <m:sSubPr>
                        <m:ctrlPr>
                          <a:rPr kumimoji="1" lang="en-US" altLang="zh-CN" b="1" i="1" ker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  <a:sym typeface="+mn-lt"/>
                          </a:rPr>
                        </m:ctrlPr>
                      </m:sSubPr>
                      <m:e>
                        <m:r>
                          <a:rPr kumimoji="1" lang="en-US" altLang="zh-CN" b="1" i="1" ker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  <a:sym typeface="+mn-lt"/>
                          </a:rPr>
                          <m:t>𝜽</m:t>
                        </m:r>
                      </m:e>
                      <m:sub>
                        <m:r>
                          <a:rPr kumimoji="1" lang="en-US" altLang="zh-CN" b="1" i="1" kern="0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  <a:sym typeface="+mn-lt"/>
                          </a:rPr>
                          <m:t>𝟐</m:t>
                        </m:r>
                      </m:sub>
                    </m:sSub>
                    <m:r>
                      <a:rPr kumimoji="1" lang="en-US" altLang="zh-CN" i="1" ker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  <a:sym typeface="+mn-lt"/>
                      </a:rPr>
                      <m:t>)</m:t>
                    </m:r>
                  </m:oMath>
                </a14:m>
                <a:r>
                  <a:rPr kumimoji="1" lang="zh-CN" altLang="en-US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endParaRPr kumimoji="1" lang="zh-TW" altLang="en-US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28" name="矩形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6969" y="1882076"/>
                <a:ext cx="1052562" cy="522801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矩形 28"/>
              <p:cNvSpPr/>
              <p:nvPr/>
            </p:nvSpPr>
            <p:spPr>
              <a:xfrm>
                <a:off x="10442832" y="1893433"/>
                <a:ext cx="944449" cy="522801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  <a:alpha val="6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30000"/>
                  </a:lnSpc>
                </a:pPr>
                <a14:m>
                  <m:oMath xmlns:m="http://schemas.openxmlformats.org/officeDocument/2006/math">
                    <m:r>
                      <a:rPr kumimoji="1" lang="en-US" altLang="zh-CN" i="1" kern="0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  <a:sym typeface="+mn-lt"/>
                      </a:rPr>
                      <m:t>𝑔</m:t>
                    </m:r>
                    <m:r>
                      <a:rPr kumimoji="1" lang="en-US" altLang="zh-CN" i="1" kern="0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  <a:sym typeface="+mn-lt"/>
                      </a:rPr>
                      <m:t>(</m:t>
                    </m:r>
                    <m:sSub>
                      <m:sSubPr>
                        <m:ctrlPr>
                          <a:rPr kumimoji="1" lang="en-US" altLang="zh-CN" b="1" i="1" ker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  <a:sym typeface="+mn-lt"/>
                          </a:rPr>
                        </m:ctrlPr>
                      </m:sSubPr>
                      <m:e>
                        <m:r>
                          <a:rPr kumimoji="1" lang="en-US" altLang="zh-CN" b="1" i="1" ker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  <a:sym typeface="+mn-lt"/>
                          </a:rPr>
                          <m:t>𝜽</m:t>
                        </m:r>
                      </m:e>
                      <m:sub>
                        <m:r>
                          <a:rPr kumimoji="1" lang="en-US" altLang="zh-CN" b="1" i="1" kern="0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  <a:sym typeface="+mn-lt"/>
                          </a:rPr>
                          <m:t>𝑲</m:t>
                        </m:r>
                      </m:sub>
                    </m:sSub>
                    <m:r>
                      <a:rPr kumimoji="1" lang="en-US" altLang="zh-CN" i="1" ker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  <a:sym typeface="+mn-lt"/>
                      </a:rPr>
                      <m:t>)</m:t>
                    </m:r>
                  </m:oMath>
                </a14:m>
                <a:r>
                  <a:rPr kumimoji="1" lang="zh-CN" altLang="en-US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endParaRPr kumimoji="1" lang="zh-TW" altLang="en-US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29" name="矩形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2832" y="1893433"/>
                <a:ext cx="944449" cy="522801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直線箭頭接點 29"/>
          <p:cNvCxnSpPr>
            <a:stCxn id="7" idx="2"/>
            <a:endCxn id="27" idx="0"/>
          </p:cNvCxnSpPr>
          <p:nvPr/>
        </p:nvCxnSpPr>
        <p:spPr>
          <a:xfrm>
            <a:off x="7167852" y="1595238"/>
            <a:ext cx="2190" cy="29819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箭頭接點 30"/>
          <p:cNvCxnSpPr>
            <a:stCxn id="25" idx="2"/>
            <a:endCxn id="28" idx="0"/>
          </p:cNvCxnSpPr>
          <p:nvPr/>
        </p:nvCxnSpPr>
        <p:spPr>
          <a:xfrm>
            <a:off x="8953249" y="1595237"/>
            <a:ext cx="1" cy="28683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箭頭接點 31"/>
          <p:cNvCxnSpPr>
            <a:stCxn id="26" idx="2"/>
            <a:endCxn id="29" idx="0"/>
          </p:cNvCxnSpPr>
          <p:nvPr/>
        </p:nvCxnSpPr>
        <p:spPr>
          <a:xfrm>
            <a:off x="10915057" y="1595236"/>
            <a:ext cx="0" cy="29819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矩形 32"/>
              <p:cNvSpPr/>
              <p:nvPr/>
            </p:nvSpPr>
            <p:spPr>
              <a:xfrm>
                <a:off x="6503323" y="2693699"/>
                <a:ext cx="1335599" cy="522801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  <a:alpha val="6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i="1" kern="0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  <a:sym typeface="+mn-lt"/>
                        </a:rPr>
                        <m:t>𝒩</m:t>
                      </m:r>
                      <m:r>
                        <a:rPr kumimoji="1" lang="en-US" altLang="zh-CN" i="1" ker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  <a:sym typeface="+mn-lt"/>
                        </a:rPr>
                        <m:t>(</m:t>
                      </m:r>
                      <m:r>
                        <a:rPr kumimoji="1" lang="en-US" altLang="zh-CN" b="1" i="1" ker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  <a:sym typeface="+mn-lt"/>
                        </a:rPr>
                        <m:t>𝒚</m:t>
                      </m:r>
                      <m:r>
                        <a:rPr kumimoji="1" lang="en-US" altLang="zh-CN" i="1" ker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  <a:sym typeface="+mn-lt"/>
                        </a:rPr>
                        <m:t>|</m:t>
                      </m:r>
                      <m:sSub>
                        <m:sSubPr>
                          <m:ctrlPr>
                            <a:rPr kumimoji="1" lang="en-US" altLang="zh-CN" b="1" i="1" ker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  <a:sym typeface="+mn-lt"/>
                            </a:rPr>
                          </m:ctrlPr>
                        </m:sSubPr>
                        <m:e>
                          <m:r>
                            <a:rPr kumimoji="1" lang="en-US" altLang="zh-CN" b="1" i="1" ker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  <a:sym typeface="+mn-lt"/>
                            </a:rPr>
                            <m:t>𝝁</m:t>
                          </m:r>
                        </m:e>
                        <m:sub>
                          <m:r>
                            <a:rPr kumimoji="1" lang="en-US" altLang="zh-CN" b="1" i="1" kern="0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  <a:sym typeface="+mn-lt"/>
                            </a:rPr>
                            <m:t>𝟏</m:t>
                          </m:r>
                        </m:sub>
                      </m:sSub>
                      <m:r>
                        <a:rPr kumimoji="1" lang="en-US" altLang="zh-CN" b="1" i="1" ker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  <a:sym typeface="+mn-lt"/>
                        </a:rPr>
                        <m:t>,</m:t>
                      </m:r>
                      <m:r>
                        <a:rPr kumimoji="1" lang="zh-CN" altLang="en-US" b="1" i="1" ker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  <a:sym typeface="+mn-lt"/>
                        </a:rPr>
                        <m:t> </m:t>
                      </m:r>
                      <m:sSub>
                        <m:sSubPr>
                          <m:ctrlPr>
                            <a:rPr kumimoji="1" lang="en-US" altLang="zh-CN" b="1" i="1" ker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  <a:sym typeface="+mn-lt"/>
                            </a:rPr>
                          </m:ctrlPr>
                        </m:sSubPr>
                        <m:e>
                          <m:r>
                            <a:rPr kumimoji="1" lang="en-US" altLang="zh-CN" b="1" ker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  <a:sym typeface="+mn-lt"/>
                            </a:rPr>
                            <m:t>𝚺</m:t>
                          </m:r>
                        </m:e>
                        <m:sub>
                          <m:r>
                            <a:rPr kumimoji="1" lang="en-US" altLang="zh-CN" b="1" i="1" kern="0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  <a:sym typeface="+mn-lt"/>
                            </a:rPr>
                            <m:t>𝟏</m:t>
                          </m:r>
                        </m:sub>
                      </m:sSub>
                      <m:r>
                        <a:rPr kumimoji="1" lang="en-US" altLang="zh-CN" i="1" ker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  <a:sym typeface="+mn-lt"/>
                        </a:rPr>
                        <m:t>)</m:t>
                      </m:r>
                    </m:oMath>
                  </m:oMathPara>
                </a14:m>
                <a:endParaRPr kumimoji="1" lang="zh-TW" altLang="en-US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33" name="矩形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3323" y="2693699"/>
                <a:ext cx="1335599" cy="522801"/>
              </a:xfrm>
              <a:prstGeom prst="rect">
                <a:avLst/>
              </a:prstGeom>
              <a:blipFill rotWithShape="0">
                <a:blip r:embed="rId9"/>
                <a:stretch>
                  <a:fillRect l="-4566" r="-182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矩形 35"/>
              <p:cNvSpPr/>
              <p:nvPr/>
            </p:nvSpPr>
            <p:spPr>
              <a:xfrm>
                <a:off x="8284598" y="2693699"/>
                <a:ext cx="1335599" cy="522801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  <a:alpha val="6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i="1" kern="0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  <a:sym typeface="+mn-lt"/>
                        </a:rPr>
                        <m:t>𝒩</m:t>
                      </m:r>
                      <m:r>
                        <a:rPr kumimoji="1" lang="en-US" altLang="zh-CN" i="1" ker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  <a:sym typeface="+mn-lt"/>
                        </a:rPr>
                        <m:t>(</m:t>
                      </m:r>
                      <m:r>
                        <a:rPr kumimoji="1" lang="en-US" altLang="zh-CN" b="1" i="1" ker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  <a:sym typeface="+mn-lt"/>
                        </a:rPr>
                        <m:t>𝒚</m:t>
                      </m:r>
                      <m:r>
                        <a:rPr kumimoji="1" lang="en-US" altLang="zh-CN" i="1" ker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  <a:sym typeface="+mn-lt"/>
                        </a:rPr>
                        <m:t>|</m:t>
                      </m:r>
                      <m:sSub>
                        <m:sSubPr>
                          <m:ctrlPr>
                            <a:rPr kumimoji="1" lang="en-US" altLang="zh-CN" b="1" i="1" ker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  <a:sym typeface="+mn-lt"/>
                            </a:rPr>
                          </m:ctrlPr>
                        </m:sSubPr>
                        <m:e>
                          <m:r>
                            <a:rPr kumimoji="1" lang="en-US" altLang="zh-CN" b="1" i="1" ker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  <a:sym typeface="+mn-lt"/>
                            </a:rPr>
                            <m:t>𝝁</m:t>
                          </m:r>
                        </m:e>
                        <m:sub>
                          <m:r>
                            <a:rPr kumimoji="1" lang="en-US" altLang="zh-CN" b="1" i="1" kern="0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  <a:sym typeface="+mn-lt"/>
                            </a:rPr>
                            <m:t>𝟐</m:t>
                          </m:r>
                        </m:sub>
                      </m:sSub>
                      <m:r>
                        <a:rPr kumimoji="1" lang="en-US" altLang="zh-CN" b="1" i="1" ker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  <a:sym typeface="+mn-lt"/>
                        </a:rPr>
                        <m:t>,</m:t>
                      </m:r>
                      <m:r>
                        <a:rPr kumimoji="1" lang="zh-CN" altLang="en-US" b="1" i="1" ker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  <a:sym typeface="+mn-lt"/>
                        </a:rPr>
                        <m:t> </m:t>
                      </m:r>
                      <m:sSub>
                        <m:sSubPr>
                          <m:ctrlPr>
                            <a:rPr kumimoji="1" lang="en-US" altLang="zh-CN" b="1" i="1" ker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  <a:sym typeface="+mn-lt"/>
                            </a:rPr>
                          </m:ctrlPr>
                        </m:sSubPr>
                        <m:e>
                          <m:r>
                            <a:rPr kumimoji="1" lang="en-US" altLang="zh-CN" b="1" ker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  <a:sym typeface="+mn-lt"/>
                            </a:rPr>
                            <m:t>𝚺</m:t>
                          </m:r>
                        </m:e>
                        <m:sub>
                          <m:r>
                            <a:rPr kumimoji="1" lang="en-US" altLang="zh-CN" b="1" i="1" kern="0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  <a:sym typeface="+mn-lt"/>
                            </a:rPr>
                            <m:t>𝟐</m:t>
                          </m:r>
                        </m:sub>
                      </m:sSub>
                      <m:r>
                        <a:rPr kumimoji="1" lang="en-US" altLang="zh-CN" i="1" ker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  <a:sym typeface="+mn-lt"/>
                        </a:rPr>
                        <m:t>)</m:t>
                      </m:r>
                    </m:oMath>
                  </m:oMathPara>
                </a14:m>
                <a:endParaRPr kumimoji="1" lang="zh-TW" altLang="en-US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36" name="矩形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84598" y="2693699"/>
                <a:ext cx="1335599" cy="522801"/>
              </a:xfrm>
              <a:prstGeom prst="rect">
                <a:avLst/>
              </a:prstGeom>
              <a:blipFill rotWithShape="0">
                <a:blip r:embed="rId10"/>
                <a:stretch>
                  <a:fillRect l="-4110" r="-182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矩形 36"/>
              <p:cNvSpPr/>
              <p:nvPr/>
            </p:nvSpPr>
            <p:spPr>
              <a:xfrm>
                <a:off x="10248884" y="2707065"/>
                <a:ext cx="1335599" cy="522801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  <a:alpha val="6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i="1" kern="0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  <a:sym typeface="+mn-lt"/>
                        </a:rPr>
                        <m:t>𝒩</m:t>
                      </m:r>
                      <m:r>
                        <a:rPr kumimoji="1" lang="en-US" altLang="zh-CN" i="1" ker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  <a:sym typeface="+mn-lt"/>
                        </a:rPr>
                        <m:t>(</m:t>
                      </m:r>
                      <m:r>
                        <a:rPr kumimoji="1" lang="en-US" altLang="zh-CN" b="1" i="1" ker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  <a:sym typeface="+mn-lt"/>
                        </a:rPr>
                        <m:t>𝒚</m:t>
                      </m:r>
                      <m:r>
                        <a:rPr kumimoji="1" lang="en-US" altLang="zh-CN" i="1" ker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  <a:sym typeface="+mn-lt"/>
                        </a:rPr>
                        <m:t>|</m:t>
                      </m:r>
                      <m:sSub>
                        <m:sSubPr>
                          <m:ctrlPr>
                            <a:rPr kumimoji="1" lang="en-US" altLang="zh-CN" b="1" i="1" ker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  <a:sym typeface="+mn-lt"/>
                            </a:rPr>
                          </m:ctrlPr>
                        </m:sSubPr>
                        <m:e>
                          <m:r>
                            <a:rPr kumimoji="1" lang="en-US" altLang="zh-CN" b="1" i="1" ker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  <a:sym typeface="+mn-lt"/>
                            </a:rPr>
                            <m:t>𝝁</m:t>
                          </m:r>
                        </m:e>
                        <m:sub>
                          <m:r>
                            <a:rPr kumimoji="1" lang="en-US" altLang="zh-CN" b="1" i="1" kern="0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  <a:sym typeface="+mn-lt"/>
                            </a:rPr>
                            <m:t>𝑲</m:t>
                          </m:r>
                        </m:sub>
                      </m:sSub>
                      <m:r>
                        <a:rPr kumimoji="1" lang="en-US" altLang="zh-CN" b="1" i="1" ker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  <a:sym typeface="+mn-lt"/>
                        </a:rPr>
                        <m:t>,</m:t>
                      </m:r>
                      <m:r>
                        <a:rPr kumimoji="1" lang="zh-CN" altLang="en-US" b="1" i="1" ker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  <a:sym typeface="+mn-lt"/>
                        </a:rPr>
                        <m:t> </m:t>
                      </m:r>
                      <m:sSub>
                        <m:sSubPr>
                          <m:ctrlPr>
                            <a:rPr kumimoji="1" lang="en-US" altLang="zh-CN" b="1" i="1" ker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  <a:sym typeface="+mn-lt"/>
                            </a:rPr>
                          </m:ctrlPr>
                        </m:sSubPr>
                        <m:e>
                          <m:r>
                            <a:rPr kumimoji="1" lang="en-US" altLang="zh-CN" b="1" ker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  <a:sym typeface="+mn-lt"/>
                            </a:rPr>
                            <m:t>𝚺</m:t>
                          </m:r>
                        </m:e>
                        <m:sub>
                          <m:r>
                            <a:rPr kumimoji="1" lang="en-US" altLang="zh-CN" b="1" i="1" kern="0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  <a:sym typeface="+mn-lt"/>
                            </a:rPr>
                            <m:t>𝑲</m:t>
                          </m:r>
                        </m:sub>
                      </m:sSub>
                      <m:r>
                        <a:rPr kumimoji="1" lang="en-US" altLang="zh-CN" i="1" ker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  <a:sym typeface="+mn-lt"/>
                        </a:rPr>
                        <m:t>)</m:t>
                      </m:r>
                    </m:oMath>
                  </m:oMathPara>
                </a14:m>
                <a:endParaRPr kumimoji="1" lang="zh-TW" altLang="en-US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37" name="矩形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48884" y="2707065"/>
                <a:ext cx="1335599" cy="522801"/>
              </a:xfrm>
              <a:prstGeom prst="rect">
                <a:avLst/>
              </a:prstGeom>
              <a:blipFill rotWithShape="0">
                <a:blip r:embed="rId11"/>
                <a:stretch>
                  <a:fillRect l="-6393" r="-411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直線箭頭接點 37"/>
          <p:cNvCxnSpPr>
            <a:stCxn id="27" idx="2"/>
            <a:endCxn id="33" idx="0"/>
          </p:cNvCxnSpPr>
          <p:nvPr/>
        </p:nvCxnSpPr>
        <p:spPr>
          <a:xfrm>
            <a:off x="7170042" y="2416234"/>
            <a:ext cx="1081" cy="27746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箭頭接點 38"/>
          <p:cNvCxnSpPr>
            <a:stCxn id="28" idx="2"/>
            <a:endCxn id="36" idx="0"/>
          </p:cNvCxnSpPr>
          <p:nvPr/>
        </p:nvCxnSpPr>
        <p:spPr>
          <a:xfrm flipH="1">
            <a:off x="8952398" y="2404877"/>
            <a:ext cx="852" cy="28882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箭頭接點 39"/>
          <p:cNvCxnSpPr>
            <a:stCxn id="29" idx="2"/>
            <a:endCxn id="37" idx="0"/>
          </p:cNvCxnSpPr>
          <p:nvPr/>
        </p:nvCxnSpPr>
        <p:spPr>
          <a:xfrm>
            <a:off x="10915057" y="2416234"/>
            <a:ext cx="1627" cy="29083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矩形 40"/>
              <p:cNvSpPr/>
              <p:nvPr/>
            </p:nvSpPr>
            <p:spPr>
              <a:xfrm>
                <a:off x="6125021" y="2717031"/>
                <a:ext cx="47173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</m:ctrlPr>
                        </m:sSubPr>
                        <m:e>
                          <m:r>
                            <a:rPr kumimoji="1" lang="en-US" altLang="zh-CN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𝑝</m:t>
                          </m:r>
                        </m:e>
                        <m:sub>
                          <m:r>
                            <a:rPr kumimoji="1" lang="en-US" altLang="zh-CN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41" name="矩形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5021" y="2717031"/>
                <a:ext cx="471732" cy="369332"/>
              </a:xfrm>
              <a:prstGeom prst="rect">
                <a:avLst/>
              </a:prstGeom>
              <a:blipFill rotWithShape="0">
                <a:blip r:embed="rId12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矩形 41"/>
              <p:cNvSpPr/>
              <p:nvPr/>
            </p:nvSpPr>
            <p:spPr>
              <a:xfrm>
                <a:off x="7863296" y="2717031"/>
                <a:ext cx="47705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</m:ctrlPr>
                        </m:sSubPr>
                        <m:e>
                          <m:r>
                            <a:rPr kumimoji="1" lang="en-US" altLang="zh-CN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𝑝</m:t>
                          </m:r>
                        </m:e>
                        <m:sub>
                          <m:r>
                            <a:rPr kumimoji="1" lang="en-US" altLang="zh-CN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42" name="矩形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3296" y="2717031"/>
                <a:ext cx="477054" cy="369332"/>
              </a:xfrm>
              <a:prstGeom prst="rect">
                <a:avLst/>
              </a:prstGeom>
              <a:blipFill rotWithShape="0">
                <a:blip r:embed="rId13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矩形 42"/>
              <p:cNvSpPr/>
              <p:nvPr/>
            </p:nvSpPr>
            <p:spPr>
              <a:xfrm>
                <a:off x="9814164" y="2738318"/>
                <a:ext cx="50616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</m:ctrlPr>
                        </m:sSubPr>
                        <m:e>
                          <m:r>
                            <a:rPr kumimoji="1" lang="en-US" altLang="zh-CN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𝑝</m:t>
                          </m:r>
                        </m:e>
                        <m:sub>
                          <m:r>
                            <a:rPr kumimoji="1" lang="en-US" altLang="zh-CN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𝐾</m:t>
                          </m:r>
                        </m:sub>
                      </m:sSub>
                    </m:oMath>
                  </m:oMathPara>
                </a14:m>
                <a:endParaRPr kumimoji="1" lang="zh-CN" altLang="en-US" b="0" kern="0" dirty="0" smtClean="0"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mc:Choice>
        <mc:Fallback xmlns="">
          <p:sp>
            <p:nvSpPr>
              <p:cNvPr id="43" name="矩形 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14164" y="2738318"/>
                <a:ext cx="506164" cy="369332"/>
              </a:xfrm>
              <a:prstGeom prst="rect">
                <a:avLst/>
              </a:prstGeom>
              <a:blipFill rotWithShape="0">
                <a:blip r:embed="rId14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矩形 43"/>
              <p:cNvSpPr/>
              <p:nvPr/>
            </p:nvSpPr>
            <p:spPr>
              <a:xfrm>
                <a:off x="6267635" y="1940000"/>
                <a:ext cx="47173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</m:ctrlPr>
                        </m:sSubPr>
                        <m:e>
                          <m:r>
                            <a:rPr kumimoji="1" lang="en-US" altLang="zh-CN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𝑝</m:t>
                          </m:r>
                        </m:e>
                        <m:sub>
                          <m:r>
                            <a:rPr kumimoji="1" lang="en-US" altLang="zh-CN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44" name="矩形 4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7635" y="1940000"/>
                <a:ext cx="471732" cy="369332"/>
              </a:xfrm>
              <a:prstGeom prst="rect">
                <a:avLst/>
              </a:prstGeom>
              <a:blipFill rotWithShape="0">
                <a:blip r:embed="rId15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矩形 44"/>
              <p:cNvSpPr/>
              <p:nvPr/>
            </p:nvSpPr>
            <p:spPr>
              <a:xfrm>
                <a:off x="8048499" y="1934118"/>
                <a:ext cx="47705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</m:ctrlPr>
                        </m:sSubPr>
                        <m:e>
                          <m:r>
                            <a:rPr kumimoji="1" lang="en-US" altLang="zh-CN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𝑝</m:t>
                          </m:r>
                        </m:e>
                        <m:sub>
                          <m:r>
                            <a:rPr kumimoji="1" lang="en-US" altLang="zh-CN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45" name="矩形 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8499" y="1934118"/>
                <a:ext cx="477054" cy="369332"/>
              </a:xfrm>
              <a:prstGeom prst="rect">
                <a:avLst/>
              </a:prstGeom>
              <a:blipFill rotWithShape="0">
                <a:blip r:embed="rId16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矩形 45"/>
              <p:cNvSpPr/>
              <p:nvPr/>
            </p:nvSpPr>
            <p:spPr>
              <a:xfrm>
                <a:off x="10022178" y="1934118"/>
                <a:ext cx="50616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</m:ctrlPr>
                        </m:sSubPr>
                        <m:e>
                          <m:r>
                            <a:rPr kumimoji="1" lang="en-US" altLang="zh-CN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𝑝</m:t>
                          </m:r>
                        </m:e>
                        <m:sub>
                          <m:r>
                            <a:rPr kumimoji="1" lang="en-US" altLang="zh-CN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𝐾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46" name="矩形 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22178" y="1934118"/>
                <a:ext cx="506164" cy="369332"/>
              </a:xfrm>
              <a:prstGeom prst="rect">
                <a:avLst/>
              </a:prstGeom>
              <a:blipFill rotWithShape="0">
                <a:blip r:embed="rId17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左大括弧 46"/>
          <p:cNvSpPr/>
          <p:nvPr/>
        </p:nvSpPr>
        <p:spPr>
          <a:xfrm rot="16200000">
            <a:off x="9144841" y="1336039"/>
            <a:ext cx="414330" cy="4363903"/>
          </a:xfrm>
          <a:prstGeom prst="leftBrace">
            <a:avLst/>
          </a:prstGeom>
          <a:ln w="2222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矩形 47"/>
              <p:cNvSpPr/>
              <p:nvPr/>
            </p:nvSpPr>
            <p:spPr>
              <a:xfrm>
                <a:off x="8885609" y="3723612"/>
                <a:ext cx="767774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000" i="1" ker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𝑝</m:t>
                      </m:r>
                      <m:d>
                        <m:dPr>
                          <m:ctrlPr>
                            <a:rPr kumimoji="1" lang="en-US" altLang="zh-CN" sz="2000" i="1" ker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</m:ctrlPr>
                        </m:dPr>
                        <m:e>
                          <m:r>
                            <a:rPr kumimoji="1" lang="en-US" altLang="zh-CN" sz="2000" b="1" i="1" ker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𝒚</m:t>
                          </m:r>
                        </m:e>
                      </m:d>
                    </m:oMath>
                  </m:oMathPara>
                </a14:m>
                <a:endParaRPr lang="zh-TW" altLang="en-US" sz="2000"/>
              </a:p>
            </p:txBody>
          </p:sp>
        </mc:Choice>
        <mc:Fallback xmlns="">
          <p:sp>
            <p:nvSpPr>
              <p:cNvPr id="48" name="矩形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85609" y="3723612"/>
                <a:ext cx="767774" cy="400110"/>
              </a:xfrm>
              <a:prstGeom prst="rect">
                <a:avLst/>
              </a:prstGeom>
              <a:blipFill rotWithShape="0">
                <a:blip r:embed="rId18"/>
                <a:stretch>
                  <a:fillRect b="-1230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文字方塊 55"/>
          <p:cNvSpPr txBox="1"/>
          <p:nvPr/>
        </p:nvSpPr>
        <p:spPr>
          <a:xfrm>
            <a:off x="271026" y="5443342"/>
            <a:ext cx="5005146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b="1" kern="0" dirty="0">
                <a:solidFill>
                  <a:srgbClr val="0070C0"/>
                </a:solidFill>
                <a:ea typeface="微软雅黑" panose="020B0503020204020204" pitchFamily="34" charset="-122"/>
                <a:cs typeface="+mn-ea"/>
                <a:sym typeface="+mn-lt"/>
              </a:rPr>
              <a:t>72%</a:t>
            </a:r>
            <a:r>
              <a:rPr kumimoji="1" lang="zh-CN" altLang="en-US" kern="0" dirty="0"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>
                <a:ea typeface="微软雅黑" panose="020B0503020204020204" pitchFamily="34" charset="-122"/>
                <a:cs typeface="+mn-ea"/>
                <a:sym typeface="+mn-lt"/>
              </a:rPr>
              <a:t>of</a:t>
            </a:r>
            <a:r>
              <a:rPr kumimoji="1" lang="zh-CN" altLang="en-US" kern="0" dirty="0"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>
                <a:ea typeface="微软雅黑" panose="020B0503020204020204" pitchFamily="34" charset="-122"/>
                <a:cs typeface="+mn-ea"/>
                <a:sym typeface="+mn-lt"/>
              </a:rPr>
              <a:t>the</a:t>
            </a:r>
            <a:r>
              <a:rPr kumimoji="1" lang="zh-CN" altLang="en-US" kern="0" dirty="0"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>
                <a:ea typeface="微软雅黑" panose="020B0503020204020204" pitchFamily="34" charset="-122"/>
                <a:cs typeface="+mn-ea"/>
                <a:sym typeface="+mn-lt"/>
              </a:rPr>
              <a:t>VA</a:t>
            </a:r>
            <a:r>
              <a:rPr kumimoji="1" lang="zh-CN" altLang="en-US" kern="0" dirty="0"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>
                <a:ea typeface="微软雅黑" panose="020B0503020204020204" pitchFamily="34" charset="-122"/>
                <a:cs typeface="+mn-ea"/>
                <a:sym typeface="+mn-lt"/>
              </a:rPr>
              <a:t>ratings</a:t>
            </a:r>
            <a:r>
              <a:rPr kumimoji="1" lang="zh-CN" altLang="en-US" kern="0" dirty="0"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>
                <a:ea typeface="微软雅黑" panose="020B0503020204020204" pitchFamily="34" charset="-122"/>
                <a:cs typeface="+mn-ea"/>
                <a:sym typeface="+mn-lt"/>
              </a:rPr>
              <a:t>passed</a:t>
            </a:r>
            <a:r>
              <a:rPr kumimoji="1" lang="zh-CN" altLang="en-US" kern="0" dirty="0"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b="1" kern="0" dirty="0" err="1">
                <a:ea typeface="微软雅黑" panose="020B0503020204020204" pitchFamily="34" charset="-122"/>
                <a:cs typeface="+mn-ea"/>
                <a:sym typeface="+mn-lt"/>
              </a:rPr>
              <a:t>Mardia’s</a:t>
            </a:r>
            <a:r>
              <a:rPr kumimoji="1" lang="zh-CN" altLang="en-US" b="1" kern="0" dirty="0"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b="1" kern="0" dirty="0">
                <a:ea typeface="微软雅黑" panose="020B0503020204020204" pitchFamily="34" charset="-122"/>
                <a:cs typeface="+mn-ea"/>
                <a:sym typeface="+mn-lt"/>
              </a:rPr>
              <a:t>Test</a:t>
            </a:r>
            <a:endParaRPr kumimoji="1" lang="zh-TW" altLang="en-US" b="1" kern="0" dirty="0"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3852-3E02-994E-8C07-E1FB887EDC55}" type="slidenum">
              <a:rPr kumimoji="1" lang="zh-TW" altLang="en-US" smtClean="0"/>
              <a:pPr/>
              <a:t>21</a:t>
            </a:fld>
            <a:endParaRPr kumimoji="1" lang="zh-TW" altLang="en-US"/>
          </a:p>
        </p:txBody>
      </p:sp>
      <p:sp>
        <p:nvSpPr>
          <p:cNvPr id="4" name="文字方塊 3"/>
          <p:cNvSpPr txBox="1"/>
          <p:nvPr/>
        </p:nvSpPr>
        <p:spPr>
          <a:xfrm>
            <a:off x="9744002" y="1077455"/>
            <a:ext cx="351378" cy="41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is-IS" altLang="zh-CN" sz="1600" kern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…</a:t>
            </a:r>
            <a:endParaRPr kumimoji="1" lang="zh-TW" altLang="en-US" sz="16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24" name="圖片 23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95" t="11246" r="9659" b="7788"/>
          <a:stretch/>
        </p:blipFill>
        <p:spPr>
          <a:xfrm>
            <a:off x="321735" y="3350069"/>
            <a:ext cx="2515606" cy="1024211"/>
          </a:xfrm>
          <a:prstGeom prst="rect">
            <a:avLst/>
          </a:prstGeom>
        </p:spPr>
      </p:pic>
      <p:pic>
        <p:nvPicPr>
          <p:cNvPr id="34" name="圖片 33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95" t="11246" r="9659" b="8144"/>
          <a:stretch/>
        </p:blipFill>
        <p:spPr>
          <a:xfrm>
            <a:off x="3030395" y="3348474"/>
            <a:ext cx="2543725" cy="103111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3" name="文字方塊 52"/>
              <p:cNvSpPr txBox="1"/>
              <p:nvPr/>
            </p:nvSpPr>
            <p:spPr>
              <a:xfrm>
                <a:off x="271026" y="4534187"/>
                <a:ext cx="5303094" cy="8125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30000"/>
                  </a:lnSpc>
                  <a:spcBef>
                    <a:spcPts val="600"/>
                  </a:spcBef>
                </a:pPr>
                <a:r>
                  <a:rPr kumimoji="1" lang="en-US" altLang="zh-CN" b="1" kern="0" dirty="0" smtClean="0">
                    <a:ea typeface="微软雅黑" panose="020B0503020204020204" pitchFamily="34" charset="-122"/>
                    <a:cs typeface="+mn-ea"/>
                    <a:sym typeface="+mn-lt"/>
                  </a:rPr>
                  <a:t>M</a:t>
                </a:r>
                <a:r>
                  <a:rPr kumimoji="1" lang="en-US" altLang="zh-CN" b="1" kern="0" dirty="0" err="1" smtClean="0">
                    <a:ea typeface="微软雅黑" panose="020B0503020204020204" pitchFamily="34" charset="-122"/>
                    <a:cs typeface="+mn-ea"/>
                    <a:sym typeface="+mn-lt"/>
                  </a:rPr>
                  <a:t>ardia’s</a:t>
                </a:r>
                <a:r>
                  <a:rPr kumimoji="1" lang="zh-CN" altLang="en-US" b="1" kern="0" dirty="0" smtClean="0"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b="1" kern="0" dirty="0" smtClean="0">
                    <a:ea typeface="微软雅黑" panose="020B0503020204020204" pitchFamily="34" charset="-122"/>
                    <a:cs typeface="+mn-ea"/>
                    <a:sym typeface="+mn-lt"/>
                  </a:rPr>
                  <a:t>Test</a:t>
                </a:r>
                <a:r>
                  <a:rPr kumimoji="1" lang="en-US" altLang="zh-CN" kern="0" dirty="0" smtClean="0">
                    <a:ea typeface="微软雅黑" panose="020B0503020204020204" pitchFamily="34" charset="-122"/>
                    <a:cs typeface="+mn-ea"/>
                    <a:sym typeface="+mn-lt"/>
                  </a:rPr>
                  <a:t>:</a:t>
                </a:r>
                <a:r>
                  <a:rPr kumimoji="1" lang="zh-CN" altLang="en-US" kern="0" dirty="0" smtClean="0"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kern="0" dirty="0" smtClean="0">
                    <a:ea typeface="微软雅黑" panose="020B0503020204020204" pitchFamily="34" charset="-122"/>
                    <a:cs typeface="+mn-ea"/>
                    <a:sym typeface="+mn-lt"/>
                  </a:rPr>
                  <a:t>checks</a:t>
                </a:r>
                <a:r>
                  <a:rPr kumimoji="1" lang="zh-CN" altLang="en-US" kern="0" dirty="0" smtClean="0"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kern="0" dirty="0" smtClean="0">
                    <a:ea typeface="微软雅黑" panose="020B0503020204020204" pitchFamily="34" charset="-122"/>
                    <a:cs typeface="+mn-ea"/>
                    <a:sym typeface="+mn-lt"/>
                  </a:rPr>
                  <a:t>if</a:t>
                </a:r>
                <a:r>
                  <a:rPr kumimoji="1" lang="zh-CN" altLang="en-US" kern="0" dirty="0" smtClean="0"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kern="0" dirty="0" smtClean="0">
                    <a:ea typeface="微软雅黑" panose="020B0503020204020204" pitchFamily="34" charset="-122"/>
                    <a:cs typeface="+mn-ea"/>
                    <a:sym typeface="+mn-lt"/>
                  </a:rPr>
                  <a:t>the</a:t>
                </a:r>
                <a:r>
                  <a:rPr kumimoji="1" lang="zh-CN" altLang="en-US" kern="0" dirty="0" smtClean="0"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kern="0" dirty="0" smtClean="0">
                    <a:ea typeface="微软雅黑" panose="020B0503020204020204" pitchFamily="34" charset="-122"/>
                    <a:cs typeface="+mn-ea"/>
                    <a:sym typeface="+mn-lt"/>
                  </a:rPr>
                  <a:t>data</a:t>
                </a:r>
                <a:r>
                  <a:rPr kumimoji="1" lang="zh-CN" altLang="en-US" kern="0" dirty="0"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kern="0" dirty="0" smtClean="0">
                    <a:ea typeface="微软雅黑" panose="020B0503020204020204" pitchFamily="34" charset="-122"/>
                    <a:cs typeface="+mn-ea"/>
                    <a:sym typeface="+mn-lt"/>
                  </a:rPr>
                  <a:t>is</a:t>
                </a:r>
                <a:r>
                  <a:rPr kumimoji="1" lang="zh-CN" altLang="en-US" kern="0" dirty="0" smtClean="0"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kern="0" dirty="0" smtClean="0">
                    <a:ea typeface="微软雅黑" panose="020B0503020204020204" pitchFamily="34" charset="-122"/>
                    <a:cs typeface="+mn-ea"/>
                    <a:sym typeface="+mn-lt"/>
                  </a:rPr>
                  <a:t>multivariate</a:t>
                </a:r>
                <a:r>
                  <a:rPr kumimoji="1" lang="zh-CN" altLang="en-US" kern="0" dirty="0" smtClean="0"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kern="0" dirty="0" smtClean="0">
                    <a:ea typeface="微软雅黑" panose="020B0503020204020204" pitchFamily="34" charset="-122"/>
                    <a:cs typeface="+mn-ea"/>
                    <a:sym typeface="+mn-lt"/>
                  </a:rPr>
                  <a:t>normal</a:t>
                </a:r>
                <a:r>
                  <a:rPr kumimoji="1" lang="zh-CN" altLang="en-US" kern="0" dirty="0" smtClean="0"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kern="0" dirty="0" smtClean="0">
                    <a:ea typeface="微软雅黑" panose="020B0503020204020204" pitchFamily="34" charset="-122"/>
                    <a:cs typeface="+mn-ea"/>
                    <a:sym typeface="+mn-lt"/>
                  </a:rPr>
                  <a:t>distribution</a:t>
                </a:r>
                <a:r>
                  <a:rPr kumimoji="1" lang="zh-CN" altLang="en-US" kern="0" dirty="0" smtClean="0"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kern="0" dirty="0" smtClean="0">
                    <a:ea typeface="微软雅黑" panose="020B0503020204020204" pitchFamily="34" charset="-122"/>
                    <a:cs typeface="+mn-ea"/>
                    <a:sym typeface="+mn-lt"/>
                  </a:rPr>
                  <a:t>(</a:t>
                </a:r>
                <a14:m>
                  <m:oMath xmlns:m="http://schemas.openxmlformats.org/officeDocument/2006/math">
                    <m:r>
                      <a:rPr kumimoji="1" lang="en-US" altLang="zh-CN" b="0" i="1" kern="0" smtClean="0">
                        <a:latin typeface="Cambria Math" charset="0"/>
                        <a:ea typeface="微软雅黑" panose="020B0503020204020204" pitchFamily="34" charset="-122"/>
                        <a:cs typeface="+mn-ea"/>
                        <a:sym typeface="+mn-lt"/>
                      </a:rPr>
                      <m:t>𝛼</m:t>
                    </m:r>
                    <m:r>
                      <a:rPr kumimoji="1" lang="en-US" altLang="zh-CN" b="0" i="1" kern="0" smtClean="0">
                        <a:latin typeface="Cambria Math" charset="0"/>
                        <a:ea typeface="微软雅黑" panose="020B0503020204020204" pitchFamily="34" charset="-122"/>
                        <a:cs typeface="+mn-ea"/>
                        <a:sym typeface="+mn-lt"/>
                      </a:rPr>
                      <m:t>=0.05</m:t>
                    </m:r>
                  </m:oMath>
                </a14:m>
                <a:r>
                  <a:rPr kumimoji="1" lang="en-US" altLang="zh-CN" kern="0" dirty="0" smtClean="0">
                    <a:ea typeface="微软雅黑" panose="020B0503020204020204" pitchFamily="34" charset="-122"/>
                    <a:cs typeface="+mn-ea"/>
                    <a:sym typeface="+mn-lt"/>
                  </a:rPr>
                  <a:t>)</a:t>
                </a:r>
                <a:r>
                  <a:rPr kumimoji="1" lang="zh-CN" altLang="en-US" kern="0" dirty="0" smtClean="0"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endParaRPr kumimoji="1" lang="zh-TW" altLang="en-US" kern="0" dirty="0"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mc:Choice>
        <mc:Fallback xmlns="">
          <p:sp>
            <p:nvSpPr>
              <p:cNvPr id="53" name="文字方塊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026" y="4534187"/>
                <a:ext cx="5303094" cy="812530"/>
              </a:xfrm>
              <a:prstGeom prst="rect">
                <a:avLst/>
              </a:prstGeom>
              <a:blipFill rotWithShape="0">
                <a:blip r:embed="rId21"/>
                <a:stretch>
                  <a:fillRect l="-920" b="-60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文字方塊 58"/>
          <p:cNvSpPr txBox="1"/>
          <p:nvPr/>
        </p:nvSpPr>
        <p:spPr>
          <a:xfrm>
            <a:off x="6330893" y="5895774"/>
            <a:ext cx="5672574" cy="81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b="1" kern="0" dirty="0" smtClean="0">
                <a:solidFill>
                  <a:srgbClr val="0070C0"/>
                </a:solidFill>
                <a:ea typeface="微软雅黑" panose="020B0503020204020204" pitchFamily="34" charset="-122"/>
                <a:cs typeface="+mn-ea"/>
                <a:sym typeface="+mn-lt"/>
              </a:rPr>
              <a:t>It</a:t>
            </a:r>
            <a:r>
              <a:rPr kumimoji="1" lang="zh-CN" altLang="en-US" b="1" kern="0" dirty="0" smtClean="0">
                <a:solidFill>
                  <a:srgbClr val="0070C0"/>
                </a:solidFill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b="1" kern="0" dirty="0" smtClean="0">
                <a:solidFill>
                  <a:srgbClr val="0070C0"/>
                </a:solidFill>
                <a:ea typeface="微软雅黑" panose="020B0503020204020204" pitchFamily="34" charset="-122"/>
                <a:cs typeface="+mn-ea"/>
                <a:sym typeface="+mn-lt"/>
              </a:rPr>
              <a:t>is</a:t>
            </a:r>
            <a:r>
              <a:rPr kumimoji="1" lang="zh-CN" altLang="en-US" b="1" kern="0" dirty="0" smtClean="0">
                <a:solidFill>
                  <a:srgbClr val="0070C0"/>
                </a:solidFill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b="1" kern="0" dirty="0" smtClean="0">
                <a:solidFill>
                  <a:srgbClr val="0070C0"/>
                </a:solidFill>
                <a:ea typeface="微软雅黑" panose="020B0503020204020204" pitchFamily="34" charset="-122"/>
                <a:cs typeface="+mn-ea"/>
                <a:sym typeface="+mn-lt"/>
              </a:rPr>
              <a:t>adequate</a:t>
            </a:r>
            <a:r>
              <a:rPr kumimoji="1" lang="zh-CN" altLang="en-US" b="1" kern="0" dirty="0" smtClean="0">
                <a:solidFill>
                  <a:srgbClr val="0070C0"/>
                </a:solidFill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b="1" kern="0" dirty="0" smtClean="0">
                <a:solidFill>
                  <a:srgbClr val="0070C0"/>
                </a:solidFill>
                <a:ea typeface="微软雅黑" panose="020B0503020204020204" pitchFamily="34" charset="-122"/>
                <a:cs typeface="+mn-ea"/>
                <a:sym typeface="+mn-lt"/>
              </a:rPr>
              <a:t>to</a:t>
            </a:r>
            <a:r>
              <a:rPr kumimoji="1" lang="zh-CN" altLang="en-US" b="1" kern="0" dirty="0" smtClean="0">
                <a:solidFill>
                  <a:srgbClr val="0070C0"/>
                </a:solidFill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b="1" kern="0" dirty="0" smtClean="0">
                <a:solidFill>
                  <a:srgbClr val="0070C0"/>
                </a:solidFill>
                <a:ea typeface="微软雅黑" panose="020B0503020204020204" pitchFamily="34" charset="-122"/>
                <a:cs typeface="+mn-ea"/>
                <a:sym typeface="+mn-lt"/>
              </a:rPr>
              <a:t>assume</a:t>
            </a:r>
            <a:r>
              <a:rPr kumimoji="1" lang="zh-CN" altLang="en-US" b="1" kern="0" dirty="0" smtClean="0">
                <a:solidFill>
                  <a:srgbClr val="0070C0"/>
                </a:solidFill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b="1" kern="0" dirty="0" smtClean="0">
                <a:solidFill>
                  <a:srgbClr val="0070C0"/>
                </a:solidFill>
                <a:ea typeface="微软雅黑" panose="020B0503020204020204" pitchFamily="34" charset="-122"/>
                <a:cs typeface="+mn-ea"/>
                <a:sym typeface="+mn-lt"/>
              </a:rPr>
              <a:t>VA</a:t>
            </a:r>
            <a:r>
              <a:rPr kumimoji="1" lang="zh-CN" altLang="en-US" b="1" kern="0" dirty="0" smtClean="0">
                <a:solidFill>
                  <a:srgbClr val="0070C0"/>
                </a:solidFill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b="1" kern="0" dirty="0" smtClean="0">
                <a:solidFill>
                  <a:srgbClr val="0070C0"/>
                </a:solidFill>
                <a:ea typeface="微软雅黑" panose="020B0503020204020204" pitchFamily="34" charset="-122"/>
                <a:cs typeface="+mn-ea"/>
                <a:sym typeface="+mn-lt"/>
              </a:rPr>
              <a:t>ratings</a:t>
            </a:r>
            <a:r>
              <a:rPr kumimoji="1" lang="zh-CN" altLang="en-US" b="1" kern="0" dirty="0" smtClean="0">
                <a:solidFill>
                  <a:srgbClr val="0070C0"/>
                </a:solidFill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b="1" kern="0" dirty="0" smtClean="0">
                <a:solidFill>
                  <a:srgbClr val="0070C0"/>
                </a:solidFill>
                <a:ea typeface="微软雅黑" panose="020B0503020204020204" pitchFamily="34" charset="-122"/>
                <a:cs typeface="+mn-ea"/>
                <a:sym typeface="+mn-lt"/>
              </a:rPr>
              <a:t>are</a:t>
            </a:r>
            <a:r>
              <a:rPr kumimoji="1" lang="zh-CN" altLang="en-US" b="1" kern="0" dirty="0" smtClean="0">
                <a:solidFill>
                  <a:srgbClr val="0070C0"/>
                </a:solidFill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b="1" kern="0" dirty="0" smtClean="0">
                <a:solidFill>
                  <a:srgbClr val="0070C0"/>
                </a:solidFill>
                <a:ea typeface="微软雅黑" panose="020B0503020204020204" pitchFamily="34" charset="-122"/>
                <a:cs typeface="+mn-ea"/>
                <a:sym typeface="+mn-lt"/>
              </a:rPr>
              <a:t>bivariate</a:t>
            </a:r>
            <a:r>
              <a:rPr kumimoji="1" lang="zh-CN" altLang="en-US" b="1" kern="0" dirty="0" smtClean="0">
                <a:solidFill>
                  <a:srgbClr val="0070C0"/>
                </a:solidFill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b="1" kern="0" dirty="0" smtClean="0">
                <a:solidFill>
                  <a:srgbClr val="0070C0"/>
                </a:solidFill>
                <a:ea typeface="微软雅黑" panose="020B0503020204020204" pitchFamily="34" charset="-122"/>
                <a:cs typeface="+mn-ea"/>
                <a:sym typeface="+mn-lt"/>
              </a:rPr>
              <a:t>normal</a:t>
            </a:r>
            <a:r>
              <a:rPr kumimoji="1" lang="zh-CN" altLang="en-US" b="1" kern="0" dirty="0" smtClean="0">
                <a:solidFill>
                  <a:srgbClr val="0070C0"/>
                </a:solidFill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b="1" kern="0" dirty="0" smtClean="0">
                <a:solidFill>
                  <a:srgbClr val="0070C0"/>
                </a:solidFill>
                <a:ea typeface="微软雅黑" panose="020B0503020204020204" pitchFamily="34" charset="-122"/>
                <a:cs typeface="+mn-ea"/>
                <a:sym typeface="+mn-lt"/>
              </a:rPr>
              <a:t>distr.</a:t>
            </a:r>
            <a:endParaRPr kumimoji="1" lang="zh-TW" altLang="en-US" b="1" kern="0" dirty="0">
              <a:solidFill>
                <a:srgbClr val="0070C0"/>
              </a:solidFill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0" name="文字方塊 59"/>
          <p:cNvSpPr txBox="1"/>
          <p:nvPr/>
        </p:nvSpPr>
        <p:spPr>
          <a:xfrm>
            <a:off x="6260570" y="4031207"/>
            <a:ext cx="1578352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b="1" kern="0" smtClean="0">
                <a:solidFill>
                  <a:srgbClr val="0070C0"/>
                </a:solidFill>
                <a:ea typeface="微软雅黑" panose="020B0503020204020204" pitchFamily="34" charset="-122"/>
                <a:cs typeface="+mn-ea"/>
                <a:sym typeface="+mn-lt"/>
              </a:rPr>
              <a:t>Advantage:</a:t>
            </a:r>
            <a:endParaRPr kumimoji="1" lang="zh-TW" altLang="en-US" kern="0" dirty="0">
              <a:solidFill>
                <a:srgbClr val="0070C0"/>
              </a:solidFill>
              <a:ea typeface="微软雅黑" panose="020B0503020204020204" pitchFamily="34" charset="-122"/>
              <a:cs typeface="+mn-ea"/>
              <a:sym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文字方塊 60"/>
              <p:cNvSpPr txBox="1"/>
              <p:nvPr/>
            </p:nvSpPr>
            <p:spPr>
              <a:xfrm>
                <a:off x="6312437" y="4517658"/>
                <a:ext cx="5583524" cy="11726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30000"/>
                  </a:lnSpc>
                  <a:spcBef>
                    <a:spcPts val="600"/>
                  </a:spcBef>
                </a:pPr>
                <a:r>
                  <a:rPr kumimoji="1" lang="en-US" altLang="zh-CN" kern="0" dirty="0">
                    <a:ea typeface="微软雅黑" panose="020B0503020204020204" pitchFamily="34" charset="-122"/>
                    <a:cs typeface="+mn-ea"/>
                    <a:sym typeface="+mn-lt"/>
                  </a:rPr>
                  <a:t>If</a:t>
                </a:r>
                <a:r>
                  <a:rPr kumimoji="1" lang="zh-CN" altLang="en-US" kern="0" dirty="0"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i="1" kern="0">
                        <a:latin typeface="Cambria Math" charset="0"/>
                        <a:ea typeface="Cambria Math" charset="0"/>
                        <a:cs typeface="Cambria Math" charset="0"/>
                        <a:sym typeface="+mn-lt"/>
                      </a:rPr>
                      <m:t>𝑔</m:t>
                    </m:r>
                    <m:r>
                      <a:rPr kumimoji="1" lang="en-US" altLang="zh-CN" i="1" kern="0">
                        <a:latin typeface="Cambria Math" charset="0"/>
                        <a:ea typeface="Cambria Math" charset="0"/>
                        <a:cs typeface="Cambria Math" charset="0"/>
                        <a:sym typeface="+mn-lt"/>
                      </a:rPr>
                      <m:t>(</m:t>
                    </m:r>
                    <m:sSub>
                      <m:sSubPr>
                        <m:ctrlPr>
                          <a:rPr kumimoji="1" lang="en-US" altLang="zh-CN" b="1" i="1" kern="0">
                            <a:latin typeface="Cambria Math" charset="0"/>
                            <a:ea typeface="Cambria Math" charset="0"/>
                            <a:cs typeface="Cambria Math" charset="0"/>
                            <a:sym typeface="+mn-lt"/>
                          </a:rPr>
                        </m:ctrlPr>
                      </m:sSubPr>
                      <m:e>
                        <m:r>
                          <a:rPr kumimoji="1" lang="en-US" altLang="zh-CN" b="1" i="1" kern="0">
                            <a:latin typeface="Cambria Math" charset="0"/>
                            <a:ea typeface="Cambria Math" charset="0"/>
                            <a:cs typeface="Cambria Math" charset="0"/>
                            <a:sym typeface="+mn-lt"/>
                          </a:rPr>
                          <m:t>𝜽</m:t>
                        </m:r>
                      </m:e>
                      <m:sub>
                        <m:r>
                          <a:rPr kumimoji="1" lang="en-US" altLang="zh-CN" i="1" kern="0">
                            <a:latin typeface="Cambria Math" charset="0"/>
                            <a:ea typeface="Cambria Math" charset="0"/>
                            <a:cs typeface="Cambria Math" charset="0"/>
                            <a:sym typeface="+mn-lt"/>
                          </a:rPr>
                          <m:t>𝑘</m:t>
                        </m:r>
                      </m:sub>
                    </m:sSub>
                    <m:r>
                      <a:rPr kumimoji="1" lang="en-US" altLang="zh-CN" i="1" kern="0">
                        <a:latin typeface="Cambria Math" charset="0"/>
                        <a:ea typeface="Cambria Math" charset="0"/>
                        <a:cs typeface="Cambria Math" charset="0"/>
                        <a:sym typeface="+mn-lt"/>
                      </a:rPr>
                      <m:t>)</m:t>
                    </m:r>
                  </m:oMath>
                </a14:m>
                <a:r>
                  <a:rPr kumimoji="1" lang="zh-CN" altLang="en-US" kern="0" dirty="0"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kern="0" dirty="0">
                    <a:ea typeface="微软雅黑" panose="020B0503020204020204" pitchFamily="34" charset="-122"/>
                    <a:cs typeface="+mn-ea"/>
                    <a:sym typeface="+mn-lt"/>
                  </a:rPr>
                  <a:t>is</a:t>
                </a:r>
                <a:r>
                  <a:rPr kumimoji="1" lang="zh-CN" altLang="en-US" kern="0" dirty="0"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kern="0" dirty="0">
                    <a:ea typeface="微软雅黑" panose="020B0503020204020204" pitchFamily="34" charset="-122"/>
                    <a:cs typeface="+mn-ea"/>
                    <a:sym typeface="+mn-lt"/>
                  </a:rPr>
                  <a:t>a</a:t>
                </a:r>
                <a:r>
                  <a:rPr kumimoji="1" lang="zh-CN" altLang="en-US" kern="0" dirty="0"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b="1" kern="0" dirty="0">
                    <a:solidFill>
                      <a:srgbClr val="0070C0"/>
                    </a:solidFill>
                    <a:ea typeface="微软雅黑" panose="020B0503020204020204" pitchFamily="34" charset="-122"/>
                    <a:cs typeface="+mn-ea"/>
                    <a:sym typeface="+mn-lt"/>
                  </a:rPr>
                  <a:t>normal</a:t>
                </a:r>
                <a:r>
                  <a:rPr kumimoji="1" lang="zh-CN" altLang="en-US" b="1" kern="0" dirty="0">
                    <a:solidFill>
                      <a:srgbClr val="0070C0"/>
                    </a:solidFill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b="1" kern="0" dirty="0">
                    <a:solidFill>
                      <a:srgbClr val="0070C0"/>
                    </a:solidFill>
                    <a:ea typeface="微软雅黑" panose="020B0503020204020204" pitchFamily="34" charset="-122"/>
                    <a:cs typeface="+mn-ea"/>
                    <a:sym typeface="+mn-lt"/>
                  </a:rPr>
                  <a:t>distribution</a:t>
                </a:r>
                <a:r>
                  <a:rPr kumimoji="1" lang="en-US" altLang="zh-CN" kern="0" dirty="0">
                    <a:ea typeface="微软雅黑" panose="020B0503020204020204" pitchFamily="34" charset="-122"/>
                    <a:cs typeface="+mn-ea"/>
                    <a:sym typeface="+mn-lt"/>
                  </a:rPr>
                  <a:t>,</a:t>
                </a:r>
                <a:r>
                  <a:rPr kumimoji="1" lang="zh-CN" altLang="en-US" kern="0" dirty="0"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i="1" kern="0">
                        <a:latin typeface="Cambria Math" charset="0"/>
                        <a:ea typeface="Cambria Math" charset="0"/>
                        <a:cs typeface="Cambria Math" charset="0"/>
                        <a:sym typeface="+mn-lt"/>
                      </a:rPr>
                      <m:t>𝑝</m:t>
                    </m:r>
                    <m:r>
                      <a:rPr kumimoji="1" lang="en-US" altLang="zh-CN" i="1" kern="0">
                        <a:latin typeface="Cambria Math" charset="0"/>
                        <a:ea typeface="Cambria Math" charset="0"/>
                        <a:cs typeface="Cambria Math" charset="0"/>
                        <a:sym typeface="+mn-lt"/>
                      </a:rPr>
                      <m:t>(</m:t>
                    </m:r>
                    <m:r>
                      <a:rPr kumimoji="1" lang="en-US" altLang="zh-CN" b="1" i="1" kern="0">
                        <a:latin typeface="Cambria Math" charset="0"/>
                        <a:ea typeface="Cambria Math" charset="0"/>
                        <a:cs typeface="Cambria Math" charset="0"/>
                        <a:sym typeface="+mn-lt"/>
                      </a:rPr>
                      <m:t>𝒚</m:t>
                    </m:r>
                    <m:r>
                      <a:rPr kumimoji="1" lang="en-US" altLang="zh-CN" i="1" kern="0">
                        <a:latin typeface="Cambria Math" charset="0"/>
                        <a:ea typeface="Cambria Math" charset="0"/>
                        <a:cs typeface="Cambria Math" charset="0"/>
                        <a:sym typeface="+mn-lt"/>
                      </a:rPr>
                      <m:t>)</m:t>
                    </m:r>
                  </m:oMath>
                </a14:m>
                <a:r>
                  <a:rPr kumimoji="1" lang="zh-CN" altLang="en-US" kern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kern="0" dirty="0">
                    <a:ea typeface="微软雅黑" panose="020B0503020204020204" pitchFamily="34" charset="-122"/>
                    <a:cs typeface="+mn-ea"/>
                    <a:sym typeface="+mn-lt"/>
                  </a:rPr>
                  <a:t>can</a:t>
                </a:r>
                <a:r>
                  <a:rPr kumimoji="1" lang="zh-CN" altLang="en-US" kern="0" dirty="0"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kern="0" dirty="0">
                    <a:ea typeface="微软雅黑" panose="020B0503020204020204" pitchFamily="34" charset="-122"/>
                    <a:cs typeface="+mn-ea"/>
                    <a:sym typeface="+mn-lt"/>
                  </a:rPr>
                  <a:t>approximate</a:t>
                </a:r>
                <a:r>
                  <a:rPr kumimoji="1" lang="zh-CN" altLang="en-US" kern="0" dirty="0"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kern="0" dirty="0">
                    <a:ea typeface="微软雅黑" panose="020B0503020204020204" pitchFamily="34" charset="-122"/>
                    <a:cs typeface="+mn-ea"/>
                    <a:sym typeface="+mn-lt"/>
                  </a:rPr>
                  <a:t>any</a:t>
                </a:r>
                <a:r>
                  <a:rPr kumimoji="1" lang="zh-CN" altLang="en-US" kern="0" dirty="0"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kern="0" dirty="0">
                    <a:ea typeface="微软雅黑" panose="020B0503020204020204" pitchFamily="34" charset="-122"/>
                    <a:cs typeface="+mn-ea"/>
                    <a:sym typeface="+mn-lt"/>
                  </a:rPr>
                  <a:t>continuous</a:t>
                </a:r>
                <a:r>
                  <a:rPr kumimoji="1" lang="zh-CN" altLang="en-US" kern="0" dirty="0"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kern="0" dirty="0">
                    <a:ea typeface="微软雅黑" panose="020B0503020204020204" pitchFamily="34" charset="-122"/>
                    <a:cs typeface="+mn-ea"/>
                    <a:sym typeface="+mn-lt"/>
                  </a:rPr>
                  <a:t>density</a:t>
                </a:r>
                <a:r>
                  <a:rPr kumimoji="1" lang="zh-CN" altLang="en-US" kern="0" dirty="0"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kern="0" dirty="0">
                    <a:ea typeface="微软雅黑" panose="020B0503020204020204" pitchFamily="34" charset="-122"/>
                    <a:cs typeface="+mn-ea"/>
                    <a:sym typeface="+mn-lt"/>
                  </a:rPr>
                  <a:t>functions</a:t>
                </a:r>
                <a:r>
                  <a:rPr kumimoji="1" lang="zh-CN" altLang="en-US" kern="0" dirty="0"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kern="0" dirty="0">
                    <a:ea typeface="微软雅黑" panose="020B0503020204020204" pitchFamily="34" charset="-122"/>
                    <a:cs typeface="+mn-ea"/>
                    <a:sym typeface="+mn-lt"/>
                  </a:rPr>
                  <a:t>to</a:t>
                </a:r>
                <a:r>
                  <a:rPr kumimoji="1" lang="zh-CN" altLang="en-US" kern="0" dirty="0"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kern="0" dirty="0">
                    <a:ea typeface="微软雅黑" panose="020B0503020204020204" pitchFamily="34" charset="-122"/>
                    <a:cs typeface="+mn-ea"/>
                    <a:sym typeface="+mn-lt"/>
                  </a:rPr>
                  <a:t>arbitrary</a:t>
                </a:r>
                <a:r>
                  <a:rPr kumimoji="1" lang="zh-CN" altLang="en-US" kern="0" dirty="0"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kern="0" dirty="0">
                    <a:ea typeface="微软雅黑" panose="020B0503020204020204" pitchFamily="34" charset="-122"/>
                    <a:cs typeface="+mn-ea"/>
                    <a:sym typeface="+mn-lt"/>
                  </a:rPr>
                  <a:t>accuracy</a:t>
                </a:r>
                <a:endParaRPr kumimoji="1" lang="zh-TW" altLang="en-US" b="1" kern="0" dirty="0">
                  <a:solidFill>
                    <a:srgbClr val="0070C0"/>
                  </a:solidFill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mc:Choice>
        <mc:Fallback xmlns="">
          <p:sp>
            <p:nvSpPr>
              <p:cNvPr id="61" name="文字方塊 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2437" y="4517658"/>
                <a:ext cx="5583524" cy="1172629"/>
              </a:xfrm>
              <a:prstGeom prst="rect">
                <a:avLst/>
              </a:prstGeom>
              <a:blipFill rotWithShape="0">
                <a:blip r:embed="rId22"/>
                <a:stretch>
                  <a:fillRect l="-984" r="-984" b="-41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文字方塊 61"/>
          <p:cNvSpPr txBox="1"/>
          <p:nvPr/>
        </p:nvSpPr>
        <p:spPr>
          <a:xfrm>
            <a:off x="7334214" y="402902"/>
            <a:ext cx="3870564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b="1" kern="0" dirty="0" smtClean="0">
                <a:ea typeface="微软雅黑" panose="020B0503020204020204" pitchFamily="34" charset="-122"/>
                <a:cs typeface="+mn-ea"/>
                <a:sym typeface="+mn-lt"/>
              </a:rPr>
              <a:t>Gaussian</a:t>
            </a:r>
            <a:r>
              <a:rPr kumimoji="1" lang="zh-CN" altLang="en-US" b="1" kern="0" dirty="0" smtClean="0"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b="1" kern="0" dirty="0" smtClean="0">
                <a:ea typeface="微软雅黑" panose="020B0503020204020204" pitchFamily="34" charset="-122"/>
                <a:cs typeface="+mn-ea"/>
                <a:sym typeface="+mn-lt"/>
              </a:rPr>
              <a:t>Mixture</a:t>
            </a:r>
            <a:r>
              <a:rPr kumimoji="1" lang="zh-CN" altLang="en-US" b="1" kern="0" dirty="0" smtClean="0"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b="1" kern="0" dirty="0" smtClean="0">
                <a:ea typeface="微软雅黑" panose="020B0503020204020204" pitchFamily="34" charset="-122"/>
                <a:cs typeface="+mn-ea"/>
                <a:sym typeface="+mn-lt"/>
              </a:rPr>
              <a:t>Model</a:t>
            </a:r>
            <a:r>
              <a:rPr kumimoji="1" lang="zh-CN" altLang="en-US" b="1" kern="0" dirty="0" smtClean="0"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b="1" kern="0" dirty="0" smtClean="0">
                <a:ea typeface="微软雅黑" panose="020B0503020204020204" pitchFamily="34" charset="-122"/>
                <a:cs typeface="+mn-ea"/>
                <a:sym typeface="+mn-lt"/>
              </a:rPr>
              <a:t>(GMM)</a:t>
            </a:r>
            <a:endParaRPr kumimoji="1" lang="zh-TW" altLang="en-US" b="1" kern="0" dirty="0">
              <a:ea typeface="微软雅黑" panose="020B0503020204020204" pitchFamily="34" charset="-122"/>
              <a:cs typeface="+mn-ea"/>
              <a:sym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文字方塊 62"/>
              <p:cNvSpPr txBox="1"/>
              <p:nvPr/>
            </p:nvSpPr>
            <p:spPr>
              <a:xfrm>
                <a:off x="321735" y="2872761"/>
                <a:ext cx="1778840" cy="4524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30000"/>
                  </a:lnSpc>
                  <a:spcBef>
                    <a:spcPts val="600"/>
                  </a:spcBef>
                </a:pPr>
                <a:r>
                  <a:rPr kumimoji="1" lang="en-US" altLang="zh-CN" b="1" kern="0" dirty="0" smtClean="0">
                    <a:ea typeface="微软雅黑" panose="020B0503020204020204" pitchFamily="34" charset="-122"/>
                    <a:cs typeface="+mn-ea"/>
                    <a:sym typeface="+mn-lt"/>
                  </a:rPr>
                  <a:t>Define</a:t>
                </a:r>
                <a:r>
                  <a:rPr kumimoji="1" lang="zh-CN" altLang="en-US" b="1" kern="0" dirty="0" smtClean="0"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i="1" kern="0">
                        <a:latin typeface="Cambria Math" charset="0"/>
                        <a:ea typeface="Cambria Math" charset="0"/>
                        <a:cs typeface="Cambria Math" charset="0"/>
                        <a:sym typeface="+mn-lt"/>
                      </a:rPr>
                      <m:t>𝑔</m:t>
                    </m:r>
                    <m:r>
                      <a:rPr kumimoji="1" lang="en-US" altLang="zh-CN" i="1" kern="0">
                        <a:latin typeface="Cambria Math" charset="0"/>
                        <a:ea typeface="Cambria Math" charset="0"/>
                        <a:cs typeface="Cambria Math" charset="0"/>
                        <a:sym typeface="+mn-lt"/>
                      </a:rPr>
                      <m:t>(</m:t>
                    </m:r>
                    <m:sSub>
                      <m:sSubPr>
                        <m:ctrlPr>
                          <a:rPr kumimoji="1" lang="en-US" altLang="zh-CN" b="1" i="1" kern="0">
                            <a:latin typeface="Cambria Math" charset="0"/>
                            <a:ea typeface="Cambria Math" charset="0"/>
                            <a:cs typeface="Cambria Math" charset="0"/>
                            <a:sym typeface="+mn-lt"/>
                          </a:rPr>
                        </m:ctrlPr>
                      </m:sSubPr>
                      <m:e>
                        <m:r>
                          <a:rPr kumimoji="1" lang="en-US" altLang="zh-CN" b="1" i="1" kern="0">
                            <a:latin typeface="Cambria Math" charset="0"/>
                            <a:ea typeface="Cambria Math" charset="0"/>
                            <a:cs typeface="Cambria Math" charset="0"/>
                            <a:sym typeface="+mn-lt"/>
                          </a:rPr>
                          <m:t>𝜽</m:t>
                        </m:r>
                      </m:e>
                      <m:sub>
                        <m:r>
                          <a:rPr kumimoji="1" lang="en-US" altLang="zh-CN" i="1" kern="0">
                            <a:latin typeface="Cambria Math" charset="0"/>
                            <a:ea typeface="Cambria Math" charset="0"/>
                            <a:cs typeface="Cambria Math" charset="0"/>
                            <a:sym typeface="+mn-lt"/>
                          </a:rPr>
                          <m:t>𝑘</m:t>
                        </m:r>
                      </m:sub>
                    </m:sSub>
                    <m:r>
                      <a:rPr kumimoji="1" lang="en-US" altLang="zh-CN" i="1" kern="0">
                        <a:latin typeface="Cambria Math" charset="0"/>
                        <a:ea typeface="Cambria Math" charset="0"/>
                        <a:cs typeface="Cambria Math" charset="0"/>
                        <a:sym typeface="+mn-lt"/>
                      </a:rPr>
                      <m:t>)</m:t>
                    </m:r>
                  </m:oMath>
                </a14:m>
                <a:r>
                  <a:rPr kumimoji="1" lang="en-US" altLang="zh-CN" kern="0" dirty="0" smtClean="0">
                    <a:ea typeface="微软雅黑" panose="020B0503020204020204" pitchFamily="34" charset="-122"/>
                    <a:cs typeface="+mn-ea"/>
                    <a:sym typeface="+mn-lt"/>
                  </a:rPr>
                  <a:t>:</a:t>
                </a:r>
                <a:endParaRPr kumimoji="1" lang="zh-TW" altLang="en-US" kern="0" dirty="0"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mc:Choice>
        <mc:Fallback xmlns="">
          <p:sp>
            <p:nvSpPr>
              <p:cNvPr id="63" name="文字方塊 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735" y="2872761"/>
                <a:ext cx="1778840" cy="452432"/>
              </a:xfrm>
              <a:prstGeom prst="rect">
                <a:avLst/>
              </a:prstGeom>
              <a:blipFill rotWithShape="0">
                <a:blip r:embed="rId23"/>
                <a:stretch>
                  <a:fillRect l="-3082" b="-1216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004187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81541">
        <p:fade/>
      </p:transition>
    </mc:Choice>
    <mc:Fallback xmlns="">
      <p:transition spd="med" advTm="18154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7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3" grpId="0" animBg="1"/>
      <p:bldP spid="36" grpId="0" animBg="1"/>
      <p:bldP spid="37" grpId="0" animBg="1"/>
      <p:bldP spid="41" grpId="0"/>
      <p:bldP spid="42" grpId="0"/>
      <p:bldP spid="43" grpId="0"/>
      <p:bldP spid="44" grpId="0"/>
      <p:bldP spid="45" grpId="0"/>
      <p:bldP spid="46" grpId="0"/>
      <p:bldP spid="47" grpId="0" animBg="1"/>
      <p:bldP spid="48" grpId="0"/>
      <p:bldP spid="56" grpId="0"/>
      <p:bldP spid="4" grpId="0"/>
      <p:bldP spid="53" grpId="0"/>
      <p:bldP spid="59" grpId="0"/>
      <p:bldP spid="60" grpId="0"/>
      <p:bldP spid="61" grpId="0"/>
      <p:bldP spid="62" grpId="0"/>
      <p:bldP spid="6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-1" y="0"/>
            <a:ext cx="6137329" cy="76866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endParaRPr kumimoji="1" lang="zh-TW" altLang="en-US" sz="28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492699" y="30642"/>
            <a:ext cx="4693914" cy="7325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Methodology</a:t>
            </a:r>
            <a:r>
              <a:rPr kumimoji="1" lang="zh-CN" altLang="en-US" sz="32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–</a:t>
            </a:r>
            <a:r>
              <a:rPr kumimoji="1" lang="zh-CN" altLang="en-US" sz="32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Overview</a:t>
            </a:r>
            <a:endParaRPr kumimoji="1" lang="zh-TW" altLang="en-US" sz="3200" kern="0">
              <a:latin typeface="Arial"/>
              <a:ea typeface="Times New Roman" charset="0"/>
              <a:cs typeface="Arial"/>
              <a:sym typeface="+mn-lt"/>
            </a:endParaRPr>
          </a:p>
        </p:txBody>
      </p:sp>
      <p:sp>
        <p:nvSpPr>
          <p:cNvPr id="34" name="文字方塊 33"/>
          <p:cNvSpPr txBox="1"/>
          <p:nvPr/>
        </p:nvSpPr>
        <p:spPr>
          <a:xfrm>
            <a:off x="492699" y="1036669"/>
            <a:ext cx="4280779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Wingdings" charset="2"/>
              <a:buChar char="l"/>
            </a:pP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Problem</a:t>
            </a:r>
            <a:r>
              <a:rPr kumimoji="1" lang="zh-CN" altLang="en-US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Definition</a:t>
            </a:r>
            <a:endParaRPr kumimoji="1" lang="zh-TW" altLang="en-US" sz="24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文字方塊 55"/>
              <p:cNvSpPr txBox="1"/>
              <p:nvPr/>
            </p:nvSpPr>
            <p:spPr>
              <a:xfrm>
                <a:off x="5315205" y="4818252"/>
                <a:ext cx="4905125" cy="88767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30000"/>
                  </a:lnSpc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i="1" kern="0" smtClea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𝑝</m:t>
                      </m:r>
                      <m:d>
                        <m:dPr>
                          <m:ctrlPr>
                            <a:rPr kumimoji="1" lang="en-US" altLang="zh-CN" sz="2400" i="1" ker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</m:ctrlPr>
                        </m:dPr>
                        <m:e>
                          <m:r>
                            <a:rPr kumimoji="1" lang="en-US" altLang="zh-CN" sz="2400" b="1" i="1" ker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𝒚</m:t>
                          </m:r>
                          <m:r>
                            <a:rPr kumimoji="1" lang="en-US" altLang="zh-CN" sz="2400" b="1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|</m:t>
                          </m:r>
                          <m:r>
                            <a:rPr kumimoji="1" lang="en-US" altLang="zh-CN" sz="2400" b="1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𝑿</m:t>
                          </m:r>
                        </m:e>
                      </m:d>
                      <m:r>
                        <a:rPr kumimoji="1" lang="en-US" altLang="zh-CN" sz="2400" b="0" i="1" kern="0" smtClea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kumimoji="1" lang="en-US" altLang="zh-CN" sz="2400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kumimoji="1" lang="en-US" altLang="zh-CN" sz="2400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𝑘</m:t>
                          </m:r>
                          <m:r>
                            <a:rPr kumimoji="1" lang="en-US" altLang="zh-CN" sz="2400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∈</m:t>
                          </m:r>
                          <m:r>
                            <a:rPr kumimoji="1" lang="en-US" altLang="zh-CN" sz="2400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𝐾</m:t>
                          </m:r>
                        </m:sub>
                        <m:sup/>
                        <m:e>
                          <m:r>
                            <a:rPr kumimoji="1" lang="en-US" altLang="zh-CN" sz="2400" i="1" kern="0">
                              <a:solidFill>
                                <a:srgbClr val="0070C0"/>
                              </a:solidFill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𝑝</m:t>
                          </m:r>
                          <m:d>
                            <m:dPr>
                              <m:ctrlPr>
                                <a:rPr kumimoji="1" lang="en-US" altLang="zh-CN" sz="2400" i="1" kern="0">
                                  <a:solidFill>
                                    <a:srgbClr val="0070C0"/>
                                  </a:solidFill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400" i="1" kern="0">
                                  <a:solidFill>
                                    <a:srgbClr val="0070C0"/>
                                  </a:solidFill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  <m:t>𝑘</m:t>
                              </m:r>
                              <m:r>
                                <a:rPr kumimoji="1" lang="en-US" altLang="zh-CN" sz="2400" b="0" i="1" kern="0" smtClean="0">
                                  <a:solidFill>
                                    <a:srgbClr val="0070C0"/>
                                  </a:solidFill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  <m:t>|</m:t>
                              </m:r>
                              <m:r>
                                <a:rPr kumimoji="1" lang="en-US" altLang="zh-CN" sz="2400" b="1" i="1" kern="0" smtClean="0">
                                  <a:solidFill>
                                    <a:srgbClr val="0070C0"/>
                                  </a:solidFill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  <m:t>𝑿</m:t>
                              </m:r>
                            </m:e>
                          </m:d>
                          <m:r>
                            <a:rPr kumimoji="1" lang="zh-CN" altLang="en-US" sz="2400" i="1" ker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 </m:t>
                          </m:r>
                          <m:r>
                            <a:rPr kumimoji="1" lang="en-US" altLang="zh-CN" sz="2400" i="1" kern="0">
                              <a:latin typeface="Cambria Math" charset="0"/>
                              <a:ea typeface="Cambria Math" charset="0"/>
                              <a:cs typeface="Cambria Math" charset="0"/>
                              <a:sym typeface="+mn-lt"/>
                            </a:rPr>
                            <m:t>𝒩</m:t>
                          </m:r>
                          <m:r>
                            <a:rPr kumimoji="1" lang="en-US" altLang="zh-CN" sz="2400" i="1" kern="0">
                              <a:latin typeface="Cambria Math" charset="0"/>
                              <a:ea typeface="Cambria Math" charset="0"/>
                              <a:cs typeface="Cambria Math" charset="0"/>
                              <a:sym typeface="+mn-lt"/>
                            </a:rPr>
                            <m:t>(</m:t>
                          </m:r>
                          <m:r>
                            <a:rPr kumimoji="1" lang="en-US" altLang="zh-CN" sz="2400" b="1" i="1" kern="0">
                              <a:latin typeface="Cambria Math" charset="0"/>
                              <a:ea typeface="Cambria Math" charset="0"/>
                              <a:cs typeface="Cambria Math" charset="0"/>
                              <a:sym typeface="+mn-lt"/>
                            </a:rPr>
                            <m:t>𝒚</m:t>
                          </m:r>
                          <m:r>
                            <a:rPr kumimoji="1" lang="en-US" altLang="zh-CN" sz="2400" i="1" kern="0">
                              <a:latin typeface="Cambria Math" charset="0"/>
                              <a:ea typeface="Cambria Math" charset="0"/>
                              <a:cs typeface="Cambria Math" charset="0"/>
                              <a:sym typeface="+mn-lt"/>
                            </a:rPr>
                            <m:t>|</m:t>
                          </m:r>
                          <m:sSub>
                            <m:sSubPr>
                              <m:ctrlPr>
                                <a:rPr kumimoji="1" lang="en-US" altLang="zh-CN" sz="2400" b="1" i="1" kern="0">
                                  <a:solidFill>
                                    <a:srgbClr val="0070C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  <a:sym typeface="+mn-lt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b="1" i="1" kern="0">
                                  <a:solidFill>
                                    <a:srgbClr val="0070C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  <a:sym typeface="+mn-lt"/>
                                </a:rPr>
                                <m:t>𝝁</m:t>
                              </m:r>
                            </m:e>
                            <m:sub>
                              <m:r>
                                <a:rPr kumimoji="1" lang="en-US" altLang="zh-CN" sz="2400" i="1" kern="0">
                                  <a:solidFill>
                                    <a:srgbClr val="0070C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  <a:sym typeface="+mn-lt"/>
                                </a:rPr>
                                <m:t>𝑘</m:t>
                              </m:r>
                            </m:sub>
                          </m:sSub>
                          <m:r>
                            <a:rPr kumimoji="1" lang="en-US" altLang="zh-CN" sz="2400" b="1" i="1" kern="0">
                              <a:latin typeface="Cambria Math" charset="0"/>
                              <a:ea typeface="Cambria Math" charset="0"/>
                              <a:cs typeface="Cambria Math" charset="0"/>
                              <a:sym typeface="+mn-lt"/>
                            </a:rPr>
                            <m:t>,</m:t>
                          </m:r>
                          <m:r>
                            <a:rPr kumimoji="1" lang="zh-CN" altLang="en-US" sz="2400" b="1" i="1" kern="0">
                              <a:latin typeface="Cambria Math" charset="0"/>
                              <a:ea typeface="Cambria Math" charset="0"/>
                              <a:cs typeface="Cambria Math" charset="0"/>
                              <a:sym typeface="+mn-lt"/>
                            </a:rPr>
                            <m:t> </m:t>
                          </m:r>
                          <m:sSub>
                            <m:sSubPr>
                              <m:ctrlPr>
                                <a:rPr kumimoji="1" lang="en-US" altLang="zh-CN" sz="2400" b="1" i="1" kern="0">
                                  <a:solidFill>
                                    <a:srgbClr val="0070C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  <a:sym typeface="+mn-lt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b="1" kern="0">
                                  <a:solidFill>
                                    <a:srgbClr val="0070C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  <a:sym typeface="+mn-lt"/>
                                </a:rPr>
                                <m:t>𝚺</m:t>
                              </m:r>
                            </m:e>
                            <m:sub>
                              <m:r>
                                <a:rPr kumimoji="1" lang="en-US" altLang="zh-CN" sz="2400" i="1" kern="0">
                                  <a:solidFill>
                                    <a:srgbClr val="0070C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  <a:sym typeface="+mn-lt"/>
                                </a:rPr>
                                <m:t>𝑘</m:t>
                              </m:r>
                            </m:sub>
                          </m:sSub>
                          <m:r>
                            <a:rPr kumimoji="1" lang="en-US" altLang="zh-CN" sz="2400" i="1" kern="0">
                              <a:latin typeface="Cambria Math" charset="0"/>
                              <a:ea typeface="Cambria Math" charset="0"/>
                              <a:cs typeface="Cambria Math" charset="0"/>
                              <a:sym typeface="+mn-lt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kumimoji="1" lang="zh-TW" altLang="en-US" sz="2400" kern="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mc:Choice>
        <mc:Fallback xmlns="">
          <p:sp>
            <p:nvSpPr>
              <p:cNvPr id="56" name="文字方塊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5205" y="4818252"/>
                <a:ext cx="4905125" cy="887679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文字方塊 57"/>
          <p:cNvSpPr txBox="1"/>
          <p:nvPr/>
        </p:nvSpPr>
        <p:spPr>
          <a:xfrm>
            <a:off x="780589" y="1748978"/>
            <a:ext cx="824911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0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Given</a:t>
            </a:r>
            <a:r>
              <a:rPr kumimoji="1" lang="zh-CN" altLang="en-US" sz="20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</a:t>
            </a:r>
            <a:r>
              <a:rPr kumimoji="1" lang="zh-CN" altLang="en-US" sz="20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statement,</a:t>
            </a:r>
            <a:r>
              <a:rPr kumimoji="1" lang="zh-CN" altLang="en-US" sz="20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i="1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provide</a:t>
            </a:r>
            <a:r>
              <a:rPr kumimoji="1" lang="zh-CN" altLang="en-US" sz="2000" i="1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the</a:t>
            </a:r>
            <a:r>
              <a:rPr kumimoji="1" lang="zh-CN" altLang="en-US" sz="20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emotion</a:t>
            </a:r>
            <a:r>
              <a:rPr kumimoji="1" lang="zh-CN" altLang="en-US" sz="20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distribution</a:t>
            </a:r>
            <a:r>
              <a:rPr kumimoji="1" lang="zh-CN" altLang="en-US" sz="20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in</a:t>
            </a:r>
            <a:r>
              <a:rPr kumimoji="1" lang="zh-CN" altLang="en-US" sz="20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VA</a:t>
            </a:r>
            <a:r>
              <a:rPr kumimoji="1" lang="zh-CN" altLang="en-US" sz="20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space</a:t>
            </a:r>
            <a:endParaRPr kumimoji="1" lang="zh-TW" altLang="en-US" sz="2000" i="1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59" name="文字方塊 58"/>
          <p:cNvSpPr txBox="1"/>
          <p:nvPr/>
        </p:nvSpPr>
        <p:spPr>
          <a:xfrm>
            <a:off x="9445463" y="6095066"/>
            <a:ext cx="150614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000" i="1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VA</a:t>
            </a:r>
            <a:r>
              <a:rPr kumimoji="1" lang="zh-CN" altLang="en-US" sz="2000" i="1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i="1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ratings</a:t>
            </a:r>
            <a:endParaRPr kumimoji="1" lang="zh-TW" altLang="en-US" sz="2000" i="1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3852-3E02-994E-8C07-E1FB887EDC55}" type="slidenum">
              <a:rPr kumimoji="1" lang="zh-TW" altLang="en-US" smtClean="0"/>
              <a:pPr/>
              <a:t>22</a:t>
            </a:fld>
            <a:endParaRPr kumimoji="1" lang="zh-TW" altLang="en-US"/>
          </a:p>
        </p:txBody>
      </p:sp>
      <p:cxnSp>
        <p:nvCxnSpPr>
          <p:cNvPr id="22" name="直線接點 21"/>
          <p:cNvCxnSpPr/>
          <p:nvPr/>
        </p:nvCxnSpPr>
        <p:spPr>
          <a:xfrm flipH="1">
            <a:off x="7559874" y="5634641"/>
            <a:ext cx="453878" cy="501425"/>
          </a:xfrm>
          <a:prstGeom prst="line">
            <a:avLst/>
          </a:prstGeom>
          <a:ln w="254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/>
          <p:cNvCxnSpPr/>
          <p:nvPr/>
        </p:nvCxnSpPr>
        <p:spPr>
          <a:xfrm>
            <a:off x="9620014" y="5608881"/>
            <a:ext cx="395380" cy="486186"/>
          </a:xfrm>
          <a:prstGeom prst="line">
            <a:avLst/>
          </a:prstGeom>
          <a:ln w="254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字方塊 27"/>
          <p:cNvSpPr txBox="1"/>
          <p:nvPr/>
        </p:nvSpPr>
        <p:spPr>
          <a:xfrm>
            <a:off x="6497464" y="6095067"/>
            <a:ext cx="289794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000" i="1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Emotion</a:t>
            </a:r>
            <a:r>
              <a:rPr kumimoji="1" lang="zh-CN" altLang="en-US" sz="2000" i="1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i="1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classifier</a:t>
            </a:r>
            <a:endParaRPr kumimoji="1" lang="zh-TW" altLang="en-US" sz="2000" i="1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0" name="文字方塊 29"/>
          <p:cNvSpPr txBox="1"/>
          <p:nvPr/>
        </p:nvSpPr>
        <p:spPr>
          <a:xfrm>
            <a:off x="6323827" y="2849463"/>
            <a:ext cx="541174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Turns</a:t>
            </a: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to</a:t>
            </a: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</a:t>
            </a: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parameter</a:t>
            </a: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estimation</a:t>
            </a: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problem</a:t>
            </a:r>
            <a:endParaRPr kumimoji="1" lang="zh-TW" altLang="en-US" sz="20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2" name="文字方塊 31"/>
              <p:cNvSpPr txBox="1"/>
              <p:nvPr/>
            </p:nvSpPr>
            <p:spPr>
              <a:xfrm>
                <a:off x="1098626" y="4439934"/>
                <a:ext cx="320601" cy="4001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30000"/>
                  </a:lnSpc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000" b="1" i="1" kern="0" smtClea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𝑿</m:t>
                      </m:r>
                      <m:r>
                        <a:rPr kumimoji="1" lang="en-US" altLang="zh-CN" sz="2000" b="0" i="1" kern="0" smtClea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:</m:t>
                      </m:r>
                    </m:oMath>
                  </m:oMathPara>
                </a14:m>
                <a:endParaRPr kumimoji="1" lang="zh-TW" altLang="en-US" sz="2000" kern="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mc:Choice>
        <mc:Fallback>
          <p:sp>
            <p:nvSpPr>
              <p:cNvPr id="32" name="文字方塊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626" y="4439934"/>
                <a:ext cx="320601" cy="40011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矩形 32"/>
          <p:cNvSpPr/>
          <p:nvPr/>
        </p:nvSpPr>
        <p:spPr>
          <a:xfrm>
            <a:off x="1506414" y="4387012"/>
            <a:ext cx="2165978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0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features</a:t>
            </a:r>
            <a:r>
              <a:rPr kumimoji="1" lang="zh-CN" altLang="en-US" sz="20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</a:t>
            </a:r>
            <a:r>
              <a:rPr kumimoji="1" lang="zh-CN" altLang="en-US" sz="20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texts</a:t>
            </a:r>
            <a:endParaRPr kumimoji="1" lang="zh-TW" altLang="en-US" sz="2000" i="1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6" name="文字方塊 35"/>
          <p:cNvSpPr txBox="1"/>
          <p:nvPr/>
        </p:nvSpPr>
        <p:spPr>
          <a:xfrm>
            <a:off x="6323826" y="3416063"/>
            <a:ext cx="5954671" cy="7325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b="1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</a:t>
            </a:r>
            <a:r>
              <a:rPr kumimoji="1" lang="en-US" altLang="zh-CN" sz="1600" b="1" kern="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motion</a:t>
            </a:r>
            <a:r>
              <a:rPr kumimoji="1" lang="zh-CN" altLang="en-US" sz="1600" b="1" kern="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b="1" kern="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prob.</a:t>
            </a:r>
            <a:r>
              <a:rPr kumimoji="1" lang="zh-CN" altLang="en-US" sz="1600" b="1" kern="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and</a:t>
            </a:r>
            <a:r>
              <a:rPr kumimoji="1" lang="zh-CN" altLang="en-US" sz="16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b="1" kern="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Gaussian</a:t>
            </a:r>
            <a:r>
              <a:rPr kumimoji="1" lang="zh-CN" altLang="en-US" sz="1600" b="1" kern="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b="1" kern="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parameters</a:t>
            </a:r>
            <a:r>
              <a:rPr kumimoji="1" lang="zh-CN" altLang="en-US" sz="1600" b="1" kern="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are</a:t>
            </a:r>
            <a:r>
              <a:rPr kumimoji="1" lang="zh-CN" altLang="en-US" sz="16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to</a:t>
            </a:r>
            <a:r>
              <a:rPr kumimoji="1" lang="zh-CN" altLang="en-US" sz="16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be</a:t>
            </a:r>
            <a:r>
              <a:rPr kumimoji="1" lang="zh-CN" altLang="en-US" sz="16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estimated</a:t>
            </a:r>
            <a:endParaRPr kumimoji="1" lang="zh-TW" altLang="en-US" sz="16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字方塊 36"/>
              <p:cNvSpPr txBox="1"/>
              <p:nvPr/>
            </p:nvSpPr>
            <p:spPr>
              <a:xfrm>
                <a:off x="1075968" y="4912336"/>
                <a:ext cx="3527376" cy="8138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30000"/>
                  </a:lnSpc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200" b="1" i="1" kern="0" smtClea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𝒚</m:t>
                      </m:r>
                      <m:r>
                        <a:rPr kumimoji="1" lang="en-US" altLang="zh-CN" sz="2200" b="0" i="1" kern="0" smtClea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∼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kumimoji="1" lang="en-US" altLang="zh-CN" sz="2200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kumimoji="1" lang="en-US" altLang="zh-CN" sz="2200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𝑘</m:t>
                          </m:r>
                          <m:r>
                            <a:rPr kumimoji="1" lang="en-US" altLang="zh-CN" sz="2200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∈</m:t>
                          </m:r>
                          <m:r>
                            <a:rPr kumimoji="1" lang="en-US" altLang="zh-CN" sz="2200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𝐾</m:t>
                          </m:r>
                        </m:sub>
                        <m:sup/>
                        <m:e>
                          <m:r>
                            <a:rPr kumimoji="1" lang="en-US" altLang="zh-CN" sz="2200" i="1" ker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𝑝</m:t>
                          </m:r>
                          <m:d>
                            <m:dPr>
                              <m:ctrlPr>
                                <a:rPr kumimoji="1" lang="en-US" altLang="zh-CN" sz="2200" i="1" kern="0"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200" i="1" kern="0"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  <m:t>𝑘</m:t>
                              </m:r>
                            </m:e>
                          </m:d>
                          <m:r>
                            <a:rPr kumimoji="1" lang="zh-CN" altLang="en-US" sz="2200" i="1" ker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 </m:t>
                          </m:r>
                          <m:r>
                            <a:rPr kumimoji="1" lang="en-US" altLang="zh-CN" sz="2200" i="1" kern="0">
                              <a:latin typeface="Cambria Math" charset="0"/>
                              <a:ea typeface="Cambria Math" charset="0"/>
                              <a:cs typeface="Cambria Math" charset="0"/>
                              <a:sym typeface="+mn-lt"/>
                            </a:rPr>
                            <m:t>𝒩</m:t>
                          </m:r>
                          <m:r>
                            <a:rPr kumimoji="1" lang="en-US" altLang="zh-CN" sz="2200" i="1" kern="0">
                              <a:latin typeface="Cambria Math" charset="0"/>
                              <a:ea typeface="Cambria Math" charset="0"/>
                              <a:cs typeface="Cambria Math" charset="0"/>
                              <a:sym typeface="+mn-lt"/>
                            </a:rPr>
                            <m:t>(</m:t>
                          </m:r>
                          <m:r>
                            <a:rPr kumimoji="1" lang="en-US" altLang="zh-CN" sz="2200" b="1" i="1" kern="0">
                              <a:latin typeface="Cambria Math" charset="0"/>
                              <a:ea typeface="Cambria Math" charset="0"/>
                              <a:cs typeface="Cambria Math" charset="0"/>
                              <a:sym typeface="+mn-lt"/>
                            </a:rPr>
                            <m:t>𝒚</m:t>
                          </m:r>
                          <m:r>
                            <a:rPr kumimoji="1" lang="en-US" altLang="zh-CN" sz="2200" i="1" kern="0">
                              <a:latin typeface="Cambria Math" charset="0"/>
                              <a:ea typeface="Cambria Math" charset="0"/>
                              <a:cs typeface="Cambria Math" charset="0"/>
                              <a:sym typeface="+mn-lt"/>
                            </a:rPr>
                            <m:t>|</m:t>
                          </m:r>
                          <m:sSub>
                            <m:sSubPr>
                              <m:ctrlPr>
                                <a:rPr kumimoji="1" lang="en-US" altLang="zh-CN" sz="2200" b="1" i="1" kern="0">
                                  <a:latin typeface="Cambria Math" charset="0"/>
                                  <a:ea typeface="Cambria Math" charset="0"/>
                                  <a:cs typeface="Cambria Math" charset="0"/>
                                  <a:sym typeface="+mn-lt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200" b="1" i="1" kern="0">
                                  <a:latin typeface="Cambria Math" charset="0"/>
                                  <a:ea typeface="Cambria Math" charset="0"/>
                                  <a:cs typeface="Cambria Math" charset="0"/>
                                  <a:sym typeface="+mn-lt"/>
                                </a:rPr>
                                <m:t>𝝁</m:t>
                              </m:r>
                            </m:e>
                            <m:sub>
                              <m:r>
                                <a:rPr kumimoji="1" lang="en-US" altLang="zh-CN" sz="2200" i="1" kern="0">
                                  <a:latin typeface="Cambria Math" charset="0"/>
                                  <a:ea typeface="Cambria Math" charset="0"/>
                                  <a:cs typeface="Cambria Math" charset="0"/>
                                  <a:sym typeface="+mn-lt"/>
                                </a:rPr>
                                <m:t>𝑘</m:t>
                              </m:r>
                            </m:sub>
                          </m:sSub>
                          <m:r>
                            <a:rPr kumimoji="1" lang="en-US" altLang="zh-CN" sz="2200" b="1" i="1" kern="0">
                              <a:latin typeface="Cambria Math" charset="0"/>
                              <a:ea typeface="Cambria Math" charset="0"/>
                              <a:cs typeface="Cambria Math" charset="0"/>
                              <a:sym typeface="+mn-lt"/>
                            </a:rPr>
                            <m:t>,</m:t>
                          </m:r>
                          <m:r>
                            <a:rPr kumimoji="1" lang="zh-CN" altLang="en-US" sz="2200" b="1" i="1" kern="0">
                              <a:latin typeface="Cambria Math" charset="0"/>
                              <a:ea typeface="Cambria Math" charset="0"/>
                              <a:cs typeface="Cambria Math" charset="0"/>
                              <a:sym typeface="+mn-lt"/>
                            </a:rPr>
                            <m:t> </m:t>
                          </m:r>
                          <m:sSub>
                            <m:sSubPr>
                              <m:ctrlPr>
                                <a:rPr kumimoji="1" lang="en-US" altLang="zh-CN" sz="2200" b="1" i="1" kern="0">
                                  <a:latin typeface="Cambria Math" charset="0"/>
                                  <a:ea typeface="Cambria Math" charset="0"/>
                                  <a:cs typeface="Cambria Math" charset="0"/>
                                  <a:sym typeface="+mn-lt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200" b="1" kern="0">
                                  <a:latin typeface="Cambria Math" charset="0"/>
                                  <a:ea typeface="Cambria Math" charset="0"/>
                                  <a:cs typeface="Cambria Math" charset="0"/>
                                  <a:sym typeface="+mn-lt"/>
                                </a:rPr>
                                <m:t>𝚺</m:t>
                              </m:r>
                            </m:e>
                            <m:sub>
                              <m:r>
                                <a:rPr kumimoji="1" lang="en-US" altLang="zh-CN" sz="2200" i="1" kern="0">
                                  <a:latin typeface="Cambria Math" charset="0"/>
                                  <a:ea typeface="Cambria Math" charset="0"/>
                                  <a:cs typeface="Cambria Math" charset="0"/>
                                  <a:sym typeface="+mn-lt"/>
                                </a:rPr>
                                <m:t>𝑘</m:t>
                              </m:r>
                            </m:sub>
                          </m:sSub>
                          <m:r>
                            <a:rPr kumimoji="1" lang="en-US" altLang="zh-CN" sz="2200" i="1" kern="0">
                              <a:latin typeface="Cambria Math" charset="0"/>
                              <a:ea typeface="Cambria Math" charset="0"/>
                              <a:cs typeface="Cambria Math" charset="0"/>
                              <a:sym typeface="+mn-lt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kumimoji="1" lang="zh-TW" altLang="en-US" sz="2200" kern="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mc:Choice>
        <mc:Fallback xmlns="">
          <p:sp>
            <p:nvSpPr>
              <p:cNvPr id="37" name="文字方塊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5968" y="4912336"/>
                <a:ext cx="3527376" cy="813813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向右箭號 38"/>
          <p:cNvSpPr/>
          <p:nvPr/>
        </p:nvSpPr>
        <p:spPr>
          <a:xfrm>
            <a:off x="4674784" y="5227122"/>
            <a:ext cx="454431" cy="348128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kumimoji="1" lang="zh-TW" altLang="en-US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3" name="群組 22"/>
          <p:cNvGrpSpPr/>
          <p:nvPr/>
        </p:nvGrpSpPr>
        <p:grpSpPr>
          <a:xfrm>
            <a:off x="3850550" y="2261710"/>
            <a:ext cx="2299663" cy="2251438"/>
            <a:chOff x="5731082" y="4388746"/>
            <a:chExt cx="2299663" cy="2251438"/>
          </a:xfrm>
        </p:grpSpPr>
        <p:pic>
          <p:nvPicPr>
            <p:cNvPr id="25" name="圖片 24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1082" y="4388746"/>
              <a:ext cx="2299663" cy="2251438"/>
            </a:xfrm>
            <a:prstGeom prst="rect">
              <a:avLst/>
            </a:prstGeom>
          </p:spPr>
        </p:pic>
        <p:sp>
          <p:nvSpPr>
            <p:cNvPr id="26" name="文字方塊 25"/>
            <p:cNvSpPr txBox="1"/>
            <p:nvPr/>
          </p:nvSpPr>
          <p:spPr>
            <a:xfrm>
              <a:off x="7217944" y="5536773"/>
              <a:ext cx="604311" cy="2738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30000"/>
                </a:lnSpc>
                <a:spcBef>
                  <a:spcPts val="600"/>
                </a:spcBef>
              </a:pPr>
              <a:r>
                <a:rPr kumimoji="1" lang="en-US" altLang="zh-CN" sz="1200" b="1" i="1" kern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Valence</a:t>
              </a:r>
              <a:endParaRPr kumimoji="1" lang="zh-TW" altLang="en-US" sz="1200" b="1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27" name="文字方塊 26"/>
            <p:cNvSpPr txBox="1"/>
            <p:nvPr/>
          </p:nvSpPr>
          <p:spPr>
            <a:xfrm>
              <a:off x="6048476" y="4438086"/>
              <a:ext cx="594469" cy="2738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30000"/>
                </a:lnSpc>
                <a:spcBef>
                  <a:spcPts val="600"/>
                </a:spcBef>
              </a:pPr>
              <a:r>
                <a:rPr kumimoji="1" lang="en-US" altLang="zh-CN" sz="1200" b="1" i="1" kern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Arousal</a:t>
              </a:r>
              <a:endParaRPr kumimoji="1" lang="zh-TW" altLang="en-US" sz="1200" b="1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sp>
        <p:nvSpPr>
          <p:cNvPr id="29" name="橢圓 28"/>
          <p:cNvSpPr/>
          <p:nvPr/>
        </p:nvSpPr>
        <p:spPr>
          <a:xfrm rot="9627712">
            <a:off x="5084451" y="2687497"/>
            <a:ext cx="824791" cy="486228"/>
          </a:xfrm>
          <a:prstGeom prst="ellipse">
            <a:avLst/>
          </a:prstGeom>
          <a:solidFill>
            <a:schemeClr val="bg1"/>
          </a:solidFill>
          <a:ln w="317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kumimoji="1" lang="zh-TW" altLang="en-US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橢圓 30"/>
          <p:cNvSpPr/>
          <p:nvPr/>
        </p:nvSpPr>
        <p:spPr>
          <a:xfrm>
            <a:off x="5431086" y="2840654"/>
            <a:ext cx="144000" cy="144000"/>
          </a:xfrm>
          <a:prstGeom prst="ellipse">
            <a:avLst/>
          </a:prstGeom>
          <a:solidFill>
            <a:srgbClr val="92D050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kumimoji="1" lang="zh-TW" altLang="en-US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向右箭號 37"/>
          <p:cNvSpPr/>
          <p:nvPr/>
        </p:nvSpPr>
        <p:spPr>
          <a:xfrm>
            <a:off x="2777327" y="3062032"/>
            <a:ext cx="772905" cy="484632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kumimoji="1" lang="zh-TW" altLang="en-US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文字方塊 39"/>
          <p:cNvSpPr txBox="1"/>
          <p:nvPr/>
        </p:nvSpPr>
        <p:spPr>
          <a:xfrm>
            <a:off x="780589" y="2653137"/>
            <a:ext cx="1946535" cy="117262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b="1" i="1" kern="0" dirty="0" smtClean="0">
                <a:latin typeface="Times New Roman" charset="0"/>
                <a:ea typeface="Times New Roman" charset="0"/>
                <a:cs typeface="Times New Roman" charset="0"/>
                <a:sym typeface="+mn-lt"/>
              </a:rPr>
              <a:t>Thanks</a:t>
            </a:r>
            <a:r>
              <a:rPr kumimoji="1" lang="zh-CN" altLang="en-US" b="1" i="1" kern="0" dirty="0" smtClean="0">
                <a:latin typeface="Times New Roman" charset="0"/>
                <a:ea typeface="Times New Roman" charset="0"/>
                <a:cs typeface="Times New Roman" charset="0"/>
                <a:sym typeface="+mn-lt"/>
              </a:rPr>
              <a:t> </a:t>
            </a:r>
            <a:r>
              <a:rPr kumimoji="1" lang="en-US" altLang="zh-CN" b="1" i="1" kern="0" dirty="0" smtClean="0">
                <a:latin typeface="Times New Roman" charset="0"/>
                <a:ea typeface="Times New Roman" charset="0"/>
                <a:cs typeface="Times New Roman" charset="0"/>
                <a:sym typeface="+mn-lt"/>
              </a:rPr>
              <a:t>for</a:t>
            </a:r>
            <a:r>
              <a:rPr kumimoji="1" lang="zh-CN" altLang="en-US" b="1" i="1" kern="0" dirty="0" smtClean="0">
                <a:latin typeface="Times New Roman" charset="0"/>
                <a:ea typeface="Times New Roman" charset="0"/>
                <a:cs typeface="Times New Roman" charset="0"/>
                <a:sym typeface="+mn-lt"/>
              </a:rPr>
              <a:t> </a:t>
            </a:r>
            <a:r>
              <a:rPr kumimoji="1" lang="en-US" altLang="zh-CN" b="1" i="1" kern="0" dirty="0" smtClean="0">
                <a:latin typeface="Times New Roman" charset="0"/>
                <a:ea typeface="Times New Roman" charset="0"/>
                <a:cs typeface="Times New Roman" charset="0"/>
                <a:sym typeface="+mn-lt"/>
              </a:rPr>
              <a:t>the</a:t>
            </a:r>
            <a:r>
              <a:rPr kumimoji="1" lang="zh-CN" altLang="en-US" b="1" i="1" kern="0" dirty="0" smtClean="0">
                <a:latin typeface="Times New Roman" charset="0"/>
                <a:ea typeface="Times New Roman" charset="0"/>
                <a:cs typeface="Times New Roman" charset="0"/>
                <a:sym typeface="+mn-lt"/>
              </a:rPr>
              <a:t> </a:t>
            </a:r>
            <a:r>
              <a:rPr kumimoji="1" lang="en-US" altLang="zh-CN" b="1" i="1" kern="0" dirty="0" smtClean="0">
                <a:latin typeface="Times New Roman" charset="0"/>
                <a:ea typeface="Times New Roman" charset="0"/>
                <a:cs typeface="Times New Roman" charset="0"/>
                <a:sym typeface="+mn-lt"/>
              </a:rPr>
              <a:t>birthday</a:t>
            </a:r>
            <a:r>
              <a:rPr kumimoji="1" lang="zh-CN" altLang="en-US" b="1" i="1" kern="0" dirty="0" smtClean="0">
                <a:latin typeface="Times New Roman" charset="0"/>
                <a:ea typeface="Times New Roman" charset="0"/>
                <a:cs typeface="Times New Roman" charset="0"/>
                <a:sym typeface="+mn-lt"/>
              </a:rPr>
              <a:t> </a:t>
            </a:r>
            <a:r>
              <a:rPr kumimoji="1" lang="en-US" altLang="zh-CN" b="1" i="1" kern="0" dirty="0" smtClean="0">
                <a:latin typeface="Times New Roman" charset="0"/>
                <a:ea typeface="Times New Roman" charset="0"/>
                <a:cs typeface="Times New Roman" charset="0"/>
                <a:sym typeface="+mn-lt"/>
              </a:rPr>
              <a:t>wishes</a:t>
            </a:r>
            <a:r>
              <a:rPr kumimoji="1" lang="zh-CN" altLang="en-US" b="1" i="1" kern="0" dirty="0" smtClean="0">
                <a:latin typeface="Times New Roman" charset="0"/>
                <a:ea typeface="Times New Roman" charset="0"/>
                <a:cs typeface="Times New Roman" charset="0"/>
                <a:sym typeface="+mn-lt"/>
              </a:rPr>
              <a:t> </a:t>
            </a:r>
            <a:r>
              <a:rPr kumimoji="1" lang="en-US" altLang="zh-CN" b="1" i="1" kern="0" dirty="0" smtClean="0">
                <a:latin typeface="Times New Roman" charset="0"/>
                <a:ea typeface="Times New Roman" charset="0"/>
                <a:cs typeface="Times New Roman" charset="0"/>
                <a:sym typeface="+mn-lt"/>
              </a:rPr>
              <a:t>everyone!!!</a:t>
            </a:r>
            <a:endParaRPr kumimoji="1" lang="zh-TW" altLang="en-US" b="1" i="1" kern="0" dirty="0">
              <a:latin typeface="Times New Roman" charset="0"/>
              <a:ea typeface="Times New Roman" charset="0"/>
              <a:cs typeface="Times New Roman" charset="0"/>
              <a:sym typeface="+mn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53263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8087">
        <p:fade/>
      </p:transition>
    </mc:Choice>
    <mc:Fallback xmlns="">
      <p:transition spd="med" advTm="3808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  <p:bldP spid="59" grpId="0"/>
      <p:bldP spid="28" grpId="0"/>
      <p:bldP spid="30" grpId="0"/>
      <p:bldP spid="32" grpId="0"/>
      <p:bldP spid="33" grpId="0"/>
      <p:bldP spid="36" grpId="0"/>
      <p:bldP spid="37" grpId="0"/>
      <p:bldP spid="3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-1" y="0"/>
            <a:ext cx="6137329" cy="76866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endParaRPr kumimoji="1" lang="zh-TW" altLang="en-US" sz="28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492699" y="30642"/>
            <a:ext cx="4693914" cy="7325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Methodology</a:t>
            </a:r>
            <a:r>
              <a:rPr kumimoji="1" lang="zh-CN" altLang="en-US" sz="32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–</a:t>
            </a:r>
            <a:r>
              <a:rPr kumimoji="1" lang="zh-CN" altLang="en-US" sz="32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Overview</a:t>
            </a:r>
            <a:endParaRPr kumimoji="1" lang="zh-TW" altLang="en-US" sz="3200" kern="0">
              <a:latin typeface="Arial"/>
              <a:ea typeface="Times New Roman" charset="0"/>
              <a:cs typeface="Arial"/>
              <a:sym typeface="+mn-lt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570249" y="1104430"/>
            <a:ext cx="6509423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Turns</a:t>
            </a:r>
            <a:r>
              <a:rPr kumimoji="1" lang="zh-CN" altLang="en-US" sz="2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to</a:t>
            </a:r>
            <a:r>
              <a:rPr kumimoji="1" lang="zh-CN" altLang="en-US" sz="2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</a:t>
            </a:r>
            <a:r>
              <a:rPr kumimoji="1" lang="zh-CN" altLang="en-US" sz="2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parameter</a:t>
            </a:r>
            <a:r>
              <a:rPr kumimoji="1" lang="zh-CN" altLang="en-US" sz="2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estimation</a:t>
            </a:r>
            <a:r>
              <a:rPr kumimoji="1" lang="zh-CN" altLang="en-US" sz="2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problem:</a:t>
            </a:r>
            <a:endParaRPr kumimoji="1" lang="zh-TW" altLang="en-US" sz="24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/>
              <p:cNvSpPr/>
              <p:nvPr/>
            </p:nvSpPr>
            <p:spPr>
              <a:xfrm>
                <a:off x="3931473" y="3413874"/>
                <a:ext cx="53745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000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</m:ctrlPr>
                        </m:sSubPr>
                        <m:e>
                          <m:r>
                            <a:rPr kumimoji="1" lang="en-US" altLang="zh-CN" sz="2000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𝜋</m:t>
                          </m:r>
                        </m:e>
                        <m:sub>
                          <m:r>
                            <a:rPr kumimoji="1" lang="en-US" altLang="zh-CN" sz="2000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zh-TW" altLang="en-US" sz="2000"/>
              </a:p>
            </p:txBody>
          </p:sp>
        </mc:Choice>
        <mc:Fallback xmlns="">
          <p:sp>
            <p:nvSpPr>
              <p:cNvPr id="17" name="矩形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1473" y="3413874"/>
                <a:ext cx="537455" cy="400110"/>
              </a:xfrm>
              <a:prstGeom prst="rect">
                <a:avLst/>
              </a:prstGeom>
              <a:blipFill>
                <a:blip r:embed="rId4"/>
                <a:stretch>
                  <a:fillRect b="-1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矩形 17"/>
          <p:cNvSpPr/>
          <p:nvPr/>
        </p:nvSpPr>
        <p:spPr>
          <a:xfrm>
            <a:off x="3931473" y="3374118"/>
            <a:ext cx="537456" cy="544274"/>
          </a:xfrm>
          <a:prstGeom prst="rect">
            <a:avLst/>
          </a:prstGeom>
          <a:noFill/>
          <a:ln w="222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kumimoji="1" lang="zh-TW" altLang="en-US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 18"/>
              <p:cNvSpPr/>
              <p:nvPr/>
            </p:nvSpPr>
            <p:spPr>
              <a:xfrm>
                <a:off x="5381671" y="3394139"/>
                <a:ext cx="1497398" cy="41261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000" b="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altLang="zh-CN" sz="2000" b="0" i="1" smtClean="0">
                              <a:latin typeface="Cambria Math" charset="0"/>
                            </a:rPr>
                            <m:t>{</m:t>
                          </m:r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1" i="1" smtClean="0">
                                  <a:latin typeface="Cambria Math" charset="0"/>
                                </a:rPr>
                                <m:t>𝝁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zh-CN" sz="2000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zh-CN" altLang="en-US" sz="2000" b="0" i="1" smtClean="0">
                              <a:latin typeface="Cambria Math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1" i="0" smtClean="0">
                                  <a:latin typeface="Cambria Math" charset="0"/>
                                </a:rPr>
                                <m:t>𝚺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zh-CN" sz="2000" b="0" i="1" smtClean="0">
                              <a:latin typeface="Cambria Math" charset="0"/>
                            </a:rPr>
                            <m:t>}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charset="0"/>
                            </a:rPr>
                            <m:t>𝑘</m:t>
                          </m:r>
                          <m:r>
                            <a:rPr lang="en-US" altLang="zh-CN" sz="2000" b="0" i="1" smtClean="0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000" b="0" i="1" smtClean="0">
                              <a:latin typeface="Cambria Math" charset="0"/>
                            </a:rPr>
                            <m:t>𝐾</m:t>
                          </m:r>
                        </m:sup>
                      </m:sSubSup>
                    </m:oMath>
                  </m:oMathPara>
                </a14:m>
                <a:endParaRPr lang="zh-CN" altLang="en-US" sz="2000" b="0"/>
              </a:p>
            </p:txBody>
          </p:sp>
        </mc:Choice>
        <mc:Fallback xmlns="">
          <p:sp>
            <p:nvSpPr>
              <p:cNvPr id="19" name="矩形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1671" y="3394139"/>
                <a:ext cx="1497398" cy="412613"/>
              </a:xfrm>
              <a:prstGeom prst="rect">
                <a:avLst/>
              </a:prstGeom>
              <a:blipFill>
                <a:blip r:embed="rId5"/>
                <a:stretch>
                  <a:fillRect b="-149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矩形 19"/>
          <p:cNvSpPr/>
          <p:nvPr/>
        </p:nvSpPr>
        <p:spPr>
          <a:xfrm>
            <a:off x="5395586" y="3367635"/>
            <a:ext cx="1483483" cy="544274"/>
          </a:xfrm>
          <a:prstGeom prst="rect">
            <a:avLst/>
          </a:prstGeom>
          <a:noFill/>
          <a:ln w="222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kumimoji="1" lang="zh-TW" altLang="en-US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肘形接點 2"/>
          <p:cNvCxnSpPr>
            <a:stCxn id="18" idx="0"/>
            <a:endCxn id="20" idx="0"/>
          </p:cNvCxnSpPr>
          <p:nvPr/>
        </p:nvCxnSpPr>
        <p:spPr>
          <a:xfrm rot="5400000" flipH="1" flipV="1">
            <a:off x="5165523" y="2402314"/>
            <a:ext cx="6483" cy="1937127"/>
          </a:xfrm>
          <a:prstGeom prst="bentConnector3">
            <a:avLst>
              <a:gd name="adj1" fmla="val 7259139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接點 8"/>
          <p:cNvCxnSpPr/>
          <p:nvPr/>
        </p:nvCxnSpPr>
        <p:spPr>
          <a:xfrm flipV="1">
            <a:off x="5152010" y="2703835"/>
            <a:ext cx="0" cy="185828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字方塊 28"/>
          <p:cNvSpPr txBox="1"/>
          <p:nvPr/>
        </p:nvSpPr>
        <p:spPr>
          <a:xfrm>
            <a:off x="4398760" y="2211392"/>
            <a:ext cx="150649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VA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ratings</a:t>
            </a:r>
            <a:endParaRPr kumimoji="1" lang="zh-TW" altLang="en-US" sz="20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31" name="直線接點 30"/>
          <p:cNvCxnSpPr/>
          <p:nvPr/>
        </p:nvCxnSpPr>
        <p:spPr>
          <a:xfrm flipV="1">
            <a:off x="6136350" y="3929313"/>
            <a:ext cx="0" cy="28811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字方塊 35"/>
          <p:cNvSpPr txBox="1"/>
          <p:nvPr/>
        </p:nvSpPr>
        <p:spPr>
          <a:xfrm>
            <a:off x="5541832" y="4188888"/>
            <a:ext cx="150649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VA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ratings</a:t>
            </a:r>
            <a:endParaRPr kumimoji="1" lang="zh-TW" altLang="en-US" sz="20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7" name="文字方塊 36"/>
          <p:cNvSpPr txBox="1"/>
          <p:nvPr/>
        </p:nvSpPr>
        <p:spPr>
          <a:xfrm>
            <a:off x="2368709" y="2641609"/>
            <a:ext cx="1843512" cy="7325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with</a:t>
            </a:r>
            <a:r>
              <a:rPr kumimoji="1" lang="zh-CN" altLang="en-US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specifying</a:t>
            </a:r>
            <a:r>
              <a:rPr kumimoji="1" lang="zh-CN" altLang="en-US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the</a:t>
            </a:r>
            <a:r>
              <a:rPr kumimoji="1" lang="zh-CN" altLang="en-US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form</a:t>
            </a:r>
            <a:r>
              <a:rPr kumimoji="1" lang="zh-CN" altLang="en-US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</a:t>
            </a:r>
            <a:r>
              <a:rPr kumimoji="1" lang="zh-CN" altLang="en-US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distr.</a:t>
            </a:r>
            <a:endParaRPr kumimoji="1" lang="zh-TW" altLang="en-US" sz="16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38" name="直線接點 37"/>
          <p:cNvCxnSpPr/>
          <p:nvPr/>
        </p:nvCxnSpPr>
        <p:spPr>
          <a:xfrm flipV="1">
            <a:off x="4206550" y="3919730"/>
            <a:ext cx="0" cy="28811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字方塊 38"/>
          <p:cNvSpPr txBox="1"/>
          <p:nvPr/>
        </p:nvSpPr>
        <p:spPr>
          <a:xfrm>
            <a:off x="3343211" y="4207842"/>
            <a:ext cx="1828239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emotion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classification</a:t>
            </a:r>
            <a:endParaRPr kumimoji="1" lang="zh-TW" altLang="en-US" sz="20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0" name="文字方塊 39"/>
          <p:cNvSpPr txBox="1"/>
          <p:nvPr/>
        </p:nvSpPr>
        <p:spPr>
          <a:xfrm>
            <a:off x="3290465" y="5110627"/>
            <a:ext cx="2210536" cy="7325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b="1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without</a:t>
            </a:r>
            <a:r>
              <a:rPr kumimoji="1" lang="zh-CN" altLang="en-US" sz="1600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specifying</a:t>
            </a:r>
            <a:r>
              <a:rPr kumimoji="1" lang="zh-CN" altLang="en-US" sz="1600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the</a:t>
            </a:r>
            <a:r>
              <a:rPr kumimoji="1" lang="zh-CN" altLang="en-US" sz="1600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form</a:t>
            </a:r>
            <a:r>
              <a:rPr kumimoji="1" lang="zh-CN" altLang="en-US" sz="1600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</a:t>
            </a:r>
            <a:r>
              <a:rPr kumimoji="1" lang="zh-CN" altLang="en-US" sz="1600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distr.</a:t>
            </a:r>
            <a:endParaRPr kumimoji="1" lang="zh-TW" altLang="en-US" sz="1600" i="1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3852-3E02-994E-8C07-E1FB887EDC55}" type="slidenum">
              <a:rPr kumimoji="1" lang="zh-TW" altLang="en-US" smtClean="0"/>
              <a:pPr/>
              <a:t>23</a:t>
            </a:fld>
            <a:endParaRPr kumimoji="1" lang="zh-TW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578803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41768">
        <p:fade/>
      </p:transition>
    </mc:Choice>
    <mc:Fallback>
      <p:transition spd="med" advTm="4176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9" grpId="0"/>
      <p:bldP spid="4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5149516" cy="76866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endParaRPr kumimoji="1" lang="zh-TW" altLang="en-US" sz="28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492699" y="30642"/>
            <a:ext cx="1483098" cy="7325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Outline</a:t>
            </a:r>
            <a:endParaRPr kumimoji="1" lang="zh-TW" altLang="en-US" sz="3200" kern="0">
              <a:latin typeface="Arial"/>
              <a:ea typeface="Times New Roman" charset="0"/>
              <a:cs typeface="Arial"/>
              <a:sym typeface="+mn-lt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492699" y="1123268"/>
            <a:ext cx="2339102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Clr>
                <a:schemeClr val="bg2">
                  <a:lumMod val="50000"/>
                </a:schemeClr>
              </a:buClr>
              <a:buFont typeface="Wingdings" charset="2"/>
              <a:buChar char="l"/>
            </a:pPr>
            <a:r>
              <a:rPr kumimoji="1" lang="en-US" altLang="zh-CN" sz="2400" kern="0">
                <a:solidFill>
                  <a:schemeClr val="bg1">
                    <a:lumMod val="75000"/>
                  </a:schemeClr>
                </a:solidFill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Introduction</a:t>
            </a:r>
            <a:endParaRPr kumimoji="1" lang="zh-TW" altLang="en-US" sz="2400" kern="0">
              <a:solidFill>
                <a:schemeClr val="bg1">
                  <a:lumMod val="75000"/>
                </a:schemeClr>
              </a:solidFill>
              <a:latin typeface="+mj-lt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492699" y="1683947"/>
            <a:ext cx="2534668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Clr>
                <a:schemeClr val="bg2">
                  <a:lumMod val="50000"/>
                </a:schemeClr>
              </a:buClr>
              <a:buFont typeface="Wingdings" charset="2"/>
              <a:buChar char="l"/>
            </a:pPr>
            <a:r>
              <a:rPr kumimoji="1" lang="en-US" altLang="zh-CN" sz="2400" kern="0">
                <a:solidFill>
                  <a:schemeClr val="bg1">
                    <a:lumMod val="75000"/>
                  </a:schemeClr>
                </a:solidFill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Related</a:t>
            </a:r>
            <a:r>
              <a:rPr kumimoji="1" lang="zh-CN" altLang="en-US" sz="2400" kern="0">
                <a:solidFill>
                  <a:schemeClr val="bg1">
                    <a:lumMod val="75000"/>
                  </a:schemeClr>
                </a:solidFill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solidFill>
                  <a:schemeClr val="bg1">
                    <a:lumMod val="75000"/>
                  </a:schemeClr>
                </a:solidFill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Work</a:t>
            </a:r>
            <a:endParaRPr kumimoji="1" lang="zh-TW" altLang="en-US" sz="2400" kern="0">
              <a:solidFill>
                <a:schemeClr val="bg1">
                  <a:lumMod val="75000"/>
                </a:schemeClr>
              </a:solidFill>
              <a:latin typeface="+mj-lt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492699" y="2786893"/>
            <a:ext cx="2555508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Clr>
                <a:schemeClr val="bg2">
                  <a:lumMod val="50000"/>
                </a:schemeClr>
              </a:buClr>
              <a:buFont typeface="Wingdings" charset="2"/>
              <a:buChar char="l"/>
            </a:pPr>
            <a:r>
              <a:rPr kumimoji="1" lang="en-US" altLang="zh-CN" sz="2400" kern="0"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Methodology</a:t>
            </a:r>
            <a:endParaRPr kumimoji="1" lang="zh-TW" altLang="en-US" sz="2400" kern="0">
              <a:latin typeface="+mj-lt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857134" y="3323873"/>
            <a:ext cx="330250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Clr>
                <a:schemeClr val="bg2">
                  <a:lumMod val="50000"/>
                </a:schemeClr>
              </a:buClr>
              <a:buFont typeface="Arial" charset="0"/>
              <a:buChar char="•"/>
            </a:pPr>
            <a:r>
              <a:rPr kumimoji="1" lang="en-US" altLang="zh-CN" sz="2000" kern="0">
                <a:solidFill>
                  <a:schemeClr val="bg1">
                    <a:lumMod val="75000"/>
                  </a:schemeClr>
                </a:solidFill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Modeling</a:t>
            </a:r>
            <a:r>
              <a:rPr kumimoji="1" lang="zh-CN" altLang="en-US" sz="2000" kern="0">
                <a:solidFill>
                  <a:schemeClr val="bg1">
                    <a:lumMod val="75000"/>
                  </a:schemeClr>
                </a:solidFill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solidFill>
                  <a:schemeClr val="bg1">
                    <a:lumMod val="75000"/>
                  </a:schemeClr>
                </a:solidFill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Assumptions</a:t>
            </a:r>
            <a:endParaRPr kumimoji="1" lang="zh-TW" altLang="en-US" sz="2000" kern="0">
              <a:solidFill>
                <a:schemeClr val="bg1">
                  <a:lumMod val="75000"/>
                </a:schemeClr>
              </a:solidFill>
              <a:latin typeface="+mj-lt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857134" y="4273275"/>
            <a:ext cx="479490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Clr>
                <a:schemeClr val="bg2">
                  <a:lumMod val="50000"/>
                </a:schemeClr>
              </a:buClr>
              <a:buFont typeface="Arial" charset="0"/>
              <a:buChar char="•"/>
            </a:pPr>
            <a:r>
              <a:rPr kumimoji="1" lang="en-US" altLang="zh-CN" sz="2000" i="1" kern="0" dirty="0" err="1" smtClean="0"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EmoPredictor</a:t>
            </a:r>
            <a:r>
              <a:rPr kumimoji="1" lang="zh-CN" altLang="en-US" sz="2000" kern="0" dirty="0" smtClean="0"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 smtClean="0"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Modeling</a:t>
            </a:r>
            <a:r>
              <a:rPr kumimoji="1" lang="zh-CN" altLang="en-US" sz="2000" kern="0" dirty="0" smtClean="0"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with</a:t>
            </a:r>
            <a:r>
              <a:rPr kumimoji="1" lang="zh-CN" altLang="en-US" sz="2000" kern="0" dirty="0"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GMM</a:t>
            </a:r>
            <a:endParaRPr kumimoji="1" lang="zh-TW" altLang="en-US" sz="2000" kern="0" dirty="0">
              <a:latin typeface="+mj-lt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492699" y="4863009"/>
            <a:ext cx="4525598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Clr>
                <a:schemeClr val="bg2">
                  <a:lumMod val="50000"/>
                </a:schemeClr>
              </a:buClr>
              <a:buFont typeface="Wingdings" charset="2"/>
              <a:buChar char="l"/>
            </a:pPr>
            <a:r>
              <a:rPr kumimoji="1" lang="en-US" altLang="zh-CN" sz="2400" kern="0">
                <a:solidFill>
                  <a:schemeClr val="bg1">
                    <a:lumMod val="75000"/>
                  </a:schemeClr>
                </a:solidFill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Experiment</a:t>
            </a:r>
            <a:r>
              <a:rPr kumimoji="1" lang="zh-CN" altLang="en-US" sz="2400" kern="0">
                <a:solidFill>
                  <a:schemeClr val="bg1">
                    <a:lumMod val="75000"/>
                  </a:schemeClr>
                </a:solidFill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solidFill>
                  <a:schemeClr val="bg1">
                    <a:lumMod val="75000"/>
                  </a:schemeClr>
                </a:solidFill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and</a:t>
            </a:r>
            <a:r>
              <a:rPr kumimoji="1" lang="zh-CN" altLang="en-US" sz="2400" kern="0">
                <a:solidFill>
                  <a:schemeClr val="bg1">
                    <a:lumMod val="75000"/>
                  </a:schemeClr>
                </a:solidFill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solidFill>
                  <a:schemeClr val="bg1">
                    <a:lumMod val="75000"/>
                  </a:schemeClr>
                </a:solidFill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Evaluation</a:t>
            </a:r>
            <a:endParaRPr kumimoji="1" lang="zh-TW" altLang="en-US" sz="2400" kern="0">
              <a:solidFill>
                <a:schemeClr val="bg1">
                  <a:lumMod val="75000"/>
                </a:schemeClr>
              </a:solidFill>
              <a:latin typeface="+mj-lt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487077" y="5526179"/>
            <a:ext cx="2188420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Clr>
                <a:schemeClr val="bg2">
                  <a:lumMod val="50000"/>
                </a:schemeClr>
              </a:buClr>
              <a:buFont typeface="Wingdings" charset="2"/>
              <a:buChar char="l"/>
            </a:pPr>
            <a:r>
              <a:rPr kumimoji="1" lang="en-US" altLang="zh-CN" sz="2400" kern="0">
                <a:solidFill>
                  <a:schemeClr val="bg1">
                    <a:lumMod val="75000"/>
                  </a:schemeClr>
                </a:solidFill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Conclusion</a:t>
            </a:r>
            <a:endParaRPr kumimoji="1" lang="zh-TW" altLang="en-US" sz="2400" kern="0">
              <a:solidFill>
                <a:schemeClr val="bg1">
                  <a:lumMod val="75000"/>
                </a:schemeClr>
              </a:solidFill>
              <a:latin typeface="+mj-lt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857134" y="3796874"/>
            <a:ext cx="190148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Clr>
                <a:schemeClr val="bg2">
                  <a:lumMod val="50000"/>
                </a:schemeClr>
              </a:buClr>
              <a:buFont typeface="Arial" charset="0"/>
              <a:buChar char="•"/>
            </a:pPr>
            <a:r>
              <a:rPr kumimoji="1" lang="en-US" altLang="zh-CN" sz="2000" kern="0"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Framework</a:t>
            </a:r>
            <a:endParaRPr kumimoji="1" lang="zh-TW" altLang="en-US" sz="2000" kern="0">
              <a:latin typeface="+mj-lt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487077" y="2235420"/>
            <a:ext cx="2005677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Clr>
                <a:schemeClr val="bg2">
                  <a:lumMod val="50000"/>
                </a:schemeClr>
              </a:buClr>
              <a:buFont typeface="Wingdings" charset="2"/>
              <a:buChar char="l"/>
            </a:pPr>
            <a:r>
              <a:rPr kumimoji="1" lang="en-US" altLang="zh-CN" sz="2400" kern="0">
                <a:solidFill>
                  <a:schemeClr val="bg1">
                    <a:lumMod val="75000"/>
                  </a:schemeClr>
                </a:solidFill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Objective</a:t>
            </a:r>
            <a:endParaRPr kumimoji="1" lang="zh-TW" altLang="en-US" sz="2400" kern="0">
              <a:solidFill>
                <a:schemeClr val="bg1">
                  <a:lumMod val="75000"/>
                </a:schemeClr>
              </a:solidFill>
              <a:latin typeface="+mj-lt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3852-3E02-994E-8C07-E1FB887EDC55}" type="slidenum">
              <a:rPr kumimoji="1" lang="zh-TW" altLang="en-US" smtClean="0"/>
              <a:pPr/>
              <a:t>24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04978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6515">
        <p:fade/>
      </p:transition>
    </mc:Choice>
    <mc:Fallback xmlns="">
      <p:transition spd="med" advTm="16515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-1" y="0"/>
            <a:ext cx="8865032" cy="76866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endParaRPr kumimoji="1" lang="zh-TW" altLang="en-US" sz="28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492699" y="30642"/>
            <a:ext cx="8085868" cy="7325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Methodology</a:t>
            </a:r>
            <a:r>
              <a:rPr kumimoji="1" lang="zh-CN" altLang="en-US" sz="32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–</a:t>
            </a:r>
            <a:r>
              <a:rPr kumimoji="1" lang="zh-CN" altLang="en-US" sz="32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Framework</a:t>
            </a:r>
            <a:r>
              <a:rPr kumimoji="1" lang="zh-CN" altLang="en-US" sz="32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of</a:t>
            </a:r>
            <a:r>
              <a:rPr kumimoji="1" lang="zh-CN" altLang="en-US" sz="32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3200" kern="0" err="1">
                <a:latin typeface="Arial"/>
                <a:ea typeface="Times New Roman" charset="0"/>
                <a:cs typeface="Arial"/>
                <a:sym typeface="+mn-lt"/>
              </a:rPr>
              <a:t>EmoPredictor</a:t>
            </a:r>
            <a:endParaRPr kumimoji="1" lang="zh-TW" altLang="en-US" sz="3200" kern="0">
              <a:latin typeface="Arial"/>
              <a:ea typeface="Times New Roman" charset="0"/>
              <a:cs typeface="Arial"/>
              <a:sym typeface="+mn-lt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492700" y="1795931"/>
            <a:ext cx="4746812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Wingdings" charset="2"/>
              <a:buChar char="l"/>
            </a:pP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Social</a:t>
            </a:r>
            <a:r>
              <a:rPr kumimoji="1" lang="zh-CN" altLang="en-US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media</a:t>
            </a:r>
            <a:r>
              <a:rPr kumimoji="1" lang="zh-CN" altLang="en-US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data</a:t>
            </a:r>
            <a:r>
              <a:rPr kumimoji="1" lang="zh-CN" altLang="en-US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collecting</a:t>
            </a:r>
            <a:r>
              <a:rPr kumimoji="1" lang="zh-CN" altLang="en-US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endParaRPr kumimoji="1" lang="zh-TW" altLang="en-US" sz="24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492699" y="2509651"/>
            <a:ext cx="4666915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Wingdings" charset="2"/>
              <a:buChar char="l"/>
            </a:pP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VA</a:t>
            </a:r>
            <a:r>
              <a:rPr kumimoji="1" lang="zh-CN" altLang="en-US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rating</a:t>
            </a:r>
            <a:endParaRPr kumimoji="1" lang="zh-TW" altLang="en-US" sz="24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492699" y="3223371"/>
            <a:ext cx="3314883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Wingdings" charset="2"/>
              <a:buChar char="l"/>
            </a:pPr>
            <a:r>
              <a:rPr kumimoji="1" lang="en-US" altLang="zh-CN" sz="2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GMM</a:t>
            </a:r>
            <a:r>
              <a:rPr kumimoji="1" lang="zh-CN" altLang="en-US" sz="2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Modeling</a:t>
            </a:r>
            <a:endParaRPr kumimoji="1" lang="zh-TW" altLang="en-US" sz="24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492699" y="4683577"/>
            <a:ext cx="4430570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Wingdings" charset="2"/>
              <a:buChar char="l"/>
            </a:pP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Evaluation</a:t>
            </a:r>
            <a:r>
              <a:rPr kumimoji="1" lang="zh-CN" altLang="en-US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and</a:t>
            </a:r>
            <a:r>
              <a:rPr kumimoji="1" lang="zh-CN" altLang="en-US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Validation</a:t>
            </a:r>
            <a:endParaRPr kumimoji="1" lang="zh-TW" altLang="en-US" sz="24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7718156" y="1968285"/>
            <a:ext cx="2901718" cy="2106596"/>
          </a:xfrm>
          <a:prstGeom prst="rect">
            <a:avLst/>
          </a:prstGeom>
          <a:solidFill>
            <a:schemeClr val="accent4">
              <a:lumMod val="60000"/>
              <a:lumOff val="40000"/>
              <a:alpha val="23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kumimoji="1" lang="zh-TW" altLang="en-US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492699" y="4006520"/>
            <a:ext cx="3314883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Wingdings" charset="2"/>
              <a:buChar char="l"/>
            </a:pP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GMM</a:t>
            </a:r>
            <a:r>
              <a:rPr kumimoji="1" lang="zh-CN" altLang="en-US" sz="2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Prediction</a:t>
            </a:r>
            <a:endParaRPr kumimoji="1" lang="zh-TW" altLang="en-US" sz="24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3439" y="896740"/>
            <a:ext cx="5790255" cy="5550716"/>
          </a:xfrm>
          <a:prstGeom prst="rect">
            <a:avLst/>
          </a:prstGeom>
        </p:spPr>
      </p:pic>
      <p:sp>
        <p:nvSpPr>
          <p:cNvPr id="21" name="矩形 20"/>
          <p:cNvSpPr/>
          <p:nvPr/>
        </p:nvSpPr>
        <p:spPr>
          <a:xfrm>
            <a:off x="7718156" y="4168504"/>
            <a:ext cx="2901718" cy="2372575"/>
          </a:xfrm>
          <a:prstGeom prst="rect">
            <a:avLst/>
          </a:prstGeom>
          <a:solidFill>
            <a:schemeClr val="accent4">
              <a:lumMod val="60000"/>
              <a:lumOff val="40000"/>
              <a:alpha val="23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kumimoji="1" lang="zh-TW" altLang="en-US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9885478" y="3669262"/>
            <a:ext cx="2158535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GMM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Modeling</a:t>
            </a:r>
            <a:endParaRPr kumimoji="1" lang="zh-TW" altLang="en-US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3" name="文字方塊 22"/>
          <p:cNvSpPr txBox="1"/>
          <p:nvPr/>
        </p:nvSpPr>
        <p:spPr>
          <a:xfrm>
            <a:off x="9875520" y="4120109"/>
            <a:ext cx="2104093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GMM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Prediction</a:t>
            </a:r>
            <a:endParaRPr kumimoji="1" lang="zh-TW" altLang="en-US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3852-3E02-994E-8C07-E1FB887EDC55}" type="slidenum">
              <a:rPr kumimoji="1" lang="zh-TW" altLang="en-US" smtClean="0"/>
              <a:pPr/>
              <a:t>25</a:t>
            </a:fld>
            <a:endParaRPr kumimoji="1" lang="zh-TW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269255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66554">
        <p:fade/>
      </p:transition>
    </mc:Choice>
    <mc:Fallback>
      <p:transition spd="med" advTm="6655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/>
      <p:bldP spid="16" grpId="0"/>
      <p:bldP spid="20" grpId="0"/>
      <p:bldP spid="1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-1" y="0"/>
            <a:ext cx="6657975" cy="76866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endParaRPr kumimoji="1" lang="zh-TW" altLang="en-US" sz="28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492699" y="30642"/>
            <a:ext cx="5763116" cy="7325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Methodology</a:t>
            </a:r>
            <a:r>
              <a:rPr kumimoji="1" lang="zh-CN" altLang="en-US" sz="32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–</a:t>
            </a:r>
            <a:r>
              <a:rPr kumimoji="1" lang="zh-CN" altLang="en-US" sz="32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GMM</a:t>
            </a:r>
            <a:r>
              <a:rPr kumimoji="1" lang="zh-CN" altLang="en-US" sz="32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Modeling</a:t>
            </a:r>
            <a:endParaRPr kumimoji="1" lang="zh-TW" altLang="en-US" sz="3200" kern="0">
              <a:latin typeface="Arial"/>
              <a:ea typeface="Times New Roman" charset="0"/>
              <a:cs typeface="Arial"/>
              <a:sym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/>
              <p:cNvSpPr txBox="1"/>
              <p:nvPr/>
            </p:nvSpPr>
            <p:spPr>
              <a:xfrm>
                <a:off x="4729332" y="4720857"/>
                <a:ext cx="4417318" cy="11253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30000"/>
                  </a:lnSpc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000" b="0" i="1" kern="0" smtClea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𝑝</m:t>
                      </m:r>
                      <m:d>
                        <m:dPr>
                          <m:ctrlPr>
                            <a:rPr kumimoji="1" lang="en-US" altLang="zh-CN" sz="2000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</m:ctrlPr>
                        </m:dPr>
                        <m:e>
                          <m:r>
                            <a:rPr kumimoji="1" lang="en-US" altLang="zh-CN" sz="2000" b="1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𝒚</m:t>
                          </m:r>
                          <m:r>
                            <a:rPr kumimoji="1" lang="en-US" altLang="zh-CN" sz="2000" b="1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|</m:t>
                          </m:r>
                          <m:r>
                            <a:rPr kumimoji="1" lang="en-US" altLang="zh-CN" sz="2000" b="1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𝑿</m:t>
                          </m:r>
                        </m:e>
                      </m:d>
                      <m:r>
                        <a:rPr kumimoji="1" lang="en-US" altLang="zh-CN" sz="2000" b="0" i="1" kern="0" smtClea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1" lang="en-US" altLang="zh-CN" sz="2000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</m:ctrlPr>
                        </m:naryPr>
                        <m:sub>
                          <m:r>
                            <a:rPr kumimoji="1" lang="en-US" altLang="zh-CN" sz="2000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𝑘</m:t>
                          </m:r>
                          <m:r>
                            <a:rPr kumimoji="1" lang="en-US" altLang="zh-CN" sz="2000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zh-CN" sz="2000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𝐾</m:t>
                          </m:r>
                        </m:sup>
                        <m:e>
                          <m:r>
                            <a:rPr kumimoji="1" lang="en-US" altLang="zh-CN" sz="2000" b="0" i="1" kern="0" smtClean="0">
                              <a:latin typeface="Cambria Math" charset="0"/>
                              <a:ea typeface="Cambria Math" charset="0"/>
                              <a:cs typeface="Cambria Math" charset="0"/>
                              <a:sym typeface="+mn-lt"/>
                            </a:rPr>
                            <m:t>𝒩</m:t>
                          </m:r>
                          <m:d>
                            <m:dPr>
                              <m:ctrlPr>
                                <a:rPr kumimoji="1" lang="en-US" altLang="zh-CN" sz="2000" b="0" i="1" kern="0" smtClean="0"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000" b="1" i="1" kern="0" smtClean="0"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  <m:t>𝒚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kumimoji="1" lang="en-US" altLang="zh-CN" sz="2000" b="0" i="1" kern="0" smtClean="0">
                                      <a:latin typeface="Cambria Math" charset="0"/>
                                      <a:ea typeface="微软雅黑" panose="020B0503020204020204" pitchFamily="34" charset="-122"/>
                                      <a:cs typeface="+mn-ea"/>
                                      <a:sym typeface="+mn-lt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000" b="1" i="1" kern="0" smtClean="0">
                                      <a:latin typeface="Cambria Math" charset="0"/>
                                      <a:ea typeface="微软雅黑" panose="020B0503020204020204" pitchFamily="34" charset="-122"/>
                                      <a:cs typeface="+mn-ea"/>
                                      <a:sym typeface="+mn-lt"/>
                                    </a:rPr>
                                    <m:t>𝝁</m:t>
                                  </m:r>
                                </m:e>
                                <m:sub>
                                  <m:r>
                                    <a:rPr kumimoji="1" lang="en-US" altLang="zh-CN" sz="2000" b="0" i="1" kern="0" smtClean="0">
                                      <a:latin typeface="Cambria Math" charset="0"/>
                                      <a:ea typeface="微软雅黑" panose="020B0503020204020204" pitchFamily="34" charset="-122"/>
                                      <a:cs typeface="+mn-ea"/>
                                      <a:sym typeface="+mn-lt"/>
                                    </a:rPr>
                                    <m:t>𝑘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kumimoji="1" lang="en-US" altLang="zh-CN" sz="2000" b="0" i="1" kern="0" smtClean="0">
                                      <a:latin typeface="Cambria Math" charset="0"/>
                                      <a:ea typeface="微软雅黑" panose="020B0503020204020204" pitchFamily="34" charset="-122"/>
                                      <a:cs typeface="+mn-ea"/>
                                      <a:sym typeface="+mn-lt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000" b="0" i="0" kern="0" smtClean="0">
                                      <a:latin typeface="Cambria Math" charset="0"/>
                                      <a:ea typeface="微软雅黑" panose="020B0503020204020204" pitchFamily="34" charset="-122"/>
                                      <a:cs typeface="+mn-ea"/>
                                      <a:sym typeface="+mn-lt"/>
                                    </a:rPr>
                                    <m:t>,</m:t>
                                  </m:r>
                                  <m:r>
                                    <a:rPr kumimoji="1" lang="en-US" altLang="zh-CN" sz="2000" b="1" i="0" kern="0" smtClean="0">
                                      <a:latin typeface="Cambria Math" charset="0"/>
                                      <a:ea typeface="微软雅黑" panose="020B0503020204020204" pitchFamily="34" charset="-122"/>
                                      <a:cs typeface="+mn-ea"/>
                                      <a:sym typeface="+mn-lt"/>
                                    </a:rPr>
                                    <m:t>𝚺</m:t>
                                  </m:r>
                                </m:e>
                                <m:sub>
                                  <m:r>
                                    <a:rPr kumimoji="1" lang="en-US" altLang="zh-CN" sz="2000" b="0" i="1" kern="0" smtClean="0">
                                      <a:latin typeface="Cambria Math" charset="0"/>
                                      <a:ea typeface="微软雅黑" panose="020B0503020204020204" pitchFamily="34" charset="-122"/>
                                      <a:cs typeface="+mn-ea"/>
                                      <a:sym typeface="+mn-lt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  <m:r>
                            <a:rPr kumimoji="1" lang="en-US" altLang="zh-CN" sz="2000" b="1" i="1" kern="0" smtClean="0">
                              <a:solidFill>
                                <a:srgbClr val="FF0000"/>
                              </a:solidFill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𝒑</m:t>
                          </m:r>
                          <m:r>
                            <a:rPr kumimoji="1" lang="en-US" altLang="zh-CN" sz="2000" b="1" i="1" kern="0" smtClean="0">
                              <a:solidFill>
                                <a:srgbClr val="FF0000"/>
                              </a:solidFill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(</m:t>
                          </m:r>
                          <m:r>
                            <a:rPr kumimoji="1" lang="en-US" altLang="zh-CN" sz="2000" b="1" i="1" kern="0" smtClean="0">
                              <a:solidFill>
                                <a:srgbClr val="FF0000"/>
                              </a:solidFill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𝒛</m:t>
                          </m:r>
                          <m:r>
                            <a:rPr kumimoji="1" lang="en-US" altLang="zh-CN" sz="2000" b="1" i="1" kern="0" smtClean="0">
                              <a:solidFill>
                                <a:srgbClr val="FF0000"/>
                              </a:solidFill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=</m:t>
                          </m:r>
                          <m:r>
                            <a:rPr kumimoji="1" lang="en-US" altLang="zh-CN" sz="2000" b="1" i="1" kern="0" smtClean="0">
                              <a:solidFill>
                                <a:srgbClr val="FF0000"/>
                              </a:solidFill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𝒌</m:t>
                          </m:r>
                          <m:r>
                            <a:rPr kumimoji="1" lang="en-US" altLang="zh-CN" sz="2000" b="1" i="1" kern="0" smtClean="0">
                              <a:solidFill>
                                <a:srgbClr val="FF0000"/>
                              </a:solidFill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|</m:t>
                          </m:r>
                          <m:r>
                            <a:rPr kumimoji="1" lang="en-US" altLang="zh-CN" sz="2000" b="1" i="1" kern="0" smtClean="0">
                              <a:solidFill>
                                <a:srgbClr val="FF0000"/>
                              </a:solidFill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𝑿</m:t>
                          </m:r>
                          <m:r>
                            <a:rPr kumimoji="1" lang="en-US" altLang="zh-CN" sz="2000" b="1" i="1" kern="0" smtClean="0">
                              <a:solidFill>
                                <a:srgbClr val="FF0000"/>
                              </a:solidFill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kumimoji="1" lang="zh-TW" altLang="en-US" sz="2000" kern="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mc:Choice>
        <mc:Fallback xmlns="">
          <p:sp>
            <p:nvSpPr>
              <p:cNvPr id="15" name="文字方塊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9332" y="4720857"/>
                <a:ext cx="4417318" cy="112530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矩形 15"/>
          <p:cNvSpPr/>
          <p:nvPr/>
        </p:nvSpPr>
        <p:spPr>
          <a:xfrm>
            <a:off x="4775232" y="4935980"/>
            <a:ext cx="4301386" cy="1005981"/>
          </a:xfrm>
          <a:prstGeom prst="rect">
            <a:avLst/>
          </a:prstGeom>
          <a:noFill/>
          <a:ln w="222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kumimoji="1" lang="zh-TW" altLang="en-US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/>
              <p:cNvSpPr txBox="1"/>
              <p:nvPr/>
            </p:nvSpPr>
            <p:spPr>
              <a:xfrm>
                <a:off x="301641" y="1401567"/>
                <a:ext cx="633737" cy="40011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30000"/>
                  </a:lnSpc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000" b="0" i="1" kern="0" smtClea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|</m:t>
                      </m:r>
                      <m:r>
                        <a:rPr kumimoji="1" lang="en-US" altLang="zh-CN" sz="2000" b="0" i="1" kern="0" smtClea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𝐾</m:t>
                      </m:r>
                      <m:r>
                        <a:rPr kumimoji="1" lang="en-US" altLang="zh-CN" sz="2000" b="0" i="1" kern="0" smtClea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|</m:t>
                      </m:r>
                      <m:r>
                        <a:rPr kumimoji="1" lang="en-US" altLang="zh-CN" sz="2000" b="0" i="0" kern="0" smtClea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:</m:t>
                      </m:r>
                    </m:oMath>
                  </m:oMathPara>
                </a14:m>
                <a:endParaRPr kumimoji="1" lang="zh-TW" altLang="en-US" sz="2000" kern="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mc:Choice>
        <mc:Fallback xmlns="">
          <p:sp>
            <p:nvSpPr>
              <p:cNvPr id="17" name="文字方塊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641" y="1401567"/>
                <a:ext cx="633737" cy="40011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矩形 17"/>
          <p:cNvSpPr/>
          <p:nvPr/>
        </p:nvSpPr>
        <p:spPr>
          <a:xfrm>
            <a:off x="850222" y="1355400"/>
            <a:ext cx="5626861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0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Number</a:t>
            </a:r>
            <a:r>
              <a:rPr kumimoji="1" lang="zh-CN" altLang="en-US" sz="20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</a:t>
            </a:r>
            <a:r>
              <a:rPr kumimoji="1" lang="zh-CN" altLang="en-US" sz="20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components</a:t>
            </a:r>
            <a:r>
              <a:rPr kumimoji="1" lang="zh-CN" altLang="en-US" sz="20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(possible</a:t>
            </a:r>
            <a:r>
              <a:rPr kumimoji="1" lang="zh-CN" altLang="en-US" sz="20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emotions)</a:t>
            </a:r>
            <a:endParaRPr kumimoji="1" lang="zh-TW" altLang="en-US" sz="2000" i="1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/>
              <p:cNvSpPr txBox="1"/>
              <p:nvPr/>
            </p:nvSpPr>
            <p:spPr>
              <a:xfrm>
                <a:off x="435149" y="3004221"/>
                <a:ext cx="1440394" cy="4001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30000"/>
                  </a:lnSpc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000" b="0" i="1" kern="0" smtClea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𝑃</m:t>
                      </m:r>
                      <m:d>
                        <m:dPr>
                          <m:ctrlPr>
                            <a:rPr kumimoji="1" lang="en-US" altLang="zh-CN" sz="2000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</m:ctrlPr>
                        </m:dPr>
                        <m:e>
                          <m:r>
                            <a:rPr kumimoji="1" lang="en-US" altLang="zh-CN" sz="2000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𝑧</m:t>
                          </m:r>
                          <m:r>
                            <a:rPr kumimoji="1" lang="en-US" altLang="zh-CN" sz="2000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=</m:t>
                          </m:r>
                          <m:r>
                            <a:rPr kumimoji="1" lang="en-US" altLang="zh-CN" sz="2000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𝑘</m:t>
                          </m:r>
                        </m:e>
                        <m:e>
                          <m:r>
                            <a:rPr kumimoji="1" lang="en-US" altLang="zh-CN" sz="2000" b="1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𝑿</m:t>
                          </m:r>
                        </m:e>
                      </m:d>
                      <m:r>
                        <a:rPr kumimoji="1" lang="en-US" altLang="zh-CN" sz="2000" b="0" i="1" kern="0" smtClea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:</m:t>
                      </m:r>
                      <m:r>
                        <a:rPr kumimoji="1" lang="zh-CN" altLang="en-US" sz="2000" b="0" i="1" kern="0" smtClea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 </m:t>
                      </m:r>
                    </m:oMath>
                  </m:oMathPara>
                </a14:m>
                <a:endParaRPr kumimoji="1" lang="zh-TW" altLang="en-US" sz="2000" kern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mc:Choice>
        <mc:Fallback xmlns="">
          <p:sp>
            <p:nvSpPr>
              <p:cNvPr id="19" name="文字方塊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149" y="3004221"/>
                <a:ext cx="1440394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矩形 19"/>
          <p:cNvSpPr/>
          <p:nvPr/>
        </p:nvSpPr>
        <p:spPr>
          <a:xfrm>
            <a:off x="2004166" y="2963885"/>
            <a:ext cx="5686172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000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the</a:t>
            </a:r>
            <a:r>
              <a:rPr kumimoji="1" lang="zh-CN" altLang="en-US" sz="2000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prob.</a:t>
            </a:r>
            <a:r>
              <a:rPr kumimoji="1" lang="zh-CN" altLang="en-US" sz="2000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</a:t>
            </a:r>
            <a:r>
              <a:rPr kumimoji="1" lang="zh-CN" altLang="en-US" sz="2000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emotion</a:t>
            </a:r>
            <a:r>
              <a:rPr kumimoji="1" lang="zh-CN" altLang="en-US" sz="2000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k</a:t>
            </a:r>
            <a:r>
              <a:rPr kumimoji="1" lang="zh-CN" altLang="en-US" sz="2000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that</a:t>
            </a:r>
            <a:r>
              <a:rPr kumimoji="1" lang="zh-CN" altLang="en-US" sz="2000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</a:t>
            </a:r>
            <a:r>
              <a:rPr kumimoji="1" lang="zh-CN" altLang="en-US" sz="2000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text</a:t>
            </a:r>
            <a:r>
              <a:rPr kumimoji="1" lang="zh-CN" altLang="en-US" sz="2000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belongs</a:t>
            </a:r>
            <a:r>
              <a:rPr kumimoji="1" lang="zh-CN" altLang="en-US" sz="2000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to</a:t>
            </a:r>
            <a:endParaRPr kumimoji="1" lang="zh-TW" altLang="en-US" sz="2000" i="1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387369" y="3571762"/>
            <a:ext cx="886032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Given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the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features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b="1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X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texts,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the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emotion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distribution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is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described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as:</a:t>
            </a:r>
            <a:endParaRPr kumimoji="1" lang="zh-TW" altLang="en-US" sz="20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3" name="直線接點 2"/>
          <p:cNvCxnSpPr/>
          <p:nvPr/>
        </p:nvCxnSpPr>
        <p:spPr>
          <a:xfrm>
            <a:off x="7685583" y="5652504"/>
            <a:ext cx="4249895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字方塊 31"/>
          <p:cNvSpPr txBox="1"/>
          <p:nvPr/>
        </p:nvSpPr>
        <p:spPr>
          <a:xfrm>
            <a:off x="9091133" y="5192748"/>
            <a:ext cx="333132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000" i="1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Emotion</a:t>
            </a:r>
            <a:r>
              <a:rPr kumimoji="1" lang="zh-CN" altLang="en-US" sz="2000" i="1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i="1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probability</a:t>
            </a:r>
            <a:endParaRPr kumimoji="1" lang="zh-TW" altLang="en-US" sz="2000" i="1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/>
              <p:cNvSpPr txBox="1"/>
              <p:nvPr/>
            </p:nvSpPr>
            <p:spPr>
              <a:xfrm>
                <a:off x="456093" y="1943375"/>
                <a:ext cx="320601" cy="4001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30000"/>
                  </a:lnSpc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000" b="1" i="1" kern="0" smtClea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𝑿</m:t>
                      </m:r>
                      <m:r>
                        <a:rPr kumimoji="1" lang="en-US" altLang="zh-CN" sz="2000" b="0" i="1" kern="0" smtClea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:</m:t>
                      </m:r>
                    </m:oMath>
                  </m:oMathPara>
                </a14:m>
                <a:endParaRPr kumimoji="1" lang="zh-TW" altLang="en-US" sz="2000" kern="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mc:Choice>
        <mc:Fallback xmlns="">
          <p:sp>
            <p:nvSpPr>
              <p:cNvPr id="12" name="文字方塊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093" y="1943375"/>
                <a:ext cx="320601" cy="400110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矩形 32"/>
          <p:cNvSpPr/>
          <p:nvPr/>
        </p:nvSpPr>
        <p:spPr>
          <a:xfrm>
            <a:off x="863881" y="1890453"/>
            <a:ext cx="2165978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0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features</a:t>
            </a:r>
            <a:r>
              <a:rPr kumimoji="1" lang="zh-CN" altLang="en-US" sz="20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</a:t>
            </a:r>
            <a:r>
              <a:rPr kumimoji="1" lang="zh-CN" altLang="en-US" sz="20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texts</a:t>
            </a:r>
            <a:endParaRPr kumimoji="1" lang="zh-TW" altLang="en-US" sz="2000" i="1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1"/>
              <p:cNvSpPr txBox="1"/>
              <p:nvPr/>
            </p:nvSpPr>
            <p:spPr>
              <a:xfrm>
                <a:off x="426113" y="2455506"/>
                <a:ext cx="1656159" cy="4001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30000"/>
                  </a:lnSpc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000" b="0" i="1" kern="0" smtClea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𝑧</m:t>
                      </m:r>
                      <m:r>
                        <a:rPr kumimoji="1" lang="en-US" altLang="zh-CN" sz="2000" b="0" i="1" kern="0" smtClea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=1, 2, …, </m:t>
                      </m:r>
                      <m:r>
                        <a:rPr kumimoji="1" lang="en-US" altLang="zh-CN" sz="2000" b="0" i="1" kern="0" smtClea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𝐾</m:t>
                      </m:r>
                      <m:r>
                        <a:rPr kumimoji="1" lang="en-US" altLang="zh-CN" sz="2000" b="0" i="1" kern="0" smtClea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: </m:t>
                      </m:r>
                    </m:oMath>
                  </m:oMathPara>
                </a14:m>
                <a:endParaRPr kumimoji="1" lang="zh-TW" altLang="en-US" sz="2000" kern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mc:Choice>
        <mc:Fallback xmlns="">
          <p:sp>
            <p:nvSpPr>
              <p:cNvPr id="22" name="文字方塊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113" y="2455506"/>
                <a:ext cx="1656159" cy="4001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矩形 22"/>
          <p:cNvSpPr/>
          <p:nvPr/>
        </p:nvSpPr>
        <p:spPr>
          <a:xfrm>
            <a:off x="2019814" y="2411708"/>
            <a:ext cx="2186817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000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random</a:t>
            </a:r>
            <a:r>
              <a:rPr kumimoji="1" lang="zh-CN" altLang="en-US" sz="2000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variable</a:t>
            </a:r>
            <a:endParaRPr kumimoji="1" lang="zh-TW" altLang="en-US" sz="2000" i="1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7647259" y="1239103"/>
            <a:ext cx="4123453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Turns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to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parameter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estimation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problem:</a:t>
            </a:r>
            <a:endParaRPr kumimoji="1" lang="zh-TW" altLang="en-US" sz="20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矩形 26"/>
              <p:cNvSpPr/>
              <p:nvPr/>
            </p:nvSpPr>
            <p:spPr>
              <a:xfrm>
                <a:off x="7764207" y="2279680"/>
                <a:ext cx="149611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000" b="0" i="1" kern="0" smtClea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𝑃</m:t>
                      </m:r>
                      <m:r>
                        <a:rPr kumimoji="1" lang="en-US" altLang="zh-CN" sz="2000" i="1" ker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(</m:t>
                      </m:r>
                      <m:r>
                        <a:rPr kumimoji="1" lang="en-US" altLang="zh-CN" sz="2000" i="1" ker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𝑧</m:t>
                      </m:r>
                      <m:r>
                        <a:rPr kumimoji="1" lang="en-US" altLang="zh-CN" sz="2000" i="1" ker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=</m:t>
                      </m:r>
                      <m:r>
                        <a:rPr kumimoji="1" lang="en-US" altLang="zh-CN" sz="2000" i="1" ker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𝑘</m:t>
                      </m:r>
                      <m:r>
                        <a:rPr kumimoji="1" lang="en-US" altLang="zh-CN" sz="2000" i="1" ker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|</m:t>
                      </m:r>
                      <m:r>
                        <a:rPr kumimoji="1" lang="en-US" altLang="zh-CN" sz="2000" b="1" i="1" kern="0" smtClea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𝑿</m:t>
                      </m:r>
                      <m:r>
                        <a:rPr kumimoji="1" lang="en-US" altLang="zh-CN" sz="2000" i="1" ker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)</m:t>
                      </m:r>
                    </m:oMath>
                  </m:oMathPara>
                </a14:m>
                <a:endParaRPr lang="zh-TW" altLang="en-US" sz="2000"/>
              </a:p>
            </p:txBody>
          </p:sp>
        </mc:Choice>
        <mc:Fallback xmlns="">
          <p:sp>
            <p:nvSpPr>
              <p:cNvPr id="27" name="矩形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4207" y="2279680"/>
                <a:ext cx="1496115" cy="400110"/>
              </a:xfrm>
              <a:prstGeom prst="rect">
                <a:avLst/>
              </a:prstGeom>
              <a:blipFill>
                <a:blip r:embed="rId10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矩形 27"/>
          <p:cNvSpPr/>
          <p:nvPr/>
        </p:nvSpPr>
        <p:spPr>
          <a:xfrm>
            <a:off x="7764206" y="2239924"/>
            <a:ext cx="1483483" cy="544274"/>
          </a:xfrm>
          <a:prstGeom prst="rect">
            <a:avLst/>
          </a:prstGeom>
          <a:noFill/>
          <a:ln w="222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kumimoji="1" lang="zh-TW" altLang="en-US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矩形 28"/>
              <p:cNvSpPr/>
              <p:nvPr/>
            </p:nvSpPr>
            <p:spPr>
              <a:xfrm>
                <a:off x="9595055" y="2266831"/>
                <a:ext cx="1497398" cy="41261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000" b="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altLang="zh-CN" sz="2000" b="0" i="1" smtClean="0">
                              <a:latin typeface="Cambria Math" charset="0"/>
                            </a:rPr>
                            <m:t>{</m:t>
                          </m:r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1" i="1" smtClean="0">
                                  <a:latin typeface="Cambria Math" charset="0"/>
                                </a:rPr>
                                <m:t>𝝁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zh-CN" sz="2000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zh-CN" altLang="en-US" sz="2000" b="0" i="1" smtClean="0">
                              <a:latin typeface="Cambria Math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1" i="0" smtClean="0">
                                  <a:latin typeface="Cambria Math" charset="0"/>
                                </a:rPr>
                                <m:t>𝚺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zh-CN" sz="2000" b="0" i="1" smtClean="0">
                              <a:latin typeface="Cambria Math" charset="0"/>
                            </a:rPr>
                            <m:t>}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charset="0"/>
                            </a:rPr>
                            <m:t>𝑘</m:t>
                          </m:r>
                          <m:r>
                            <a:rPr lang="en-US" altLang="zh-CN" sz="2000" b="0" i="1" smtClean="0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000" b="0" i="1" smtClean="0">
                              <a:latin typeface="Cambria Math" charset="0"/>
                            </a:rPr>
                            <m:t>𝐾</m:t>
                          </m:r>
                        </m:sup>
                      </m:sSubSup>
                    </m:oMath>
                  </m:oMathPara>
                </a14:m>
                <a:endParaRPr lang="zh-CN" altLang="en-US" sz="2000" b="0"/>
              </a:p>
            </p:txBody>
          </p:sp>
        </mc:Choice>
        <mc:Fallback xmlns="">
          <p:sp>
            <p:nvSpPr>
              <p:cNvPr id="29" name="矩形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5055" y="2266831"/>
                <a:ext cx="1497398" cy="412613"/>
              </a:xfrm>
              <a:prstGeom prst="rect">
                <a:avLst/>
              </a:prstGeom>
              <a:blipFill>
                <a:blip r:embed="rId11"/>
                <a:stretch>
                  <a:fillRect b="-132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矩形 29"/>
          <p:cNvSpPr/>
          <p:nvPr/>
        </p:nvSpPr>
        <p:spPr>
          <a:xfrm>
            <a:off x="9608970" y="2240327"/>
            <a:ext cx="1483483" cy="544274"/>
          </a:xfrm>
          <a:prstGeom prst="rect">
            <a:avLst/>
          </a:prstGeom>
          <a:noFill/>
          <a:ln w="222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kumimoji="1" lang="zh-TW" altLang="en-US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字方塊 23"/>
              <p:cNvSpPr txBox="1"/>
              <p:nvPr/>
            </p:nvSpPr>
            <p:spPr>
              <a:xfrm>
                <a:off x="626207" y="4535936"/>
                <a:ext cx="2648289" cy="8191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30000"/>
                  </a:lnSpc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000" b="0" i="1" kern="0" smtClea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𝑝</m:t>
                      </m:r>
                      <m:d>
                        <m:dPr>
                          <m:ctrlPr>
                            <a:rPr kumimoji="1" lang="en-US" altLang="zh-CN" sz="2000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</m:ctrlPr>
                        </m:dPr>
                        <m:e>
                          <m:r>
                            <a:rPr kumimoji="1" lang="en-US" altLang="zh-CN" sz="2000" b="1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𝒚</m:t>
                          </m:r>
                        </m:e>
                      </m:d>
                      <m:r>
                        <a:rPr kumimoji="1" lang="en-US" altLang="zh-CN" sz="2000" b="0" i="1" kern="0" smtClea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kumimoji="1" lang="is-IS" altLang="zh-CN" sz="2000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kumimoji="1" lang="en-US" altLang="zh-CN" sz="2000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𝑘</m:t>
                          </m:r>
                          <m:r>
                            <a:rPr kumimoji="1" lang="en-US" altLang="zh-CN" sz="2000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zh-CN" sz="2000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𝐾</m:t>
                          </m:r>
                        </m:sup>
                        <m:e>
                          <m:sSub>
                            <m:sSubPr>
                              <m:ctrlPr>
                                <a:rPr kumimoji="1" lang="en-US" altLang="zh-CN" sz="2000" i="1" kern="0"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i="1" kern="0"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  <m:t>𝜋</m:t>
                              </m:r>
                            </m:e>
                            <m:sub>
                              <m:r>
                                <a:rPr kumimoji="1" lang="en-US" altLang="zh-CN" sz="2000" i="1" kern="0"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  <m:t>𝑘</m:t>
                              </m:r>
                            </m:sub>
                          </m:sSub>
                          <m:r>
                            <a:rPr kumimoji="1" lang="en-US" altLang="zh-CN" sz="2000" i="1" kern="0">
                              <a:latin typeface="Cambria Math" charset="0"/>
                              <a:ea typeface="Cambria Math" charset="0"/>
                              <a:cs typeface="Cambria Math" charset="0"/>
                              <a:sym typeface="+mn-lt"/>
                            </a:rPr>
                            <m:t>𝑔</m:t>
                          </m:r>
                          <m:r>
                            <a:rPr kumimoji="1" lang="en-US" altLang="zh-CN" sz="2000" i="1" kern="0">
                              <a:latin typeface="Cambria Math" charset="0"/>
                              <a:ea typeface="Cambria Math" charset="0"/>
                              <a:cs typeface="Cambria Math" charset="0"/>
                              <a:sym typeface="+mn-lt"/>
                            </a:rPr>
                            <m:t>(</m:t>
                          </m:r>
                          <m:sSub>
                            <m:sSubPr>
                              <m:ctrlPr>
                                <a:rPr kumimoji="1" lang="en-US" altLang="zh-CN" sz="2000" b="1" i="1" kern="0">
                                  <a:latin typeface="Cambria Math" charset="0"/>
                                  <a:ea typeface="Cambria Math" charset="0"/>
                                  <a:cs typeface="Cambria Math" charset="0"/>
                                  <a:sym typeface="+mn-lt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b="1" i="1" kern="0">
                                  <a:latin typeface="Cambria Math" charset="0"/>
                                  <a:ea typeface="Cambria Math" charset="0"/>
                                  <a:cs typeface="Cambria Math" charset="0"/>
                                  <a:sym typeface="+mn-lt"/>
                                </a:rPr>
                                <m:t>𝜽</m:t>
                              </m:r>
                            </m:e>
                            <m:sub>
                              <m:r>
                                <a:rPr kumimoji="1" lang="en-US" altLang="zh-CN" sz="2000" i="1" kern="0">
                                  <a:latin typeface="Cambria Math" charset="0"/>
                                  <a:ea typeface="Cambria Math" charset="0"/>
                                  <a:cs typeface="Cambria Math" charset="0"/>
                                  <a:sym typeface="+mn-lt"/>
                                </a:rPr>
                                <m:t>𝑘</m:t>
                              </m:r>
                            </m:sub>
                          </m:sSub>
                          <m:r>
                            <a:rPr kumimoji="1" lang="en-US" altLang="zh-CN" sz="2000" i="1" kern="0">
                              <a:latin typeface="Cambria Math" charset="0"/>
                              <a:ea typeface="Cambria Math" charset="0"/>
                              <a:cs typeface="Cambria Math" charset="0"/>
                              <a:sym typeface="+mn-lt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kumimoji="1" lang="zh-TW" altLang="en-US" sz="2000" kern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kumimoji="1" lang="zh-TW" altLang="en-US" sz="2000" kern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mc:Choice>
        <mc:Fallback xmlns="">
          <p:sp>
            <p:nvSpPr>
              <p:cNvPr id="24" name="文字方塊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207" y="4535936"/>
                <a:ext cx="2648289" cy="81913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字方塊 30"/>
              <p:cNvSpPr txBox="1"/>
              <p:nvPr/>
            </p:nvSpPr>
            <p:spPr>
              <a:xfrm>
                <a:off x="1181873" y="5480567"/>
                <a:ext cx="2775054" cy="8191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30000"/>
                  </a:lnSpc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000" b="0" i="1" kern="0" smtClea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kumimoji="1" lang="is-IS" altLang="zh-CN" sz="2000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kumimoji="1" lang="en-US" altLang="zh-CN" sz="2000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𝑘</m:t>
                          </m:r>
                          <m:r>
                            <a:rPr kumimoji="1" lang="en-US" altLang="zh-CN" sz="2000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zh-CN" sz="2000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𝐾</m:t>
                          </m:r>
                        </m:sup>
                        <m:e>
                          <m:sSub>
                            <m:sSubPr>
                              <m:ctrlPr>
                                <a:rPr kumimoji="1" lang="en-US" altLang="zh-CN" sz="2000" i="1" kern="0"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i="1" kern="0"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  <m:t>𝜋</m:t>
                              </m:r>
                            </m:e>
                            <m:sub>
                              <m:r>
                                <a:rPr kumimoji="1" lang="en-US" altLang="zh-CN" sz="2000" i="1" kern="0"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  <m:t>𝑘</m:t>
                              </m:r>
                            </m:sub>
                          </m:sSub>
                          <m:r>
                            <a:rPr kumimoji="1" lang="en-US" altLang="zh-CN" sz="2000" i="1" kern="0" smtClean="0">
                              <a:latin typeface="Cambria Math" charset="0"/>
                              <a:ea typeface="Cambria Math" charset="0"/>
                              <a:cs typeface="Cambria Math" charset="0"/>
                              <a:sym typeface="+mn-lt"/>
                            </a:rPr>
                            <m:t>𝒩</m:t>
                          </m:r>
                          <m:r>
                            <a:rPr kumimoji="1" lang="en-US" altLang="zh-CN" sz="2000" i="1" kern="0">
                              <a:latin typeface="Cambria Math" charset="0"/>
                              <a:ea typeface="Cambria Math" charset="0"/>
                              <a:cs typeface="Cambria Math" charset="0"/>
                              <a:sym typeface="+mn-lt"/>
                            </a:rPr>
                            <m:t>(</m:t>
                          </m:r>
                          <m:r>
                            <a:rPr kumimoji="1" lang="en-US" altLang="zh-CN" sz="2000" b="1" i="1" kern="0" smtClean="0">
                              <a:latin typeface="Cambria Math" charset="0"/>
                              <a:ea typeface="Cambria Math" charset="0"/>
                              <a:cs typeface="Cambria Math" charset="0"/>
                              <a:sym typeface="+mn-lt"/>
                            </a:rPr>
                            <m:t>𝒚</m:t>
                          </m:r>
                          <m:r>
                            <a:rPr kumimoji="1" lang="en-US" altLang="zh-CN" sz="2000" b="0" i="1" kern="0" smtClean="0">
                              <a:latin typeface="Cambria Math" charset="0"/>
                              <a:ea typeface="Cambria Math" charset="0"/>
                              <a:cs typeface="Cambria Math" charset="0"/>
                              <a:sym typeface="+mn-lt"/>
                            </a:rPr>
                            <m:t>|</m:t>
                          </m:r>
                          <m:sSub>
                            <m:sSubPr>
                              <m:ctrlPr>
                                <a:rPr kumimoji="1" lang="en-US" altLang="zh-CN" sz="2000" b="1" i="1" kern="0">
                                  <a:latin typeface="Cambria Math" charset="0"/>
                                  <a:ea typeface="Cambria Math" charset="0"/>
                                  <a:cs typeface="Cambria Math" charset="0"/>
                                  <a:sym typeface="+mn-lt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b="1" i="1" kern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  <a:sym typeface="+mn-lt"/>
                                </a:rPr>
                                <m:t>𝝁</m:t>
                              </m:r>
                            </m:e>
                            <m:sub>
                              <m:r>
                                <a:rPr kumimoji="1" lang="en-US" altLang="zh-CN" sz="2000" i="1" kern="0">
                                  <a:latin typeface="Cambria Math" charset="0"/>
                                  <a:ea typeface="Cambria Math" charset="0"/>
                                  <a:cs typeface="Cambria Math" charset="0"/>
                                  <a:sym typeface="+mn-lt"/>
                                </a:rPr>
                                <m:t>𝑘</m:t>
                              </m:r>
                            </m:sub>
                          </m:sSub>
                          <m:r>
                            <a:rPr kumimoji="1" lang="en-US" altLang="zh-CN" sz="2000" b="1" i="1" kern="0" smtClean="0">
                              <a:latin typeface="Cambria Math" charset="0"/>
                              <a:ea typeface="Cambria Math" charset="0"/>
                              <a:cs typeface="Cambria Math" charset="0"/>
                              <a:sym typeface="+mn-lt"/>
                            </a:rPr>
                            <m:t>,</m:t>
                          </m:r>
                          <m:r>
                            <a:rPr kumimoji="1" lang="zh-CN" altLang="en-US" sz="2000" b="1" i="1" kern="0" smtClean="0">
                              <a:latin typeface="Cambria Math" charset="0"/>
                              <a:ea typeface="Cambria Math" charset="0"/>
                              <a:cs typeface="Cambria Math" charset="0"/>
                              <a:sym typeface="+mn-lt"/>
                            </a:rPr>
                            <m:t> </m:t>
                          </m:r>
                          <m:sSub>
                            <m:sSubPr>
                              <m:ctrlPr>
                                <a:rPr kumimoji="1" lang="en-US" altLang="zh-CN" sz="2000" b="1" i="1" kern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  <a:sym typeface="+mn-lt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b="1" i="0" kern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  <a:sym typeface="+mn-lt"/>
                                </a:rPr>
                                <m:t>𝚺</m:t>
                              </m:r>
                            </m:e>
                            <m:sub>
                              <m:r>
                                <a:rPr kumimoji="1" lang="en-US" altLang="zh-CN" sz="2000" b="0" i="1" kern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  <a:sym typeface="+mn-lt"/>
                                </a:rPr>
                                <m:t>𝑘</m:t>
                              </m:r>
                            </m:sub>
                          </m:sSub>
                          <m:r>
                            <a:rPr kumimoji="1" lang="en-US" altLang="zh-CN" sz="2000" i="1" kern="0">
                              <a:latin typeface="Cambria Math" charset="0"/>
                              <a:ea typeface="Cambria Math" charset="0"/>
                              <a:cs typeface="Cambria Math" charset="0"/>
                              <a:sym typeface="+mn-lt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kumimoji="1" lang="zh-TW" altLang="en-US" sz="2000" kern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kumimoji="1" lang="zh-TW" altLang="en-US" sz="2000" kern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mc:Choice>
        <mc:Fallback xmlns="">
          <p:sp>
            <p:nvSpPr>
              <p:cNvPr id="31" name="文字方塊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1873" y="5480567"/>
                <a:ext cx="2775054" cy="81913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向右箭號 33"/>
          <p:cNvSpPr/>
          <p:nvPr/>
        </p:nvSpPr>
        <p:spPr>
          <a:xfrm>
            <a:off x="3660448" y="5167872"/>
            <a:ext cx="772905" cy="484632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kumimoji="1" lang="zh-TW" altLang="en-US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3852-3E02-994E-8C07-E1FB887EDC55}" type="slidenum">
              <a:rPr kumimoji="1" lang="zh-TW" altLang="en-US" smtClean="0"/>
              <a:pPr/>
              <a:t>26</a:t>
            </a:fld>
            <a:endParaRPr kumimoji="1" lang="zh-TW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608387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21365">
        <p:fade/>
      </p:transition>
    </mc:Choice>
    <mc:Fallback>
      <p:transition spd="med" advTm="12136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 animBg="1"/>
      <p:bldP spid="17" grpId="0"/>
      <p:bldP spid="18" grpId="0"/>
      <p:bldP spid="19" grpId="0"/>
      <p:bldP spid="20" grpId="0"/>
      <p:bldP spid="21" grpId="0"/>
      <p:bldP spid="32" grpId="0"/>
      <p:bldP spid="12" grpId="0"/>
      <p:bldP spid="33" grpId="0"/>
      <p:bldP spid="22" grpId="0"/>
      <p:bldP spid="23" grpId="0"/>
      <p:bldP spid="26" grpId="0"/>
      <p:bldP spid="27" grpId="0"/>
      <p:bldP spid="28" grpId="0" animBg="1"/>
      <p:bldP spid="29" grpId="0"/>
      <p:bldP spid="30" grpId="0" animBg="1"/>
      <p:bldP spid="3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-1" y="0"/>
            <a:ext cx="6657975" cy="76866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endParaRPr kumimoji="1" lang="zh-TW" altLang="en-US" sz="28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492699" y="30642"/>
            <a:ext cx="5763116" cy="7325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Methodology</a:t>
            </a:r>
            <a:r>
              <a:rPr kumimoji="1" lang="zh-CN" altLang="en-US" sz="32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–</a:t>
            </a:r>
            <a:r>
              <a:rPr kumimoji="1" lang="zh-CN" altLang="en-US" sz="32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GMM</a:t>
            </a:r>
            <a:r>
              <a:rPr kumimoji="1" lang="zh-CN" altLang="en-US" sz="32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Modeling</a:t>
            </a:r>
            <a:endParaRPr kumimoji="1" lang="zh-TW" altLang="en-US" sz="3200" kern="0">
              <a:latin typeface="Arial"/>
              <a:ea typeface="Times New Roman" charset="0"/>
              <a:cs typeface="Arial"/>
              <a:sym typeface="+mn-lt"/>
            </a:endParaRPr>
          </a:p>
        </p:txBody>
      </p:sp>
      <p:sp>
        <p:nvSpPr>
          <p:cNvPr id="35" name="文字方塊 34"/>
          <p:cNvSpPr txBox="1"/>
          <p:nvPr/>
        </p:nvSpPr>
        <p:spPr>
          <a:xfrm>
            <a:off x="492700" y="975678"/>
            <a:ext cx="4702756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Wingdings" charset="2"/>
              <a:buChar char="l"/>
            </a:pPr>
            <a:r>
              <a:rPr kumimoji="1"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Extract</a:t>
            </a:r>
            <a:r>
              <a:rPr kumimoji="1"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the</a:t>
            </a:r>
            <a:r>
              <a:rPr kumimoji="1"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possible</a:t>
            </a:r>
            <a:r>
              <a:rPr kumimoji="1"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emotions</a:t>
            </a:r>
            <a:r>
              <a:rPr kumimoji="1"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</a:t>
            </a:r>
            <a:r>
              <a:rPr kumimoji="1"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texts</a:t>
            </a:r>
            <a:endParaRPr kumimoji="1" lang="zh-TW" altLang="en-US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6" name="文字方塊 35"/>
          <p:cNvSpPr txBox="1"/>
          <p:nvPr/>
        </p:nvSpPr>
        <p:spPr>
          <a:xfrm>
            <a:off x="492699" y="1406467"/>
            <a:ext cx="3938569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Wingdings" charset="2"/>
              <a:buChar char="l"/>
            </a:pPr>
            <a:r>
              <a:rPr kumimoji="1"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Rate</a:t>
            </a:r>
            <a:r>
              <a:rPr kumimoji="1"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VA</a:t>
            </a:r>
            <a:r>
              <a:rPr kumimoji="1"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grouped</a:t>
            </a:r>
            <a:r>
              <a:rPr kumimoji="1"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by</a:t>
            </a:r>
            <a:r>
              <a:rPr kumimoji="1"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emotions</a:t>
            </a:r>
            <a:endParaRPr kumimoji="1" lang="zh-TW" altLang="en-US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7" name="文字方塊 36"/>
          <p:cNvSpPr txBox="1"/>
          <p:nvPr/>
        </p:nvSpPr>
        <p:spPr>
          <a:xfrm>
            <a:off x="504175" y="1790997"/>
            <a:ext cx="6502705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Wingdings" charset="2"/>
              <a:buChar char="l"/>
            </a:pPr>
            <a:r>
              <a:rPr kumimoji="1"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Locate</a:t>
            </a:r>
            <a:r>
              <a:rPr kumimoji="1"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each</a:t>
            </a:r>
            <a:r>
              <a:rPr kumimoji="1"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emotion</a:t>
            </a:r>
            <a:r>
              <a:rPr kumimoji="1"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at</a:t>
            </a:r>
            <a:r>
              <a:rPr kumimoji="1"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the</a:t>
            </a:r>
            <a:r>
              <a:rPr kumimoji="1"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likely</a:t>
            </a:r>
            <a:r>
              <a:rPr kumimoji="1"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position</a:t>
            </a:r>
            <a:r>
              <a:rPr kumimoji="1"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in</a:t>
            </a:r>
            <a:r>
              <a:rPr kumimoji="1"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VA</a:t>
            </a:r>
            <a:r>
              <a:rPr kumimoji="1"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space</a:t>
            </a:r>
            <a:endParaRPr kumimoji="1" lang="zh-TW" altLang="en-US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8" name="文字方塊 37"/>
          <p:cNvSpPr txBox="1"/>
          <p:nvPr/>
        </p:nvSpPr>
        <p:spPr>
          <a:xfrm>
            <a:off x="505821" y="2208554"/>
            <a:ext cx="2747452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Wingdings" charset="2"/>
              <a:buChar char="l"/>
            </a:pP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Solve</a:t>
            </a:r>
            <a:r>
              <a:rPr kumimoji="1"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GMM</a:t>
            </a:r>
            <a:r>
              <a:rPr kumimoji="1"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model</a:t>
            </a:r>
            <a:endParaRPr kumimoji="1" lang="zh-TW" altLang="en-US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6858" y="2852352"/>
            <a:ext cx="2182469" cy="2566716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8029" y="2727847"/>
            <a:ext cx="1983239" cy="798169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7078" y="3775026"/>
            <a:ext cx="2325137" cy="1768547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7958" y="3045712"/>
            <a:ext cx="1094489" cy="729314"/>
          </a:xfrm>
          <a:prstGeom prst="rect">
            <a:avLst/>
          </a:prstGeom>
        </p:spPr>
      </p:pic>
      <p:pic>
        <p:nvPicPr>
          <p:cNvPr id="18" name="圖片 1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5146" y="3979121"/>
            <a:ext cx="2773046" cy="980200"/>
          </a:xfrm>
          <a:prstGeom prst="rect">
            <a:avLst/>
          </a:prstGeom>
        </p:spPr>
      </p:pic>
      <p:pic>
        <p:nvPicPr>
          <p:cNvPr id="19" name="圖片 1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0143" y="4771724"/>
            <a:ext cx="2547815" cy="1629076"/>
          </a:xfrm>
          <a:prstGeom prst="rect">
            <a:avLst/>
          </a:prstGeom>
        </p:spPr>
      </p:pic>
      <p:pic>
        <p:nvPicPr>
          <p:cNvPr id="20" name="圖片 1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0584" y="4881693"/>
            <a:ext cx="2631357" cy="1127388"/>
          </a:xfrm>
          <a:prstGeom prst="rect">
            <a:avLst/>
          </a:prstGeom>
        </p:spPr>
      </p:pic>
      <p:pic>
        <p:nvPicPr>
          <p:cNvPr id="22" name="圖片 2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5380" y="3754723"/>
            <a:ext cx="2109456" cy="1809152"/>
          </a:xfrm>
          <a:prstGeom prst="rect">
            <a:avLst/>
          </a:prstGeom>
        </p:spPr>
      </p:pic>
      <p:cxnSp>
        <p:nvCxnSpPr>
          <p:cNvPr id="29" name="直線接點 28"/>
          <p:cNvCxnSpPr/>
          <p:nvPr/>
        </p:nvCxnSpPr>
        <p:spPr>
          <a:xfrm>
            <a:off x="2572713" y="2684318"/>
            <a:ext cx="0" cy="4174812"/>
          </a:xfrm>
          <a:prstGeom prst="line">
            <a:avLst/>
          </a:prstGeom>
          <a:ln w="25400">
            <a:solidFill>
              <a:schemeClr val="tx1">
                <a:lumMod val="65000"/>
                <a:lumOff val="35000"/>
                <a:alpha val="67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接點 38"/>
          <p:cNvCxnSpPr/>
          <p:nvPr/>
        </p:nvCxnSpPr>
        <p:spPr>
          <a:xfrm>
            <a:off x="6172636" y="2683188"/>
            <a:ext cx="0" cy="4174812"/>
          </a:xfrm>
          <a:prstGeom prst="line">
            <a:avLst/>
          </a:prstGeom>
          <a:ln w="25400">
            <a:solidFill>
              <a:schemeClr val="tx1">
                <a:lumMod val="65000"/>
                <a:lumOff val="35000"/>
                <a:alpha val="67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字方塊 29"/>
          <p:cNvSpPr txBox="1"/>
          <p:nvPr/>
        </p:nvSpPr>
        <p:spPr>
          <a:xfrm>
            <a:off x="3372377" y="6376860"/>
            <a:ext cx="1592103" cy="41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Modeling</a:t>
            </a:r>
            <a:r>
              <a:rPr kumimoji="1" lang="zh-CN" altLang="en-US" sz="16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part</a:t>
            </a:r>
            <a:endParaRPr kumimoji="1" lang="zh-TW" altLang="en-US" sz="16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0" name="文字方塊 39"/>
          <p:cNvSpPr txBox="1"/>
          <p:nvPr/>
        </p:nvSpPr>
        <p:spPr>
          <a:xfrm>
            <a:off x="6970665" y="6374355"/>
            <a:ext cx="1643399" cy="41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Prediction</a:t>
            </a:r>
            <a:r>
              <a:rPr kumimoji="1" lang="zh-CN" altLang="en-US" sz="16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part</a:t>
            </a:r>
            <a:endParaRPr kumimoji="1" lang="zh-TW" altLang="en-US" sz="16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矩形 40"/>
              <p:cNvSpPr/>
              <p:nvPr/>
            </p:nvSpPr>
            <p:spPr>
              <a:xfrm>
                <a:off x="5195456" y="1007868"/>
                <a:ext cx="176394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kumimoji="1" lang="en-US" altLang="zh-CN" b="0" kern="0">
                    <a:latin typeface="+mn-ea"/>
                    <a:cs typeface="+mn-ea"/>
                    <a:sym typeface="+mn-lt"/>
                  </a:rPr>
                  <a:t>Get</a:t>
                </a:r>
                <a:r>
                  <a:rPr kumimoji="1" lang="zh-CN" altLang="en-US" b="0" kern="0" dirty="0"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b="0" i="1" kern="0" smtClean="0">
                        <a:solidFill>
                          <a:srgbClr val="FF0000"/>
                        </a:solidFill>
                        <a:latin typeface="Cambria Math" charset="0"/>
                        <a:ea typeface="微软雅黑" panose="020B0503020204020204" pitchFamily="34" charset="-122"/>
                        <a:cs typeface="+mn-ea"/>
                        <a:sym typeface="+mn-lt"/>
                      </a:rPr>
                      <m:t>𝑃</m:t>
                    </m:r>
                    <m:r>
                      <a:rPr kumimoji="1" lang="en-US" altLang="zh-CN" i="1" kern="0">
                        <a:solidFill>
                          <a:srgbClr val="FF0000"/>
                        </a:solidFill>
                        <a:latin typeface="Cambria Math" charset="0"/>
                        <a:ea typeface="微软雅黑" panose="020B0503020204020204" pitchFamily="34" charset="-122"/>
                        <a:cs typeface="+mn-ea"/>
                        <a:sym typeface="+mn-lt"/>
                      </a:rPr>
                      <m:t>(</m:t>
                    </m:r>
                    <m:r>
                      <a:rPr kumimoji="1" lang="en-US" altLang="zh-CN" i="1" kern="0">
                        <a:solidFill>
                          <a:srgbClr val="FF0000"/>
                        </a:solidFill>
                        <a:latin typeface="Cambria Math" charset="0"/>
                        <a:ea typeface="微软雅黑" panose="020B0503020204020204" pitchFamily="34" charset="-122"/>
                        <a:cs typeface="+mn-ea"/>
                        <a:sym typeface="+mn-lt"/>
                      </a:rPr>
                      <m:t>𝑧</m:t>
                    </m:r>
                    <m:r>
                      <a:rPr kumimoji="1" lang="en-US" altLang="zh-CN" i="1" kern="0">
                        <a:solidFill>
                          <a:srgbClr val="FF0000"/>
                        </a:solidFill>
                        <a:latin typeface="Cambria Math" charset="0"/>
                        <a:ea typeface="微软雅黑" panose="020B0503020204020204" pitchFamily="34" charset="-122"/>
                        <a:cs typeface="+mn-ea"/>
                        <a:sym typeface="+mn-lt"/>
                      </a:rPr>
                      <m:t>=</m:t>
                    </m:r>
                    <m:r>
                      <a:rPr kumimoji="1" lang="en-US" altLang="zh-CN" i="1" kern="0">
                        <a:solidFill>
                          <a:srgbClr val="FF0000"/>
                        </a:solidFill>
                        <a:latin typeface="Cambria Math" charset="0"/>
                        <a:ea typeface="微软雅黑" panose="020B0503020204020204" pitchFamily="34" charset="-122"/>
                        <a:cs typeface="+mn-ea"/>
                        <a:sym typeface="+mn-lt"/>
                      </a:rPr>
                      <m:t>𝑘</m:t>
                    </m:r>
                    <m:r>
                      <a:rPr kumimoji="1" lang="en-US" altLang="zh-CN" i="1" kern="0">
                        <a:solidFill>
                          <a:srgbClr val="FF0000"/>
                        </a:solidFill>
                        <a:latin typeface="Cambria Math" charset="0"/>
                        <a:ea typeface="微软雅黑" panose="020B0503020204020204" pitchFamily="34" charset="-122"/>
                        <a:cs typeface="+mn-ea"/>
                        <a:sym typeface="+mn-lt"/>
                      </a:rPr>
                      <m:t>|</m:t>
                    </m:r>
                    <m:r>
                      <a:rPr kumimoji="1" lang="en-US" altLang="zh-CN" b="1" i="1" kern="0" smtClean="0">
                        <a:solidFill>
                          <a:srgbClr val="FF0000"/>
                        </a:solidFill>
                        <a:latin typeface="Cambria Math" charset="0"/>
                        <a:ea typeface="微软雅黑" panose="020B0503020204020204" pitchFamily="34" charset="-122"/>
                        <a:cs typeface="+mn-ea"/>
                        <a:sym typeface="+mn-lt"/>
                      </a:rPr>
                      <m:t>𝑿</m:t>
                    </m:r>
                    <m:r>
                      <a:rPr kumimoji="1" lang="en-US" altLang="zh-CN" i="1" kern="0">
                        <a:solidFill>
                          <a:srgbClr val="FF0000"/>
                        </a:solidFill>
                        <a:latin typeface="Cambria Math" charset="0"/>
                        <a:ea typeface="微软雅黑" panose="020B0503020204020204" pitchFamily="34" charset="-122"/>
                        <a:cs typeface="+mn-ea"/>
                        <a:sym typeface="+mn-lt"/>
                      </a:rPr>
                      <m:t>)</m:t>
                    </m:r>
                  </m:oMath>
                </a14:m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1" name="矩形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5456" y="1007868"/>
                <a:ext cx="1763944" cy="369332"/>
              </a:xfrm>
              <a:prstGeom prst="rect">
                <a:avLst/>
              </a:prstGeom>
              <a:blipFill>
                <a:blip r:embed="rId12"/>
                <a:stretch>
                  <a:fillRect l="-2759" t="-9836" b="-229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矩形 41"/>
              <p:cNvSpPr/>
              <p:nvPr/>
            </p:nvSpPr>
            <p:spPr>
              <a:xfrm>
                <a:off x="3208774" y="2241337"/>
                <a:ext cx="1755802" cy="38055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b="0" dirty="0">
                    <a:latin typeface="+mn-ea"/>
                  </a:rPr>
                  <a:t>Get</a:t>
                </a:r>
                <a:r>
                  <a:rPr lang="zh-CN" altLang="en-US" b="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{</m:t>
                        </m:r>
                        <m:sSub>
                          <m:sSubPr>
                            <m:ctrlP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𝝁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zh-CN" alt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b="1" i="0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𝚺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}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𝑘</m:t>
                        </m:r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𝐾</m:t>
                        </m:r>
                      </m:sup>
                    </m:sSubSup>
                  </m:oMath>
                </a14:m>
                <a:endParaRPr lang="zh-CN" altLang="en-US" b="0" dirty="0"/>
              </a:p>
            </p:txBody>
          </p:sp>
        </mc:Choice>
        <mc:Fallback xmlns="">
          <p:sp>
            <p:nvSpPr>
              <p:cNvPr id="42" name="矩形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8774" y="2241337"/>
                <a:ext cx="1755802" cy="380553"/>
              </a:xfrm>
              <a:prstGeom prst="rect">
                <a:avLst/>
              </a:prstGeom>
              <a:blipFill>
                <a:blip r:embed="rId13"/>
                <a:stretch>
                  <a:fillRect l="-2778" t="-8065" b="-241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文字方塊 42"/>
          <p:cNvSpPr txBox="1"/>
          <p:nvPr/>
        </p:nvSpPr>
        <p:spPr>
          <a:xfrm>
            <a:off x="7579860" y="1605808"/>
            <a:ext cx="4711235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Wingdings" charset="2"/>
              <a:buChar char="l"/>
            </a:pPr>
            <a:r>
              <a:rPr kumimoji="1"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Extract</a:t>
            </a:r>
            <a:r>
              <a:rPr kumimoji="1"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possible</a:t>
            </a:r>
            <a:r>
              <a:rPr kumimoji="1"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emotions</a:t>
            </a:r>
            <a:r>
              <a:rPr kumimoji="1"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</a:t>
            </a:r>
            <a:r>
              <a:rPr kumimoji="1"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texts</a:t>
            </a:r>
            <a:endParaRPr kumimoji="1" lang="zh-TW" altLang="en-US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5" name="文字方塊 44"/>
          <p:cNvSpPr txBox="1"/>
          <p:nvPr/>
        </p:nvSpPr>
        <p:spPr>
          <a:xfrm>
            <a:off x="7579860" y="2169458"/>
            <a:ext cx="2747452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Wingdings" charset="2"/>
              <a:buChar char="l"/>
            </a:pP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GMM</a:t>
            </a:r>
            <a:r>
              <a:rPr kumimoji="1"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prediction</a:t>
            </a:r>
            <a:endParaRPr kumimoji="1" lang="zh-TW" altLang="en-US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7579860" y="1093458"/>
            <a:ext cx="274745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000" kern="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For</a:t>
            </a:r>
            <a:r>
              <a:rPr kumimoji="1" lang="zh-CN" altLang="en-US" sz="2000" kern="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testing</a:t>
            </a:r>
            <a:r>
              <a:rPr kumimoji="1" lang="zh-CN" altLang="en-US" sz="2000" kern="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data:</a:t>
            </a:r>
            <a:endParaRPr kumimoji="1" lang="zh-TW" altLang="en-US" sz="2000" kern="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3852-3E02-994E-8C07-E1FB887EDC55}" type="slidenum">
              <a:rPr kumimoji="1" lang="zh-TW" altLang="en-US" smtClean="0"/>
              <a:pPr/>
              <a:t>27</a:t>
            </a:fld>
            <a:endParaRPr kumimoji="1" lang="zh-TW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125001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33530">
        <p:fade/>
      </p:transition>
    </mc:Choice>
    <mc:Fallback>
      <p:transition spd="med" advTm="13353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6" grpId="0"/>
      <p:bldP spid="37" grpId="0"/>
      <p:bldP spid="38" grpId="0"/>
      <p:bldP spid="30" grpId="0"/>
      <p:bldP spid="40" grpId="0"/>
      <p:bldP spid="41" grpId="0"/>
      <p:bldP spid="42" grpId="0"/>
      <p:bldP spid="43" grpId="0"/>
      <p:bldP spid="45" grpId="0"/>
      <p:bldP spid="2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-1" y="0"/>
            <a:ext cx="6657975" cy="76866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endParaRPr kumimoji="1" lang="zh-TW" altLang="en-US" sz="28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492699" y="30642"/>
            <a:ext cx="5763116" cy="7325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Methodology</a:t>
            </a:r>
            <a:r>
              <a:rPr kumimoji="1" lang="zh-CN" altLang="en-US" sz="32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–</a:t>
            </a:r>
            <a:r>
              <a:rPr kumimoji="1" lang="zh-CN" altLang="en-US" sz="32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GMM</a:t>
            </a:r>
            <a:r>
              <a:rPr kumimoji="1" lang="zh-CN" altLang="en-US" sz="32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Modeling</a:t>
            </a:r>
            <a:endParaRPr kumimoji="1" lang="zh-TW" altLang="en-US" sz="3200" kern="0">
              <a:latin typeface="Arial"/>
              <a:ea typeface="Times New Roman" charset="0"/>
              <a:cs typeface="Arial"/>
              <a:sym typeface="+mn-lt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3852-3E02-994E-8C07-E1FB887EDC55}" type="slidenum">
              <a:rPr kumimoji="1" lang="zh-TW" altLang="en-US" smtClean="0"/>
              <a:pPr/>
              <a:t>28</a:t>
            </a:fld>
            <a:endParaRPr kumimoji="1" lang="zh-TW" altLang="en-US"/>
          </a:p>
        </p:txBody>
      </p:sp>
      <p:sp>
        <p:nvSpPr>
          <p:cNvPr id="3" name="矩形 2"/>
          <p:cNvSpPr/>
          <p:nvPr/>
        </p:nvSpPr>
        <p:spPr>
          <a:xfrm>
            <a:off x="5059523" y="3062631"/>
            <a:ext cx="1343026" cy="475200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400" b="1" dirty="0" smtClean="0">
                <a:solidFill>
                  <a:schemeClr val="tx1"/>
                </a:solidFill>
                <a:ea typeface="微软雅黑" panose="020B0503020204020204" pitchFamily="34" charset="-122"/>
              </a:rPr>
              <a:t>Classification</a:t>
            </a:r>
            <a:endParaRPr kumimoji="1" lang="zh-TW" altLang="en-US" sz="1400" b="1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pic>
        <p:nvPicPr>
          <p:cNvPr id="31" name="圖片 3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05" r="60426" b="69939"/>
          <a:stretch/>
        </p:blipFill>
        <p:spPr>
          <a:xfrm>
            <a:off x="5159537" y="1473150"/>
            <a:ext cx="888266" cy="976178"/>
          </a:xfrm>
          <a:prstGeom prst="rect">
            <a:avLst/>
          </a:prstGeom>
        </p:spPr>
      </p:pic>
      <p:sp>
        <p:nvSpPr>
          <p:cNvPr id="32" name="矩形 31"/>
          <p:cNvSpPr/>
          <p:nvPr/>
        </p:nvSpPr>
        <p:spPr>
          <a:xfrm>
            <a:off x="6889545" y="2422942"/>
            <a:ext cx="798879" cy="428099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400" dirty="0" smtClean="0">
                <a:solidFill>
                  <a:schemeClr val="tx1"/>
                </a:solidFill>
                <a:ea typeface="微软雅黑" panose="020B0503020204020204" pitchFamily="34" charset="-122"/>
              </a:rPr>
              <a:t>Emo</a:t>
            </a:r>
            <a:r>
              <a:rPr kumimoji="1" lang="zh-CN" altLang="en-US" sz="1400" dirty="0" smtClean="0">
                <a:solidFill>
                  <a:schemeClr val="tx1"/>
                </a:solidFill>
                <a:ea typeface="微软雅黑" panose="020B0503020204020204" pitchFamily="34" charset="-122"/>
              </a:rPr>
              <a:t> </a:t>
            </a:r>
            <a:r>
              <a:rPr kumimoji="1" lang="en-US" altLang="zh-CN" sz="1400" dirty="0" smtClean="0">
                <a:solidFill>
                  <a:schemeClr val="tx1"/>
                </a:solidFill>
                <a:ea typeface="微软雅黑" panose="020B0503020204020204" pitchFamily="34" charset="-122"/>
              </a:rPr>
              <a:t>1</a:t>
            </a:r>
            <a:endParaRPr kumimoji="1" lang="zh-TW" altLang="en-US" sz="1400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6889544" y="2956957"/>
            <a:ext cx="798879" cy="428400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400" dirty="0" smtClean="0">
                <a:solidFill>
                  <a:schemeClr val="tx1"/>
                </a:solidFill>
                <a:ea typeface="微软雅黑" panose="020B0503020204020204" pitchFamily="34" charset="-122"/>
              </a:rPr>
              <a:t>Emo</a:t>
            </a:r>
            <a:r>
              <a:rPr kumimoji="1" lang="zh-CN" altLang="en-US" sz="1400" dirty="0" smtClean="0">
                <a:solidFill>
                  <a:schemeClr val="tx1"/>
                </a:solidFill>
                <a:ea typeface="微软雅黑" panose="020B0503020204020204" pitchFamily="34" charset="-122"/>
              </a:rPr>
              <a:t> </a:t>
            </a:r>
            <a:r>
              <a:rPr kumimoji="1" lang="en-US" altLang="zh-CN" sz="1400" dirty="0">
                <a:solidFill>
                  <a:schemeClr val="tx1"/>
                </a:solidFill>
                <a:ea typeface="微软雅黑" panose="020B0503020204020204" pitchFamily="34" charset="-122"/>
              </a:rPr>
              <a:t>2</a:t>
            </a:r>
            <a:endParaRPr kumimoji="1" lang="zh-TW" altLang="en-US" sz="1400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6889544" y="3705590"/>
            <a:ext cx="798879" cy="428400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400" dirty="0" smtClean="0">
                <a:solidFill>
                  <a:schemeClr val="tx1"/>
                </a:solidFill>
                <a:ea typeface="微软雅黑" panose="020B0503020204020204" pitchFamily="34" charset="-122"/>
              </a:rPr>
              <a:t>Emo</a:t>
            </a:r>
            <a:r>
              <a:rPr kumimoji="1" lang="zh-CN" altLang="en-US" sz="1400" dirty="0" smtClean="0">
                <a:solidFill>
                  <a:schemeClr val="tx1"/>
                </a:solidFill>
                <a:ea typeface="微软雅黑" panose="020B0503020204020204" pitchFamily="34" charset="-122"/>
              </a:rPr>
              <a:t> </a:t>
            </a:r>
            <a:r>
              <a:rPr kumimoji="1" lang="en-US" altLang="zh-CN" sz="1400" i="1" dirty="0" smtClean="0">
                <a:solidFill>
                  <a:schemeClr val="tx1"/>
                </a:solidFill>
                <a:ea typeface="微软雅黑" panose="020B0503020204020204" pitchFamily="34" charset="-122"/>
              </a:rPr>
              <a:t>K</a:t>
            </a:r>
            <a:endParaRPr kumimoji="1" lang="zh-TW" altLang="en-US" sz="1400" i="1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7144170" y="3391095"/>
            <a:ext cx="464743" cy="3018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is-IS" altLang="zh-CN" sz="14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…</a:t>
            </a:r>
            <a:endParaRPr kumimoji="1" lang="zh-TW" altLang="en-US" sz="14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2" name="左中括弧 11"/>
          <p:cNvSpPr/>
          <p:nvPr/>
        </p:nvSpPr>
        <p:spPr>
          <a:xfrm>
            <a:off x="6702587" y="2636990"/>
            <a:ext cx="144023" cy="1330763"/>
          </a:xfrm>
          <a:prstGeom prst="leftBracket">
            <a:avLst/>
          </a:prstGeom>
          <a:ln w="2540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7" name="直線箭頭接點 16"/>
          <p:cNvCxnSpPr>
            <a:stCxn id="3" idx="3"/>
            <a:endCxn id="12" idx="1"/>
          </p:cNvCxnSpPr>
          <p:nvPr/>
        </p:nvCxnSpPr>
        <p:spPr>
          <a:xfrm>
            <a:off x="6402549" y="3300231"/>
            <a:ext cx="300038" cy="214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圖片 2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9029" y="2398249"/>
            <a:ext cx="1873242" cy="170856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字方塊 45"/>
              <p:cNvSpPr txBox="1"/>
              <p:nvPr/>
            </p:nvSpPr>
            <p:spPr>
              <a:xfrm>
                <a:off x="7721081" y="2422942"/>
                <a:ext cx="291875" cy="3600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30000"/>
                  </a:lnSpc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</m:ctrlPr>
                        </m:sSubPr>
                        <m:e>
                          <m:r>
                            <a:rPr kumimoji="1" lang="en-US" altLang="zh-CN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𝑝</m:t>
                          </m:r>
                        </m:e>
                        <m:sub>
                          <m:r>
                            <a:rPr kumimoji="1" lang="en-US" altLang="zh-CN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TW" altLang="en-US" kern="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mc:Choice>
        <mc:Fallback xmlns="">
          <p:sp>
            <p:nvSpPr>
              <p:cNvPr id="46" name="文字方塊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1081" y="2422942"/>
                <a:ext cx="291875" cy="360099"/>
              </a:xfrm>
              <a:prstGeom prst="rect">
                <a:avLst/>
              </a:prstGeom>
              <a:blipFill rotWithShape="0">
                <a:blip r:embed="rId6"/>
                <a:stretch>
                  <a:fillRect l="-17021" r="-8511" b="-10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字方塊 46"/>
              <p:cNvSpPr txBox="1"/>
              <p:nvPr/>
            </p:nvSpPr>
            <p:spPr>
              <a:xfrm>
                <a:off x="7721080" y="2941617"/>
                <a:ext cx="297197" cy="3600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30000"/>
                  </a:lnSpc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</m:ctrlPr>
                        </m:sSubPr>
                        <m:e>
                          <m:r>
                            <a:rPr kumimoji="1" lang="en-US" altLang="zh-CN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𝑝</m:t>
                          </m:r>
                        </m:e>
                        <m:sub>
                          <m:r>
                            <a:rPr kumimoji="1" lang="en-US" altLang="zh-CN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TW" altLang="en-US" kern="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mc:Choice>
        <mc:Fallback xmlns="">
          <p:sp>
            <p:nvSpPr>
              <p:cNvPr id="47" name="文字方塊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1080" y="2941617"/>
                <a:ext cx="297197" cy="360099"/>
              </a:xfrm>
              <a:prstGeom prst="rect">
                <a:avLst/>
              </a:prstGeom>
              <a:blipFill rotWithShape="0">
                <a:blip r:embed="rId7"/>
                <a:stretch>
                  <a:fillRect l="-16667" r="-8333" b="-1186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字方塊 47"/>
              <p:cNvSpPr txBox="1"/>
              <p:nvPr/>
            </p:nvSpPr>
            <p:spPr>
              <a:xfrm>
                <a:off x="7731357" y="3700336"/>
                <a:ext cx="326307" cy="3600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30000"/>
                  </a:lnSpc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</m:ctrlPr>
                        </m:sSubPr>
                        <m:e>
                          <m:r>
                            <a:rPr kumimoji="1" lang="en-US" altLang="zh-CN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𝑝</m:t>
                          </m:r>
                        </m:e>
                        <m:sub>
                          <m:r>
                            <a:rPr kumimoji="1" lang="en-US" altLang="zh-CN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𝐾</m:t>
                          </m:r>
                        </m:sub>
                      </m:sSub>
                    </m:oMath>
                  </m:oMathPara>
                </a14:m>
                <a:endParaRPr kumimoji="1" lang="zh-TW" altLang="en-US" kern="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mc:Choice>
        <mc:Fallback xmlns="">
          <p:sp>
            <p:nvSpPr>
              <p:cNvPr id="48" name="文字方塊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1357" y="3700336"/>
                <a:ext cx="326307" cy="360099"/>
              </a:xfrm>
              <a:prstGeom prst="rect">
                <a:avLst/>
              </a:prstGeom>
              <a:blipFill rotWithShape="0">
                <a:blip r:embed="rId8"/>
                <a:stretch>
                  <a:fillRect l="-14815" r="-3704" b="-1186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直線箭頭接點 49"/>
          <p:cNvCxnSpPr>
            <a:stCxn id="46" idx="3"/>
          </p:cNvCxnSpPr>
          <p:nvPr/>
        </p:nvCxnSpPr>
        <p:spPr>
          <a:xfrm>
            <a:off x="8012956" y="2602992"/>
            <a:ext cx="470605" cy="79288"/>
          </a:xfrm>
          <a:prstGeom prst="straightConnector1">
            <a:avLst/>
          </a:prstGeom>
          <a:ln w="15875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箭頭接點 50"/>
          <p:cNvCxnSpPr>
            <a:stCxn id="47" idx="3"/>
          </p:cNvCxnSpPr>
          <p:nvPr/>
        </p:nvCxnSpPr>
        <p:spPr>
          <a:xfrm>
            <a:off x="8018277" y="3121667"/>
            <a:ext cx="795536" cy="328979"/>
          </a:xfrm>
          <a:prstGeom prst="straightConnector1">
            <a:avLst/>
          </a:prstGeom>
          <a:ln w="15875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箭頭接點 54"/>
          <p:cNvCxnSpPr>
            <a:stCxn id="48" idx="3"/>
          </p:cNvCxnSpPr>
          <p:nvPr/>
        </p:nvCxnSpPr>
        <p:spPr>
          <a:xfrm flipV="1">
            <a:off x="8057664" y="3020906"/>
            <a:ext cx="1028751" cy="859480"/>
          </a:xfrm>
          <a:prstGeom prst="straightConnector1">
            <a:avLst/>
          </a:prstGeom>
          <a:ln w="15875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箭頭接點 60"/>
          <p:cNvCxnSpPr/>
          <p:nvPr/>
        </p:nvCxnSpPr>
        <p:spPr>
          <a:xfrm flipV="1">
            <a:off x="6018617" y="1861417"/>
            <a:ext cx="1357924" cy="35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文字方塊 62"/>
          <p:cNvSpPr txBox="1"/>
          <p:nvPr/>
        </p:nvSpPr>
        <p:spPr>
          <a:xfrm>
            <a:off x="6224648" y="1483781"/>
            <a:ext cx="878767" cy="3323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2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VA</a:t>
            </a:r>
            <a:r>
              <a:rPr kumimoji="1" lang="zh-CN" altLang="en-US" sz="12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2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rating</a:t>
            </a:r>
            <a:endParaRPr kumimoji="1" lang="zh-TW" altLang="en-US" sz="12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64" name="圖片 6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05" r="60426" b="69939"/>
          <a:stretch/>
        </p:blipFill>
        <p:spPr>
          <a:xfrm>
            <a:off x="7456074" y="1450759"/>
            <a:ext cx="601590" cy="661130"/>
          </a:xfrm>
          <a:prstGeom prst="rect">
            <a:avLst/>
          </a:prstGeom>
        </p:spPr>
      </p:pic>
      <p:cxnSp>
        <p:nvCxnSpPr>
          <p:cNvPr id="66" name="肘形接點 65"/>
          <p:cNvCxnSpPr/>
          <p:nvPr/>
        </p:nvCxnSpPr>
        <p:spPr>
          <a:xfrm>
            <a:off x="8057664" y="1816180"/>
            <a:ext cx="1037986" cy="474489"/>
          </a:xfrm>
          <a:prstGeom prst="bentConnector2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矩形 73"/>
          <p:cNvSpPr/>
          <p:nvPr/>
        </p:nvSpPr>
        <p:spPr>
          <a:xfrm>
            <a:off x="7115733" y="4669367"/>
            <a:ext cx="798879" cy="428099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400" dirty="0" smtClean="0">
                <a:solidFill>
                  <a:schemeClr val="tx1"/>
                </a:solidFill>
                <a:ea typeface="微软雅黑" panose="020B0503020204020204" pitchFamily="34" charset="-122"/>
              </a:rPr>
              <a:t>Emo</a:t>
            </a:r>
            <a:r>
              <a:rPr kumimoji="1" lang="zh-CN" altLang="en-US" sz="1400" dirty="0" smtClean="0">
                <a:solidFill>
                  <a:schemeClr val="tx1"/>
                </a:solidFill>
                <a:ea typeface="微软雅黑" panose="020B0503020204020204" pitchFamily="34" charset="-122"/>
              </a:rPr>
              <a:t> </a:t>
            </a:r>
            <a:r>
              <a:rPr kumimoji="1" lang="en-US" altLang="zh-CN" sz="1400" dirty="0" smtClean="0">
                <a:solidFill>
                  <a:schemeClr val="tx1"/>
                </a:solidFill>
                <a:ea typeface="微软雅黑" panose="020B0503020204020204" pitchFamily="34" charset="-122"/>
              </a:rPr>
              <a:t>1</a:t>
            </a:r>
            <a:endParaRPr kumimoji="1" lang="zh-TW" altLang="en-US" sz="1400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sp>
        <p:nvSpPr>
          <p:cNvPr id="75" name="矩形 74"/>
          <p:cNvSpPr/>
          <p:nvPr/>
        </p:nvSpPr>
        <p:spPr>
          <a:xfrm>
            <a:off x="8007650" y="4665122"/>
            <a:ext cx="798879" cy="428400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400" dirty="0" smtClean="0">
                <a:solidFill>
                  <a:schemeClr val="tx1"/>
                </a:solidFill>
                <a:ea typeface="微软雅黑" panose="020B0503020204020204" pitchFamily="34" charset="-122"/>
              </a:rPr>
              <a:t>Emo</a:t>
            </a:r>
            <a:r>
              <a:rPr kumimoji="1" lang="zh-CN" altLang="en-US" sz="1400" dirty="0" smtClean="0">
                <a:solidFill>
                  <a:schemeClr val="tx1"/>
                </a:solidFill>
                <a:ea typeface="微软雅黑" panose="020B0503020204020204" pitchFamily="34" charset="-122"/>
              </a:rPr>
              <a:t> </a:t>
            </a:r>
            <a:r>
              <a:rPr kumimoji="1" lang="en-US" altLang="zh-CN" sz="1400" dirty="0">
                <a:solidFill>
                  <a:schemeClr val="tx1"/>
                </a:solidFill>
                <a:ea typeface="微软雅黑" panose="020B0503020204020204" pitchFamily="34" charset="-122"/>
              </a:rPr>
              <a:t>2</a:t>
            </a:r>
            <a:endParaRPr kumimoji="1" lang="zh-TW" altLang="en-US" sz="1400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sp>
        <p:nvSpPr>
          <p:cNvPr id="76" name="矩形 75"/>
          <p:cNvSpPr/>
          <p:nvPr/>
        </p:nvSpPr>
        <p:spPr>
          <a:xfrm>
            <a:off x="9147913" y="4665122"/>
            <a:ext cx="798879" cy="428400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400" dirty="0" smtClean="0">
                <a:solidFill>
                  <a:schemeClr val="tx1"/>
                </a:solidFill>
                <a:ea typeface="微软雅黑" panose="020B0503020204020204" pitchFamily="34" charset="-122"/>
              </a:rPr>
              <a:t>Emo</a:t>
            </a:r>
            <a:r>
              <a:rPr kumimoji="1" lang="zh-CN" altLang="en-US" sz="1400" dirty="0" smtClean="0">
                <a:solidFill>
                  <a:schemeClr val="tx1"/>
                </a:solidFill>
                <a:ea typeface="微软雅黑" panose="020B0503020204020204" pitchFamily="34" charset="-122"/>
              </a:rPr>
              <a:t> </a:t>
            </a:r>
            <a:r>
              <a:rPr kumimoji="1" lang="en-US" altLang="zh-CN" sz="1400" i="1" dirty="0" smtClean="0">
                <a:solidFill>
                  <a:schemeClr val="tx1"/>
                </a:solidFill>
                <a:ea typeface="微软雅黑" panose="020B0503020204020204" pitchFamily="34" charset="-122"/>
              </a:rPr>
              <a:t>K</a:t>
            </a:r>
            <a:endParaRPr kumimoji="1" lang="zh-TW" altLang="en-US" sz="1400" i="1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sp>
        <p:nvSpPr>
          <p:cNvPr id="77" name="文字方塊 76"/>
          <p:cNvSpPr txBox="1"/>
          <p:nvPr/>
        </p:nvSpPr>
        <p:spPr>
          <a:xfrm>
            <a:off x="8819976" y="4647419"/>
            <a:ext cx="464743" cy="37241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is-IS" altLang="zh-CN" sz="14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…</a:t>
            </a:r>
            <a:endParaRPr kumimoji="1" lang="zh-TW" altLang="en-US" sz="14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文字方塊 77"/>
              <p:cNvSpPr txBox="1"/>
              <p:nvPr/>
            </p:nvSpPr>
            <p:spPr>
              <a:xfrm>
                <a:off x="7405877" y="4274411"/>
                <a:ext cx="291875" cy="3600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30000"/>
                  </a:lnSpc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</m:ctrlPr>
                        </m:sSubPr>
                        <m:e>
                          <m:r>
                            <a:rPr kumimoji="1" lang="en-US" altLang="zh-CN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𝑝</m:t>
                          </m:r>
                        </m:e>
                        <m:sub>
                          <m:r>
                            <a:rPr kumimoji="1" lang="en-US" altLang="zh-CN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TW" altLang="en-US" kern="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mc:Choice>
        <mc:Fallback xmlns="">
          <p:sp>
            <p:nvSpPr>
              <p:cNvPr id="78" name="文字方塊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5877" y="4274411"/>
                <a:ext cx="291875" cy="360099"/>
              </a:xfrm>
              <a:prstGeom prst="rect">
                <a:avLst/>
              </a:prstGeom>
              <a:blipFill rotWithShape="0">
                <a:blip r:embed="rId6"/>
                <a:stretch>
                  <a:fillRect l="-16667" r="-6250" b="-1186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文字方塊 78"/>
              <p:cNvSpPr txBox="1"/>
              <p:nvPr/>
            </p:nvSpPr>
            <p:spPr>
              <a:xfrm>
                <a:off x="8336336" y="4269510"/>
                <a:ext cx="297197" cy="3600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30000"/>
                  </a:lnSpc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</m:ctrlPr>
                        </m:sSubPr>
                        <m:e>
                          <m:r>
                            <a:rPr kumimoji="1" lang="en-US" altLang="zh-CN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𝑝</m:t>
                          </m:r>
                        </m:e>
                        <m:sub>
                          <m:r>
                            <a:rPr kumimoji="1" lang="en-US" altLang="zh-CN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TW" altLang="en-US" kern="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mc:Choice>
        <mc:Fallback xmlns="">
          <p:sp>
            <p:nvSpPr>
              <p:cNvPr id="79" name="文字方塊 7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6336" y="4269510"/>
                <a:ext cx="297197" cy="360099"/>
              </a:xfrm>
              <a:prstGeom prst="rect">
                <a:avLst/>
              </a:prstGeom>
              <a:blipFill rotWithShape="0">
                <a:blip r:embed="rId9"/>
                <a:stretch>
                  <a:fillRect l="-16667" r="-8333" b="-1186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文字方塊 79"/>
              <p:cNvSpPr txBox="1"/>
              <p:nvPr/>
            </p:nvSpPr>
            <p:spPr>
              <a:xfrm>
                <a:off x="9423181" y="4273749"/>
                <a:ext cx="326307" cy="3600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30000"/>
                  </a:lnSpc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</m:ctrlPr>
                        </m:sSubPr>
                        <m:e>
                          <m:r>
                            <a:rPr kumimoji="1" lang="en-US" altLang="zh-CN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𝑝</m:t>
                          </m:r>
                        </m:e>
                        <m:sub>
                          <m:r>
                            <a:rPr kumimoji="1" lang="en-US" altLang="zh-CN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𝐾</m:t>
                          </m:r>
                        </m:sub>
                      </m:sSub>
                    </m:oMath>
                  </m:oMathPara>
                </a14:m>
                <a:endParaRPr kumimoji="1" lang="zh-TW" altLang="en-US" kern="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mc:Choice>
        <mc:Fallback xmlns="">
          <p:sp>
            <p:nvSpPr>
              <p:cNvPr id="80" name="文字方塊 7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23181" y="4273749"/>
                <a:ext cx="326307" cy="360099"/>
              </a:xfrm>
              <a:prstGeom prst="rect">
                <a:avLst/>
              </a:prstGeom>
              <a:blipFill rotWithShape="0">
                <a:blip r:embed="rId10"/>
                <a:stretch>
                  <a:fillRect l="-15094" r="-5660" b="-1186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1" name="直線箭頭接點 80"/>
          <p:cNvCxnSpPr>
            <a:stCxn id="78" idx="3"/>
          </p:cNvCxnSpPr>
          <p:nvPr/>
        </p:nvCxnSpPr>
        <p:spPr>
          <a:xfrm flipV="1">
            <a:off x="7697752" y="2747041"/>
            <a:ext cx="926851" cy="1707420"/>
          </a:xfrm>
          <a:prstGeom prst="straightConnector1">
            <a:avLst/>
          </a:prstGeom>
          <a:ln w="15875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線箭頭接點 83"/>
          <p:cNvCxnSpPr>
            <a:stCxn id="79" idx="0"/>
          </p:cNvCxnSpPr>
          <p:nvPr/>
        </p:nvCxnSpPr>
        <p:spPr>
          <a:xfrm flipV="1">
            <a:off x="8484935" y="3499434"/>
            <a:ext cx="371972" cy="770076"/>
          </a:xfrm>
          <a:prstGeom prst="straightConnector1">
            <a:avLst/>
          </a:prstGeom>
          <a:ln w="15875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線箭頭接點 86"/>
          <p:cNvCxnSpPr>
            <a:stCxn id="80" idx="0"/>
          </p:cNvCxnSpPr>
          <p:nvPr/>
        </p:nvCxnSpPr>
        <p:spPr>
          <a:xfrm flipH="1" flipV="1">
            <a:off x="9147913" y="3020906"/>
            <a:ext cx="438422" cy="1252843"/>
          </a:xfrm>
          <a:prstGeom prst="straightConnector1">
            <a:avLst/>
          </a:prstGeom>
          <a:ln w="15875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矩形 90"/>
          <p:cNvSpPr/>
          <p:nvPr/>
        </p:nvSpPr>
        <p:spPr>
          <a:xfrm>
            <a:off x="7878436" y="5515265"/>
            <a:ext cx="1343026" cy="476921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400" b="1" dirty="0" smtClean="0">
                <a:solidFill>
                  <a:schemeClr val="tx1"/>
                </a:solidFill>
                <a:ea typeface="微软雅黑" panose="020B0503020204020204" pitchFamily="34" charset="-122"/>
              </a:rPr>
              <a:t>Classification</a:t>
            </a:r>
            <a:endParaRPr kumimoji="1" lang="zh-TW" altLang="en-US" sz="1400" b="1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sp>
        <p:nvSpPr>
          <p:cNvPr id="93" name="左中括弧 92"/>
          <p:cNvSpPr/>
          <p:nvPr/>
        </p:nvSpPr>
        <p:spPr>
          <a:xfrm rot="16200000">
            <a:off x="8473548" y="4166572"/>
            <a:ext cx="154412" cy="2071163"/>
          </a:xfrm>
          <a:prstGeom prst="leftBracket">
            <a:avLst/>
          </a:prstGeom>
          <a:ln w="2540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94" name="直線箭頭接點 93"/>
          <p:cNvCxnSpPr>
            <a:stCxn id="91" idx="0"/>
            <a:endCxn id="93" idx="1"/>
          </p:cNvCxnSpPr>
          <p:nvPr/>
        </p:nvCxnSpPr>
        <p:spPr>
          <a:xfrm flipV="1">
            <a:off x="8549949" y="5279360"/>
            <a:ext cx="806" cy="23590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線箭頭接點 98"/>
          <p:cNvCxnSpPr>
            <a:stCxn id="115" idx="1"/>
            <a:endCxn id="91" idx="3"/>
          </p:cNvCxnSpPr>
          <p:nvPr/>
        </p:nvCxnSpPr>
        <p:spPr>
          <a:xfrm flipH="1">
            <a:off x="9221462" y="5753725"/>
            <a:ext cx="1392198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5" name="圖片 104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77"/>
          <a:stretch/>
        </p:blipFill>
        <p:spPr>
          <a:xfrm>
            <a:off x="10368961" y="2422942"/>
            <a:ext cx="1651650" cy="1683869"/>
          </a:xfrm>
          <a:prstGeom prst="rect">
            <a:avLst/>
          </a:prstGeom>
        </p:spPr>
      </p:pic>
      <p:cxnSp>
        <p:nvCxnSpPr>
          <p:cNvPr id="106" name="直線箭頭接點 105"/>
          <p:cNvCxnSpPr/>
          <p:nvPr/>
        </p:nvCxnSpPr>
        <p:spPr>
          <a:xfrm>
            <a:off x="8659254" y="2629533"/>
            <a:ext cx="2159767" cy="327424"/>
          </a:xfrm>
          <a:prstGeom prst="straightConnector1">
            <a:avLst/>
          </a:prstGeom>
          <a:ln w="15875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線箭頭接點 108"/>
          <p:cNvCxnSpPr/>
          <p:nvPr/>
        </p:nvCxnSpPr>
        <p:spPr>
          <a:xfrm flipV="1">
            <a:off x="9197015" y="2966005"/>
            <a:ext cx="1622006" cy="8656"/>
          </a:xfrm>
          <a:prstGeom prst="straightConnector1">
            <a:avLst/>
          </a:prstGeom>
          <a:ln w="15875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線箭頭接點 111"/>
          <p:cNvCxnSpPr/>
          <p:nvPr/>
        </p:nvCxnSpPr>
        <p:spPr>
          <a:xfrm flipV="1">
            <a:off x="8919061" y="2962052"/>
            <a:ext cx="1889423" cy="488594"/>
          </a:xfrm>
          <a:prstGeom prst="straightConnector1">
            <a:avLst/>
          </a:prstGeom>
          <a:ln w="15875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5" name="圖片 11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05" r="60426" b="69939"/>
          <a:stretch/>
        </p:blipFill>
        <p:spPr>
          <a:xfrm>
            <a:off x="10613660" y="5265636"/>
            <a:ext cx="888266" cy="976178"/>
          </a:xfrm>
          <a:prstGeom prst="rect">
            <a:avLst/>
          </a:prstGeom>
        </p:spPr>
      </p:pic>
      <p:cxnSp>
        <p:nvCxnSpPr>
          <p:cNvPr id="118" name="直線箭頭接點 117"/>
          <p:cNvCxnSpPr>
            <a:endCxn id="105" idx="2"/>
          </p:cNvCxnSpPr>
          <p:nvPr/>
        </p:nvCxnSpPr>
        <p:spPr>
          <a:xfrm flipV="1">
            <a:off x="11194786" y="4106811"/>
            <a:ext cx="0" cy="126591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文字方塊 121"/>
          <p:cNvSpPr txBox="1"/>
          <p:nvPr/>
        </p:nvSpPr>
        <p:spPr>
          <a:xfrm>
            <a:off x="11241083" y="4601196"/>
            <a:ext cx="949299" cy="3323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2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VA</a:t>
            </a:r>
            <a:r>
              <a:rPr kumimoji="1" lang="zh-CN" altLang="en-US" sz="12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2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ratings</a:t>
            </a:r>
            <a:endParaRPr kumimoji="1" lang="zh-TW" altLang="en-US" sz="12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123" name="直線箭頭接點 122"/>
          <p:cNvCxnSpPr>
            <a:endCxn id="3" idx="0"/>
          </p:cNvCxnSpPr>
          <p:nvPr/>
        </p:nvCxnSpPr>
        <p:spPr>
          <a:xfrm>
            <a:off x="5729465" y="2457049"/>
            <a:ext cx="1571" cy="60558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9" name="群組 168"/>
          <p:cNvGrpSpPr/>
          <p:nvPr/>
        </p:nvGrpSpPr>
        <p:grpSpPr>
          <a:xfrm>
            <a:off x="10463003" y="2682280"/>
            <a:ext cx="659435" cy="780815"/>
            <a:chOff x="10463003" y="2682280"/>
            <a:chExt cx="659435" cy="780815"/>
          </a:xfrm>
        </p:grpSpPr>
        <p:sp>
          <p:nvSpPr>
            <p:cNvPr id="128" name="橢圓 127"/>
            <p:cNvSpPr/>
            <p:nvPr/>
          </p:nvSpPr>
          <p:spPr>
            <a:xfrm>
              <a:off x="10613660" y="2721245"/>
              <a:ext cx="72000" cy="720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kumimoji="1" lang="zh-TW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9" name="橢圓 128"/>
            <p:cNvSpPr/>
            <p:nvPr/>
          </p:nvSpPr>
          <p:spPr>
            <a:xfrm>
              <a:off x="10746021" y="2682280"/>
              <a:ext cx="72000" cy="720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kumimoji="1" lang="zh-TW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0" name="橢圓 129"/>
            <p:cNvSpPr/>
            <p:nvPr/>
          </p:nvSpPr>
          <p:spPr>
            <a:xfrm>
              <a:off x="10878382" y="2747041"/>
              <a:ext cx="72000" cy="720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kumimoji="1" lang="zh-TW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1" name="橢圓 130"/>
            <p:cNvSpPr/>
            <p:nvPr/>
          </p:nvSpPr>
          <p:spPr>
            <a:xfrm>
              <a:off x="10898421" y="2834680"/>
              <a:ext cx="72000" cy="720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kumimoji="1" lang="zh-TW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2" name="橢圓 131"/>
            <p:cNvSpPr/>
            <p:nvPr/>
          </p:nvSpPr>
          <p:spPr>
            <a:xfrm>
              <a:off x="10889159" y="3036704"/>
              <a:ext cx="72000" cy="720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kumimoji="1" lang="zh-TW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3" name="橢圓 132"/>
            <p:cNvSpPr/>
            <p:nvPr/>
          </p:nvSpPr>
          <p:spPr>
            <a:xfrm>
              <a:off x="10712370" y="2798680"/>
              <a:ext cx="72000" cy="720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kumimoji="1" lang="zh-TW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4" name="橢圓 133"/>
            <p:cNvSpPr/>
            <p:nvPr/>
          </p:nvSpPr>
          <p:spPr>
            <a:xfrm>
              <a:off x="10793736" y="3046362"/>
              <a:ext cx="72000" cy="720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kumimoji="1" lang="zh-TW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5" name="橢圓 134"/>
            <p:cNvSpPr/>
            <p:nvPr/>
          </p:nvSpPr>
          <p:spPr>
            <a:xfrm>
              <a:off x="10864597" y="2956957"/>
              <a:ext cx="72000" cy="720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kumimoji="1" lang="zh-TW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6" name="橢圓 135"/>
            <p:cNvSpPr/>
            <p:nvPr/>
          </p:nvSpPr>
          <p:spPr>
            <a:xfrm>
              <a:off x="11034192" y="3170349"/>
              <a:ext cx="72000" cy="720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kumimoji="1" lang="zh-TW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7" name="橢圓 136"/>
            <p:cNvSpPr/>
            <p:nvPr/>
          </p:nvSpPr>
          <p:spPr>
            <a:xfrm>
              <a:off x="10597019" y="3108704"/>
              <a:ext cx="72000" cy="720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kumimoji="1" lang="zh-TW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8" name="橢圓 137"/>
            <p:cNvSpPr/>
            <p:nvPr/>
          </p:nvSpPr>
          <p:spPr>
            <a:xfrm>
              <a:off x="10796875" y="2855467"/>
              <a:ext cx="72000" cy="720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kumimoji="1" lang="zh-TW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9" name="橢圓 138"/>
            <p:cNvSpPr/>
            <p:nvPr/>
          </p:nvSpPr>
          <p:spPr>
            <a:xfrm>
              <a:off x="10946298" y="3391095"/>
              <a:ext cx="72000" cy="720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kumimoji="1" lang="zh-TW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0" name="橢圓 139"/>
            <p:cNvSpPr/>
            <p:nvPr/>
          </p:nvSpPr>
          <p:spPr>
            <a:xfrm>
              <a:off x="11050438" y="2884957"/>
              <a:ext cx="72000" cy="720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kumimoji="1" lang="zh-TW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1" name="橢圓 140"/>
            <p:cNvSpPr/>
            <p:nvPr/>
          </p:nvSpPr>
          <p:spPr>
            <a:xfrm>
              <a:off x="10784370" y="3206349"/>
              <a:ext cx="72000" cy="720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kumimoji="1" lang="zh-TW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2" name="橢圓 141"/>
            <p:cNvSpPr/>
            <p:nvPr/>
          </p:nvSpPr>
          <p:spPr>
            <a:xfrm>
              <a:off x="10463003" y="2754280"/>
              <a:ext cx="72000" cy="720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kumimoji="1" lang="zh-TW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43" name="文字方塊 142"/>
          <p:cNvSpPr txBox="1"/>
          <p:nvPr/>
        </p:nvSpPr>
        <p:spPr>
          <a:xfrm>
            <a:off x="4789662" y="2128298"/>
            <a:ext cx="756938" cy="3323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2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training</a:t>
            </a:r>
            <a:endParaRPr kumimoji="1" lang="zh-TW" altLang="en-US" sz="12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44" name="文字方塊 143"/>
          <p:cNvSpPr txBox="1"/>
          <p:nvPr/>
        </p:nvSpPr>
        <p:spPr>
          <a:xfrm>
            <a:off x="10293500" y="5923471"/>
            <a:ext cx="691215" cy="3323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2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testing</a:t>
            </a:r>
            <a:endParaRPr kumimoji="1" lang="zh-TW" altLang="en-US" sz="12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45" name="文字方塊 144"/>
          <p:cNvSpPr txBox="1"/>
          <p:nvPr/>
        </p:nvSpPr>
        <p:spPr>
          <a:xfrm>
            <a:off x="239275" y="1026507"/>
            <a:ext cx="4702756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Wingdings" charset="2"/>
              <a:buChar char="l"/>
            </a:pPr>
            <a:r>
              <a:rPr kumimoji="1"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Extract</a:t>
            </a:r>
            <a:r>
              <a:rPr kumimoji="1"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the</a:t>
            </a:r>
            <a:r>
              <a:rPr kumimoji="1"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possible</a:t>
            </a:r>
            <a:r>
              <a:rPr kumimoji="1"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emotions</a:t>
            </a:r>
            <a:r>
              <a:rPr kumimoji="1"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</a:t>
            </a:r>
            <a:r>
              <a:rPr kumimoji="1"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texts</a:t>
            </a:r>
            <a:endParaRPr kumimoji="1" lang="zh-TW" altLang="en-US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6" name="矩形 145"/>
              <p:cNvSpPr/>
              <p:nvPr/>
            </p:nvSpPr>
            <p:spPr>
              <a:xfrm>
                <a:off x="601751" y="1490445"/>
                <a:ext cx="177920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kumimoji="1" lang="en-US" altLang="zh-CN" kern="0" dirty="0" smtClean="0">
                    <a:latin typeface="+mn-ea"/>
                    <a:cs typeface="+mn-ea"/>
                    <a:sym typeface="+mn-lt"/>
                  </a:rPr>
                  <a:t>Obtain </a:t>
                </a:r>
                <a:r>
                  <a:rPr kumimoji="1" lang="zh-CN" altLang="en-US" b="0" kern="0" dirty="0" smtClean="0"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b="0" i="1" kern="0" smtClean="0">
                        <a:solidFill>
                          <a:srgbClr val="0070C0"/>
                        </a:solidFill>
                        <a:latin typeface="Cambria Math" charset="0"/>
                        <a:ea typeface="微软雅黑" panose="020B0503020204020204" pitchFamily="34" charset="-122"/>
                        <a:cs typeface="+mn-ea"/>
                        <a:sym typeface="+mn-lt"/>
                      </a:rPr>
                      <m:t>𝑃</m:t>
                    </m:r>
                    <m:r>
                      <a:rPr kumimoji="1" lang="en-US" altLang="zh-CN" i="1" kern="0">
                        <a:solidFill>
                          <a:srgbClr val="0070C0"/>
                        </a:solidFill>
                        <a:latin typeface="Cambria Math" charset="0"/>
                        <a:ea typeface="微软雅黑" panose="020B0503020204020204" pitchFamily="34" charset="-122"/>
                        <a:cs typeface="+mn-ea"/>
                        <a:sym typeface="+mn-lt"/>
                      </a:rPr>
                      <m:t>(</m:t>
                    </m:r>
                    <m:r>
                      <a:rPr kumimoji="1" lang="en-US" altLang="zh-CN" i="1" kern="0">
                        <a:solidFill>
                          <a:srgbClr val="0070C0"/>
                        </a:solidFill>
                        <a:latin typeface="Cambria Math" charset="0"/>
                        <a:ea typeface="微软雅黑" panose="020B0503020204020204" pitchFamily="34" charset="-122"/>
                        <a:cs typeface="+mn-ea"/>
                        <a:sym typeface="+mn-lt"/>
                      </a:rPr>
                      <m:t>𝑘</m:t>
                    </m:r>
                    <m:r>
                      <a:rPr kumimoji="1" lang="en-US" altLang="zh-CN" i="1" kern="0">
                        <a:solidFill>
                          <a:srgbClr val="0070C0"/>
                        </a:solidFill>
                        <a:latin typeface="Cambria Math" charset="0"/>
                        <a:ea typeface="微软雅黑" panose="020B0503020204020204" pitchFamily="34" charset="-122"/>
                        <a:cs typeface="+mn-ea"/>
                        <a:sym typeface="+mn-lt"/>
                      </a:rPr>
                      <m:t>|</m:t>
                    </m:r>
                    <m:r>
                      <a:rPr kumimoji="1" lang="en-US" altLang="zh-CN" b="1" i="1" kern="0" smtClean="0">
                        <a:solidFill>
                          <a:srgbClr val="0070C0"/>
                        </a:solidFill>
                        <a:latin typeface="Cambria Math" charset="0"/>
                        <a:ea typeface="微软雅黑" panose="020B0503020204020204" pitchFamily="34" charset="-122"/>
                        <a:cs typeface="+mn-ea"/>
                        <a:sym typeface="+mn-lt"/>
                      </a:rPr>
                      <m:t>𝑿</m:t>
                    </m:r>
                    <m:r>
                      <a:rPr kumimoji="1" lang="en-US" altLang="zh-CN" i="1" kern="0">
                        <a:solidFill>
                          <a:srgbClr val="0070C0"/>
                        </a:solidFill>
                        <a:latin typeface="Cambria Math" charset="0"/>
                        <a:ea typeface="微软雅黑" panose="020B0503020204020204" pitchFamily="34" charset="-122"/>
                        <a:cs typeface="+mn-ea"/>
                        <a:sym typeface="+mn-lt"/>
                      </a:rPr>
                      <m:t>)</m:t>
                    </m:r>
                  </m:oMath>
                </a14:m>
                <a:endParaRPr lang="zh-TW" alt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46" name="矩形 1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751" y="1490445"/>
                <a:ext cx="1779205" cy="369332"/>
              </a:xfrm>
              <a:prstGeom prst="rect">
                <a:avLst/>
              </a:prstGeom>
              <a:blipFill rotWithShape="0">
                <a:blip r:embed="rId12"/>
                <a:stretch>
                  <a:fillRect l="-3082" t="-8197" b="-2459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7" name="文字方塊 146"/>
          <p:cNvSpPr txBox="1"/>
          <p:nvPr/>
        </p:nvSpPr>
        <p:spPr>
          <a:xfrm>
            <a:off x="244117" y="1926991"/>
            <a:ext cx="3938569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Wingdings" charset="2"/>
              <a:buChar char="l"/>
            </a:pPr>
            <a:r>
              <a:rPr kumimoji="1"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Rate</a:t>
            </a:r>
            <a:r>
              <a:rPr kumimoji="1"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VA</a:t>
            </a:r>
            <a:r>
              <a:rPr kumimoji="1"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grouped</a:t>
            </a:r>
            <a:r>
              <a:rPr kumimoji="1"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by</a:t>
            </a:r>
            <a:r>
              <a:rPr kumimoji="1"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emotions</a:t>
            </a:r>
            <a:endParaRPr kumimoji="1" lang="zh-TW" altLang="en-US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48" name="文字方塊 147"/>
          <p:cNvSpPr txBox="1"/>
          <p:nvPr/>
        </p:nvSpPr>
        <p:spPr>
          <a:xfrm>
            <a:off x="242698" y="2461931"/>
            <a:ext cx="4343166" cy="81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Wingdings" charset="2"/>
              <a:buChar char="l"/>
            </a:pPr>
            <a:r>
              <a:rPr kumimoji="1"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Locate</a:t>
            </a:r>
            <a:r>
              <a:rPr kumimoji="1"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each</a:t>
            </a:r>
            <a:r>
              <a:rPr kumimoji="1"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emotion</a:t>
            </a:r>
            <a:r>
              <a:rPr kumimoji="1"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at</a:t>
            </a:r>
            <a:r>
              <a:rPr kumimoji="1"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the</a:t>
            </a:r>
            <a:r>
              <a:rPr kumimoji="1"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likely</a:t>
            </a:r>
            <a:r>
              <a:rPr kumimoji="1"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position</a:t>
            </a:r>
            <a:r>
              <a:rPr kumimoji="1"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in</a:t>
            </a:r>
            <a:r>
              <a:rPr kumimoji="1"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VA</a:t>
            </a:r>
            <a:r>
              <a:rPr kumimoji="1"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space</a:t>
            </a:r>
            <a:endParaRPr kumimoji="1" lang="zh-TW" altLang="en-US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49" name="文字方塊 148"/>
          <p:cNvSpPr txBox="1"/>
          <p:nvPr/>
        </p:nvSpPr>
        <p:spPr>
          <a:xfrm>
            <a:off x="239274" y="3311615"/>
            <a:ext cx="4057566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Wingdings" charset="2"/>
              <a:buChar char="l"/>
            </a:pPr>
            <a:r>
              <a:rPr kumimoji="1" lang="en-US" altLang="zh-TW" kern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Estimate GMM parameters</a:t>
            </a:r>
            <a:endParaRPr kumimoji="1" lang="zh-TW" altLang="en-US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0" name="矩形 149"/>
              <p:cNvSpPr/>
              <p:nvPr/>
            </p:nvSpPr>
            <p:spPr>
              <a:xfrm>
                <a:off x="601751" y="3775071"/>
                <a:ext cx="2188612" cy="38055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dirty="0" smtClean="0">
                    <a:latin typeface="+mn-ea"/>
                  </a:rPr>
                  <a:t>Obtain </a:t>
                </a:r>
                <a:r>
                  <a:rPr lang="zh-CN" altLang="en-US" b="0" dirty="0" smtClean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b="0" i="1" smtClean="0">
                            <a:solidFill>
                              <a:srgbClr val="0070C0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altLang="zh-CN" b="0" i="1" smtClean="0">
                            <a:solidFill>
                              <a:srgbClr val="0070C0"/>
                            </a:solidFill>
                            <a:latin typeface="Cambria Math" charset="0"/>
                          </a:rPr>
                          <m:t>{</m:t>
                        </m:r>
                        <m:sSub>
                          <m:sSubPr>
                            <m:ctrlPr>
                              <a:rPr lang="en-US" altLang="zh-CN" b="0" i="1" smtClean="0">
                                <a:solidFill>
                                  <a:srgbClr val="0070C0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solidFill>
                                  <a:srgbClr val="0070C0"/>
                                </a:solidFill>
                                <a:latin typeface="Cambria Math" charset="0"/>
                              </a:rPr>
                              <m:t>𝝁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rgbClr val="0070C0"/>
                                </a:solidFill>
                                <a:latin typeface="Cambria Math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altLang="zh-CN" b="0" i="1" smtClean="0">
                            <a:solidFill>
                              <a:srgbClr val="0070C0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zh-CN" altLang="en-US" b="0" i="1" smtClean="0">
                            <a:solidFill>
                              <a:srgbClr val="0070C0"/>
                            </a:solidFill>
                            <a:latin typeface="Cambria Math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altLang="zh-CN" b="0" i="1" smtClean="0">
                                <a:solidFill>
                                  <a:srgbClr val="0070C0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b="1" i="0" smtClean="0">
                                <a:solidFill>
                                  <a:srgbClr val="0070C0"/>
                                </a:solidFill>
                                <a:latin typeface="Cambria Math" charset="0"/>
                              </a:rPr>
                              <m:t>𝚺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rgbClr val="0070C0"/>
                                </a:solidFill>
                                <a:latin typeface="Cambria Math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altLang="zh-CN" b="0" i="1" smtClean="0">
                            <a:solidFill>
                              <a:srgbClr val="0070C0"/>
                            </a:solidFill>
                            <a:latin typeface="Cambria Math" charset="0"/>
                          </a:rPr>
                          <m:t>}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0070C0"/>
                            </a:solidFill>
                            <a:latin typeface="Cambria Math" charset="0"/>
                          </a:rPr>
                          <m:t>𝑘</m:t>
                        </m:r>
                        <m:r>
                          <a:rPr lang="en-US" altLang="zh-CN" b="0" i="1" smtClean="0">
                            <a:solidFill>
                              <a:srgbClr val="0070C0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altLang="zh-CN" b="0" i="1" smtClean="0">
                            <a:solidFill>
                              <a:srgbClr val="0070C0"/>
                            </a:solidFill>
                            <a:latin typeface="Cambria Math" charset="0"/>
                          </a:rPr>
                          <m:t>𝐾</m:t>
                        </m:r>
                      </m:sup>
                    </m:sSubSup>
                  </m:oMath>
                </a14:m>
                <a:endParaRPr lang="zh-CN" altLang="en-US" b="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50" name="矩形 14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751" y="3775071"/>
                <a:ext cx="2188612" cy="380553"/>
              </a:xfrm>
              <a:prstGeom prst="rect">
                <a:avLst/>
              </a:prstGeom>
              <a:blipFill rotWithShape="0">
                <a:blip r:embed="rId13"/>
                <a:stretch>
                  <a:fillRect l="-2507" t="-4762" b="-2381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1" name="文字方塊 150"/>
          <p:cNvSpPr txBox="1"/>
          <p:nvPr/>
        </p:nvSpPr>
        <p:spPr>
          <a:xfrm>
            <a:off x="287866" y="4382470"/>
            <a:ext cx="274745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000" kern="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For</a:t>
            </a:r>
            <a:r>
              <a:rPr kumimoji="1" lang="zh-CN" altLang="en-US" sz="2000" kern="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testing</a:t>
            </a:r>
            <a:r>
              <a:rPr kumimoji="1" lang="zh-CN" altLang="en-US" sz="2000" kern="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data:</a:t>
            </a:r>
            <a:endParaRPr kumimoji="1" lang="zh-TW" altLang="en-US" sz="2000" kern="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52" name="文字方塊 151"/>
          <p:cNvSpPr txBox="1"/>
          <p:nvPr/>
        </p:nvSpPr>
        <p:spPr>
          <a:xfrm>
            <a:off x="239274" y="4882025"/>
            <a:ext cx="4711235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Wingdings" charset="2"/>
              <a:buChar char="l"/>
            </a:pPr>
            <a:r>
              <a:rPr kumimoji="1"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Extract</a:t>
            </a:r>
            <a:r>
              <a:rPr kumimoji="1"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possible</a:t>
            </a:r>
            <a:r>
              <a:rPr kumimoji="1"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emotions</a:t>
            </a:r>
            <a:r>
              <a:rPr kumimoji="1"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</a:t>
            </a:r>
            <a:r>
              <a:rPr kumimoji="1"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texts</a:t>
            </a:r>
            <a:endParaRPr kumimoji="1" lang="zh-TW" altLang="en-US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矩形 152"/>
              <p:cNvSpPr/>
              <p:nvPr/>
            </p:nvSpPr>
            <p:spPr>
              <a:xfrm>
                <a:off x="601751" y="5357195"/>
                <a:ext cx="354719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kumimoji="1" lang="en-US" altLang="zh-CN" kern="0" dirty="0" smtClean="0">
                    <a:latin typeface="+mn-ea"/>
                    <a:cs typeface="+mn-ea"/>
                    <a:sym typeface="+mn-lt"/>
                  </a:rPr>
                  <a:t>Obtain </a:t>
                </a:r>
                <a:r>
                  <a:rPr kumimoji="1" lang="zh-CN" altLang="en-US" b="0" kern="0" dirty="0" smtClean="0"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b="0" i="1" kern="0" smtClean="0">
                        <a:solidFill>
                          <a:srgbClr val="0070C0"/>
                        </a:solidFill>
                        <a:latin typeface="Cambria Math" charset="0"/>
                        <a:ea typeface="微软雅黑" panose="020B0503020204020204" pitchFamily="34" charset="-122"/>
                        <a:cs typeface="+mn-ea"/>
                        <a:sym typeface="+mn-lt"/>
                      </a:rPr>
                      <m:t>𝑃</m:t>
                    </m:r>
                    <m:d>
                      <m:dPr>
                        <m:ctrlPr>
                          <a:rPr kumimoji="1" lang="en-US" altLang="zh-CN" b="0" i="1" kern="0">
                            <a:solidFill>
                              <a:srgbClr val="0070C0"/>
                            </a:solidFill>
                            <a:latin typeface="Cambria Math" charset="0"/>
                            <a:ea typeface="微软雅黑" panose="020B0503020204020204" pitchFamily="34" charset="-122"/>
                            <a:cs typeface="+mn-ea"/>
                            <a:sym typeface="+mn-lt"/>
                          </a:rPr>
                        </m:ctrlPr>
                      </m:dPr>
                      <m:e>
                        <m:r>
                          <a:rPr kumimoji="1" lang="en-US" altLang="zh-CN" i="1" kern="0">
                            <a:solidFill>
                              <a:srgbClr val="0070C0"/>
                            </a:solidFill>
                            <a:latin typeface="Cambria Math" charset="0"/>
                            <a:ea typeface="微软雅黑" panose="020B0503020204020204" pitchFamily="34" charset="-122"/>
                            <a:cs typeface="+mn-ea"/>
                            <a:sym typeface="+mn-lt"/>
                          </a:rPr>
                          <m:t>𝑘</m:t>
                        </m:r>
                      </m:e>
                      <m:e>
                        <m:r>
                          <a:rPr kumimoji="1" lang="en-US" altLang="zh-CN" b="1" i="1" kern="0" smtClean="0">
                            <a:solidFill>
                              <a:srgbClr val="0070C0"/>
                            </a:solidFill>
                            <a:latin typeface="Cambria Math" charset="0"/>
                            <a:ea typeface="微软雅黑" panose="020B0503020204020204" pitchFamily="34" charset="-122"/>
                            <a:cs typeface="+mn-ea"/>
                            <a:sym typeface="+mn-lt"/>
                          </a:rPr>
                          <m:t>𝑿</m:t>
                        </m:r>
                      </m:e>
                    </m:d>
                  </m:oMath>
                </a14:m>
                <a:r>
                  <a:rPr lang="en-US" altLang="zh-TW" dirty="0" smtClean="0">
                    <a:solidFill>
                      <a:srgbClr val="0070C0"/>
                    </a:solidFill>
                  </a:rPr>
                  <a:t> </a:t>
                </a:r>
                <a:r>
                  <a:rPr lang="en-US" altLang="zh-TW" dirty="0" smtClean="0">
                    <a:latin typeface="+mn-ea"/>
                  </a:rPr>
                  <a:t>for testing data</a:t>
                </a:r>
                <a:endParaRPr lang="zh-TW" altLang="en-US" dirty="0">
                  <a:latin typeface="+mn-ea"/>
                </a:endParaRPr>
              </a:p>
            </p:txBody>
          </p:sp>
        </mc:Choice>
        <mc:Fallback xmlns="">
          <p:sp>
            <p:nvSpPr>
              <p:cNvPr id="153" name="矩形 15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751" y="5357195"/>
                <a:ext cx="3547190" cy="369332"/>
              </a:xfrm>
              <a:prstGeom prst="rect">
                <a:avLst/>
              </a:prstGeom>
              <a:blipFill rotWithShape="0">
                <a:blip r:embed="rId14"/>
                <a:stretch>
                  <a:fillRect l="-1546" t="-10000" r="-515" b="-2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4" name="文字方塊 153"/>
          <p:cNvSpPr txBox="1"/>
          <p:nvPr/>
        </p:nvSpPr>
        <p:spPr>
          <a:xfrm>
            <a:off x="239274" y="5814303"/>
            <a:ext cx="4711235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Wingdings" charset="2"/>
              <a:buChar char="l"/>
            </a:pPr>
            <a:r>
              <a:rPr kumimoji="1" lang="en-US" altLang="zh-TW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Predict emotion distribution</a:t>
            </a:r>
            <a:endParaRPr kumimoji="1" lang="zh-TW" altLang="en-US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文字方塊 154"/>
              <p:cNvSpPr txBox="1"/>
              <p:nvPr/>
            </p:nvSpPr>
            <p:spPr>
              <a:xfrm>
                <a:off x="7489236" y="292094"/>
                <a:ext cx="4096057" cy="7398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30000"/>
                  </a:lnSpc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000" i="1" kern="0" smtClea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𝑝</m:t>
                      </m:r>
                      <m:d>
                        <m:dPr>
                          <m:ctrlPr>
                            <a:rPr kumimoji="1" lang="en-US" altLang="zh-CN" sz="2000" i="1" ker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</m:ctrlPr>
                        </m:dPr>
                        <m:e>
                          <m:r>
                            <a:rPr kumimoji="1" lang="en-US" altLang="zh-CN" sz="2000" b="1" i="1" ker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𝒚</m:t>
                          </m:r>
                          <m:r>
                            <a:rPr kumimoji="1" lang="en-US" altLang="zh-CN" sz="2000" b="1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|</m:t>
                          </m:r>
                          <m:r>
                            <a:rPr kumimoji="1" lang="en-US" altLang="zh-CN" sz="2000" b="1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𝑿</m:t>
                          </m:r>
                        </m:e>
                      </m:d>
                      <m:r>
                        <a:rPr kumimoji="1" lang="en-US" altLang="zh-CN" sz="2000" b="0" i="1" kern="0" smtClea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kumimoji="1" lang="en-US" altLang="zh-CN" sz="2000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kumimoji="1" lang="en-US" altLang="zh-CN" sz="2000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𝑘</m:t>
                          </m:r>
                          <m:r>
                            <a:rPr kumimoji="1" lang="en-US" altLang="zh-CN" sz="2000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∈</m:t>
                          </m:r>
                          <m:r>
                            <a:rPr kumimoji="1" lang="en-US" altLang="zh-CN" sz="2000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𝐾</m:t>
                          </m:r>
                        </m:sub>
                        <m:sup/>
                        <m:e>
                          <m:r>
                            <a:rPr kumimoji="1" lang="en-US" altLang="zh-CN" sz="2000" i="1" kern="0">
                              <a:solidFill>
                                <a:srgbClr val="0070C0"/>
                              </a:solidFill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𝑝</m:t>
                          </m:r>
                          <m:d>
                            <m:dPr>
                              <m:ctrlPr>
                                <a:rPr kumimoji="1" lang="en-US" altLang="zh-CN" sz="2000" i="1" kern="0">
                                  <a:solidFill>
                                    <a:srgbClr val="0070C0"/>
                                  </a:solidFill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000" i="1" kern="0">
                                  <a:solidFill>
                                    <a:srgbClr val="0070C0"/>
                                  </a:solidFill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  <m:t>𝑘</m:t>
                              </m:r>
                              <m:r>
                                <a:rPr kumimoji="1" lang="en-US" altLang="zh-CN" sz="2000" b="0" i="1" kern="0" smtClean="0">
                                  <a:solidFill>
                                    <a:srgbClr val="0070C0"/>
                                  </a:solidFill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  <m:t>|</m:t>
                              </m:r>
                              <m:r>
                                <a:rPr kumimoji="1" lang="en-US" altLang="zh-CN" sz="2000" b="1" i="1" kern="0" smtClean="0">
                                  <a:solidFill>
                                    <a:srgbClr val="0070C0"/>
                                  </a:solidFill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  <m:t>𝑿</m:t>
                              </m:r>
                            </m:e>
                          </m:d>
                          <m:r>
                            <a:rPr kumimoji="1" lang="zh-CN" altLang="en-US" sz="2000" i="1" ker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 </m:t>
                          </m:r>
                          <m:r>
                            <a:rPr kumimoji="1" lang="en-US" altLang="zh-CN" sz="2000" i="1" kern="0">
                              <a:latin typeface="Cambria Math" charset="0"/>
                              <a:ea typeface="Cambria Math" charset="0"/>
                              <a:cs typeface="Cambria Math" charset="0"/>
                              <a:sym typeface="+mn-lt"/>
                            </a:rPr>
                            <m:t>𝒩</m:t>
                          </m:r>
                          <m:r>
                            <a:rPr kumimoji="1" lang="en-US" altLang="zh-CN" sz="2000" i="1" kern="0">
                              <a:latin typeface="Cambria Math" charset="0"/>
                              <a:ea typeface="Cambria Math" charset="0"/>
                              <a:cs typeface="Cambria Math" charset="0"/>
                              <a:sym typeface="+mn-lt"/>
                            </a:rPr>
                            <m:t>(</m:t>
                          </m:r>
                          <m:r>
                            <a:rPr kumimoji="1" lang="en-US" altLang="zh-CN" sz="2000" b="1" i="1" kern="0">
                              <a:latin typeface="Cambria Math" charset="0"/>
                              <a:ea typeface="Cambria Math" charset="0"/>
                              <a:cs typeface="Cambria Math" charset="0"/>
                              <a:sym typeface="+mn-lt"/>
                            </a:rPr>
                            <m:t>𝒚</m:t>
                          </m:r>
                          <m:r>
                            <a:rPr kumimoji="1" lang="en-US" altLang="zh-CN" sz="2000" i="1" kern="0">
                              <a:latin typeface="Cambria Math" charset="0"/>
                              <a:ea typeface="Cambria Math" charset="0"/>
                              <a:cs typeface="Cambria Math" charset="0"/>
                              <a:sym typeface="+mn-lt"/>
                            </a:rPr>
                            <m:t>|</m:t>
                          </m:r>
                          <m:sSub>
                            <m:sSubPr>
                              <m:ctrlPr>
                                <a:rPr kumimoji="1" lang="en-US" altLang="zh-CN" sz="2000" b="1" i="1" kern="0">
                                  <a:solidFill>
                                    <a:srgbClr val="0070C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  <a:sym typeface="+mn-lt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b="1" i="1" kern="0">
                                  <a:solidFill>
                                    <a:srgbClr val="0070C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  <a:sym typeface="+mn-lt"/>
                                </a:rPr>
                                <m:t>𝝁</m:t>
                              </m:r>
                            </m:e>
                            <m:sub>
                              <m:r>
                                <a:rPr kumimoji="1" lang="en-US" altLang="zh-CN" sz="2000" i="1" kern="0">
                                  <a:solidFill>
                                    <a:srgbClr val="0070C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  <a:sym typeface="+mn-lt"/>
                                </a:rPr>
                                <m:t>𝑘</m:t>
                              </m:r>
                            </m:sub>
                          </m:sSub>
                          <m:r>
                            <a:rPr kumimoji="1" lang="en-US" altLang="zh-CN" sz="2000" b="1" i="1" kern="0">
                              <a:latin typeface="Cambria Math" charset="0"/>
                              <a:ea typeface="Cambria Math" charset="0"/>
                              <a:cs typeface="Cambria Math" charset="0"/>
                              <a:sym typeface="+mn-lt"/>
                            </a:rPr>
                            <m:t>,</m:t>
                          </m:r>
                          <m:r>
                            <a:rPr kumimoji="1" lang="zh-CN" altLang="en-US" sz="2000" b="1" i="1" kern="0">
                              <a:latin typeface="Cambria Math" charset="0"/>
                              <a:ea typeface="Cambria Math" charset="0"/>
                              <a:cs typeface="Cambria Math" charset="0"/>
                              <a:sym typeface="+mn-lt"/>
                            </a:rPr>
                            <m:t> </m:t>
                          </m:r>
                          <m:sSub>
                            <m:sSubPr>
                              <m:ctrlPr>
                                <a:rPr kumimoji="1" lang="en-US" altLang="zh-CN" sz="2000" b="1" i="1" kern="0">
                                  <a:solidFill>
                                    <a:srgbClr val="0070C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  <a:sym typeface="+mn-lt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b="1" kern="0">
                                  <a:solidFill>
                                    <a:srgbClr val="0070C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  <a:sym typeface="+mn-lt"/>
                                </a:rPr>
                                <m:t>𝚺</m:t>
                              </m:r>
                            </m:e>
                            <m:sub>
                              <m:r>
                                <a:rPr kumimoji="1" lang="en-US" altLang="zh-CN" sz="2000" i="1" kern="0">
                                  <a:solidFill>
                                    <a:srgbClr val="0070C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  <a:sym typeface="+mn-lt"/>
                                </a:rPr>
                                <m:t>𝑘</m:t>
                              </m:r>
                            </m:sub>
                          </m:sSub>
                          <m:r>
                            <a:rPr kumimoji="1" lang="en-US" altLang="zh-CN" sz="2000" i="1" kern="0">
                              <a:latin typeface="Cambria Math" charset="0"/>
                              <a:ea typeface="Cambria Math" charset="0"/>
                              <a:cs typeface="Cambria Math" charset="0"/>
                              <a:sym typeface="+mn-lt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kumimoji="1" lang="zh-TW" altLang="en-US" sz="2000" kern="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mc:Choice>
        <mc:Fallback xmlns="">
          <p:sp>
            <p:nvSpPr>
              <p:cNvPr id="155" name="文字方塊 1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9236" y="292094"/>
                <a:ext cx="4096057" cy="739818"/>
              </a:xfrm>
              <a:prstGeom prst="rect">
                <a:avLst/>
              </a:prstGeom>
              <a:blipFill rotWithShape="0">
                <a:blip r:embed="rId15"/>
                <a:stretch>
                  <a:fillRect b="-82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5" name="直線接點 164"/>
          <p:cNvCxnSpPr/>
          <p:nvPr/>
        </p:nvCxnSpPr>
        <p:spPr>
          <a:xfrm flipH="1">
            <a:off x="10032271" y="1748659"/>
            <a:ext cx="9127" cy="5109341"/>
          </a:xfrm>
          <a:prstGeom prst="line">
            <a:avLst/>
          </a:prstGeom>
          <a:ln w="25400">
            <a:solidFill>
              <a:schemeClr val="tx1">
                <a:lumMod val="65000"/>
                <a:lumOff val="35000"/>
                <a:alpha val="67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直線接點 166"/>
          <p:cNvCxnSpPr/>
          <p:nvPr/>
        </p:nvCxnSpPr>
        <p:spPr>
          <a:xfrm flipH="1">
            <a:off x="12045593" y="1736745"/>
            <a:ext cx="9127" cy="5109341"/>
          </a:xfrm>
          <a:prstGeom prst="line">
            <a:avLst/>
          </a:prstGeom>
          <a:ln w="25400">
            <a:solidFill>
              <a:schemeClr val="tx1">
                <a:lumMod val="65000"/>
                <a:lumOff val="35000"/>
                <a:alpha val="67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文字方塊 167"/>
          <p:cNvSpPr txBox="1"/>
          <p:nvPr/>
        </p:nvSpPr>
        <p:spPr>
          <a:xfrm>
            <a:off x="7221422" y="1861417"/>
            <a:ext cx="570990" cy="3323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2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rated</a:t>
            </a:r>
            <a:endParaRPr kumimoji="1" lang="zh-TW" altLang="en-US" sz="12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70" name="文字方塊 169"/>
          <p:cNvSpPr txBox="1"/>
          <p:nvPr/>
        </p:nvSpPr>
        <p:spPr>
          <a:xfrm>
            <a:off x="230796" y="6294149"/>
            <a:ext cx="4711235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Wingdings" charset="2"/>
              <a:buChar char="l"/>
            </a:pPr>
            <a:r>
              <a:rPr kumimoji="1" lang="en-US" altLang="zh-CN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Evaluation</a:t>
            </a:r>
            <a:endParaRPr kumimoji="1" lang="zh-TW" altLang="en-US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26764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33530">
        <p:fade/>
      </p:transition>
    </mc:Choice>
    <mc:Fallback xmlns="">
      <p:transition spd="med" advTm="13353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2" grpId="0" animBg="1"/>
      <p:bldP spid="33" grpId="0" animBg="1"/>
      <p:bldP spid="34" grpId="0" animBg="1"/>
      <p:bldP spid="11" grpId="0"/>
      <p:bldP spid="12" grpId="0" animBg="1"/>
      <p:bldP spid="46" grpId="0"/>
      <p:bldP spid="47" grpId="0"/>
      <p:bldP spid="48" grpId="0"/>
      <p:bldP spid="63" grpId="0"/>
      <p:bldP spid="74" grpId="0" animBg="1"/>
      <p:bldP spid="75" grpId="0" animBg="1"/>
      <p:bldP spid="76" grpId="0" animBg="1"/>
      <p:bldP spid="77" grpId="0"/>
      <p:bldP spid="78" grpId="0"/>
      <p:bldP spid="79" grpId="0"/>
      <p:bldP spid="80" grpId="0"/>
      <p:bldP spid="91" grpId="0" animBg="1"/>
      <p:bldP spid="93" grpId="0" animBg="1"/>
      <p:bldP spid="122" grpId="0"/>
      <p:bldP spid="143" grpId="0"/>
      <p:bldP spid="144" grpId="0"/>
      <p:bldP spid="145" grpId="0"/>
      <p:bldP spid="146" grpId="0"/>
      <p:bldP spid="147" grpId="0"/>
      <p:bldP spid="148" grpId="0"/>
      <p:bldP spid="149" grpId="0"/>
      <p:bldP spid="150" grpId="0"/>
      <p:bldP spid="151" grpId="0"/>
      <p:bldP spid="152" grpId="0"/>
      <p:bldP spid="153" grpId="0"/>
      <p:bldP spid="154" grpId="0"/>
      <p:bldP spid="168" grpId="0"/>
      <p:bldP spid="170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-1" y="0"/>
            <a:ext cx="6657975" cy="76866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endParaRPr kumimoji="1" lang="zh-TW" altLang="en-US" sz="28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492699" y="30642"/>
            <a:ext cx="5923416" cy="7325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Methodology</a:t>
            </a:r>
            <a:r>
              <a:rPr kumimoji="1" lang="zh-CN" altLang="en-US" sz="32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–</a:t>
            </a:r>
            <a:r>
              <a:rPr kumimoji="1" lang="zh-CN" altLang="en-US" sz="32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GMM</a:t>
            </a:r>
            <a:r>
              <a:rPr kumimoji="1" lang="zh-CN" altLang="en-US" sz="32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Prediction</a:t>
            </a:r>
            <a:endParaRPr kumimoji="1" lang="zh-TW" altLang="en-US" sz="3200" kern="0">
              <a:latin typeface="Arial"/>
              <a:ea typeface="Times New Roman" charset="0"/>
              <a:cs typeface="Arial"/>
              <a:sym typeface="+mn-lt"/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292099" y="1376151"/>
            <a:ext cx="10334337" cy="5324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Combine</a:t>
            </a:r>
            <a:r>
              <a:rPr kumimoji="1" lang="zh-CN" altLang="en-US" sz="2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possible</a:t>
            </a:r>
            <a:r>
              <a:rPr kumimoji="1" lang="zh-CN" altLang="en-US" sz="2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emotions</a:t>
            </a:r>
            <a:r>
              <a:rPr kumimoji="1" lang="zh-CN" altLang="en-US" sz="2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into</a:t>
            </a:r>
            <a:r>
              <a:rPr kumimoji="1" lang="zh-CN" altLang="en-US" sz="2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</a:t>
            </a:r>
            <a:r>
              <a:rPr kumimoji="1" lang="zh-CN" altLang="en-US" sz="2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single</a:t>
            </a:r>
            <a:r>
              <a:rPr kumimoji="1" lang="zh-CN" altLang="en-US" sz="2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emotion</a:t>
            </a:r>
            <a:r>
              <a:rPr kumimoji="1" lang="zh-CN" altLang="en-US" sz="2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distribution</a:t>
            </a:r>
            <a:r>
              <a:rPr kumimoji="1" lang="zh-CN" altLang="en-US" sz="2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with</a:t>
            </a:r>
            <a:r>
              <a:rPr kumimoji="1" lang="zh-CN" altLang="en-US" sz="2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priors</a:t>
            </a:r>
            <a:endParaRPr kumimoji="1" lang="zh-TW" altLang="en-US" sz="22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27" name="直線箭頭接點 26"/>
          <p:cNvCxnSpPr/>
          <p:nvPr/>
        </p:nvCxnSpPr>
        <p:spPr>
          <a:xfrm flipV="1">
            <a:off x="4585292" y="2853951"/>
            <a:ext cx="1747949" cy="428626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字方塊 27"/>
          <p:cNvSpPr txBox="1"/>
          <p:nvPr/>
        </p:nvSpPr>
        <p:spPr>
          <a:xfrm>
            <a:off x="6333241" y="2449225"/>
            <a:ext cx="1811714" cy="8094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Weighted</a:t>
            </a:r>
            <a:r>
              <a:rPr kumimoji="1" lang="zh-CN" altLang="en-US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predicted</a:t>
            </a:r>
            <a:r>
              <a:rPr kumimoji="1" lang="zh-CN" altLang="en-US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model</a:t>
            </a:r>
            <a:endParaRPr kumimoji="1" lang="zh-TW" altLang="en-US" sz="16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3" name="文字方塊 32"/>
          <p:cNvSpPr txBox="1"/>
          <p:nvPr/>
        </p:nvSpPr>
        <p:spPr>
          <a:xfrm>
            <a:off x="349631" y="4822492"/>
            <a:ext cx="1274708" cy="3724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GMM</a:t>
            </a:r>
            <a:r>
              <a:rPr kumimoji="1" lang="zh-CN" altLang="en-US" sz="1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Model</a:t>
            </a:r>
            <a:endParaRPr kumimoji="1" lang="zh-TW" altLang="en-US" sz="14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4" name="文字方塊 33"/>
          <p:cNvSpPr txBox="1"/>
          <p:nvPr/>
        </p:nvSpPr>
        <p:spPr>
          <a:xfrm>
            <a:off x="4531353" y="4885809"/>
            <a:ext cx="1595309" cy="3724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GMM</a:t>
            </a:r>
            <a:r>
              <a:rPr kumimoji="1" lang="zh-CN" altLang="en-US" sz="1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Prediction</a:t>
            </a:r>
            <a:endParaRPr kumimoji="1" lang="zh-TW" altLang="en-US" sz="14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/>
              <p:cNvSpPr txBox="1"/>
              <p:nvPr/>
            </p:nvSpPr>
            <p:spPr>
              <a:xfrm>
                <a:off x="6634184" y="3313005"/>
                <a:ext cx="3104119" cy="8792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30000"/>
                  </a:lnSpc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000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</m:ctrlPr>
                        </m:sSubPr>
                        <m:e>
                          <m:r>
                            <a:rPr kumimoji="1" lang="en-US" altLang="zh-CN" sz="2000" b="1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𝝁</m:t>
                          </m:r>
                        </m:e>
                        <m:sub>
                          <m:r>
                            <a:rPr kumimoji="1" lang="en-US" altLang="zh-CN" sz="2000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𝑝𝑟𝑒</m:t>
                          </m:r>
                        </m:sub>
                      </m:sSub>
                      <m:r>
                        <a:rPr kumimoji="1" lang="en-US" altLang="zh-CN" sz="2000" b="0" i="1" kern="0" smtClea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=</m:t>
                      </m:r>
                      <m:f>
                        <m:fPr>
                          <m:ctrlPr>
                            <a:rPr kumimoji="1" lang="bg-BG" altLang="zh-CN" sz="2000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</m:ctrlPr>
                        </m:fPr>
                        <m:num>
                          <m:r>
                            <a:rPr kumimoji="1" lang="en-US" altLang="zh-CN" sz="2000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𝑝</m:t>
                          </m:r>
                          <m:d>
                            <m:dPr>
                              <m:ctrlPr>
                                <a:rPr kumimoji="1" lang="en-US" altLang="zh-CN" sz="2000" b="0" i="1" kern="0" smtClean="0"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000" b="0" i="1" kern="0" smtClean="0"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  <m:t>𝑧</m:t>
                              </m:r>
                              <m:r>
                                <a:rPr kumimoji="1" lang="en-US" altLang="zh-CN" sz="2000" b="0" i="1" kern="0" smtClean="0"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  <m:t>=</m:t>
                              </m:r>
                              <m:r>
                                <a:rPr kumimoji="1" lang="en-US" altLang="zh-CN" sz="2000" b="0" i="1" kern="0" smtClean="0"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  <m:t>𝑘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kumimoji="1" lang="en-US" altLang="zh-CN" sz="2000" b="0" i="1" kern="0" smtClean="0">
                                      <a:latin typeface="Cambria Math" charset="0"/>
                                      <a:ea typeface="微软雅黑" panose="020B0503020204020204" pitchFamily="34" charset="-122"/>
                                      <a:cs typeface="+mn-ea"/>
                                      <a:sym typeface="+mn-lt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000" b="1" i="1" kern="0" smtClean="0">
                                      <a:latin typeface="Cambria Math" charset="0"/>
                                      <a:ea typeface="微软雅黑" panose="020B0503020204020204" pitchFamily="34" charset="-122"/>
                                      <a:cs typeface="+mn-ea"/>
                                      <a:sym typeface="+mn-lt"/>
                                    </a:rPr>
                                    <m:t>𝑿</m:t>
                                  </m:r>
                                </m:e>
                                <m:sub>
                                  <m:r>
                                    <a:rPr kumimoji="1" lang="en-US" altLang="zh-CN" sz="2000" b="0" i="1" kern="0" smtClean="0">
                                      <a:latin typeface="Cambria Math" charset="0"/>
                                      <a:ea typeface="微软雅黑" panose="020B0503020204020204" pitchFamily="34" charset="-122"/>
                                      <a:cs typeface="+mn-ea"/>
                                      <a:sym typeface="+mn-lt"/>
                                    </a:rPr>
                                    <m:t>𝑢𝑛𝑠𝑒𝑒𝑛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kumimoji="1" lang="en-US" altLang="zh-CN" sz="2000" b="0" i="1" kern="0" smtClean="0"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b="1" i="1" kern="0" smtClean="0"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  <m:t>𝝁</m:t>
                              </m:r>
                            </m:e>
                            <m:sub>
                              <m:r>
                                <a:rPr kumimoji="1" lang="en-US" altLang="zh-CN" sz="2000" b="0" i="1" kern="0" smtClean="0"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  <m:t>𝑘</m:t>
                              </m:r>
                            </m:sub>
                          </m:sSub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ctrlPr>
                                <a:rPr kumimoji="1" lang="is-IS" altLang="zh-CN" sz="2000" b="0" i="1" kern="0" smtClean="0"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kumimoji="1" lang="en-US" altLang="zh-CN" sz="2000" b="0" i="1" kern="0" smtClean="0"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  <m:t>𝑘</m:t>
                              </m:r>
                              <m:r>
                                <a:rPr kumimoji="1" lang="en-US" altLang="zh-CN" sz="2000" b="0" i="1" kern="0" smtClean="0"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  <m:t>=1</m:t>
                              </m:r>
                            </m:sub>
                            <m:sup>
                              <m:r>
                                <a:rPr kumimoji="1" lang="en-US" altLang="zh-CN" sz="2000" b="0" i="1" kern="0" smtClean="0"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  <m:t>𝐾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kumimoji="1" lang="en-US" altLang="zh-CN" sz="2000" b="0" i="1" kern="0" smtClean="0">
                                      <a:latin typeface="Cambria Math" charset="0"/>
                                      <a:ea typeface="微软雅黑" panose="020B0503020204020204" pitchFamily="34" charset="-122"/>
                                      <a:cs typeface="+mn-ea"/>
                                      <a:sym typeface="+mn-lt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000" b="1" i="1" kern="0" smtClean="0">
                                      <a:latin typeface="Cambria Math" charset="0"/>
                                      <a:ea typeface="微软雅黑" panose="020B0503020204020204" pitchFamily="34" charset="-122"/>
                                      <a:cs typeface="+mn-ea"/>
                                      <a:sym typeface="+mn-lt"/>
                                    </a:rPr>
                                    <m:t>𝝁</m:t>
                                  </m:r>
                                </m:e>
                                <m:sub>
                                  <m:r>
                                    <a:rPr kumimoji="1" lang="en-US" altLang="zh-CN" sz="2000" b="0" i="1" kern="0" smtClean="0">
                                      <a:latin typeface="Cambria Math" charset="0"/>
                                      <a:ea typeface="微软雅黑" panose="020B0503020204020204" pitchFamily="34" charset="-122"/>
                                      <a:cs typeface="+mn-ea"/>
                                      <a:sym typeface="+mn-lt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</m:oMath>
                  </m:oMathPara>
                </a14:m>
                <a:endParaRPr kumimoji="1" lang="zh-TW" altLang="en-US" sz="2000" kern="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mc:Choice>
        <mc:Fallback xmlns="">
          <p:sp>
            <p:nvSpPr>
              <p:cNvPr id="4" name="文字方塊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4184" y="3313005"/>
                <a:ext cx="3104119" cy="87921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字方塊 46"/>
              <p:cNvSpPr txBox="1"/>
              <p:nvPr/>
            </p:nvSpPr>
            <p:spPr>
              <a:xfrm>
                <a:off x="6622692" y="4476768"/>
                <a:ext cx="3178691" cy="8792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30000"/>
                  </a:lnSpc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000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</m:ctrlPr>
                        </m:sSubPr>
                        <m:e>
                          <m:r>
                            <a:rPr kumimoji="1" lang="en-US" altLang="zh-CN" sz="2000" b="1" i="0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𝚺</m:t>
                          </m:r>
                        </m:e>
                        <m:sub>
                          <m:r>
                            <a:rPr kumimoji="1" lang="en-US" altLang="zh-CN" sz="2000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𝑝𝑟𝑒</m:t>
                          </m:r>
                        </m:sub>
                      </m:sSub>
                      <m:r>
                        <a:rPr kumimoji="1" lang="en-US" altLang="zh-CN" sz="2000" b="0" i="1" kern="0" smtClea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=</m:t>
                      </m:r>
                      <m:f>
                        <m:fPr>
                          <m:ctrlPr>
                            <a:rPr kumimoji="1" lang="bg-BG" altLang="zh-CN" sz="2000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</m:ctrlPr>
                        </m:fPr>
                        <m:num>
                          <m:r>
                            <a:rPr kumimoji="1" lang="en-US" altLang="zh-CN" sz="2000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𝑝</m:t>
                          </m:r>
                          <m:d>
                            <m:dPr>
                              <m:ctrlPr>
                                <a:rPr kumimoji="1" lang="en-US" altLang="zh-CN" sz="2000" b="0" i="1" kern="0" smtClean="0"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000" b="0" i="1" kern="0" smtClean="0"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  <m:t>𝑧</m:t>
                              </m:r>
                              <m:r>
                                <a:rPr kumimoji="1" lang="en-US" altLang="zh-CN" sz="2000" b="0" i="1" kern="0" smtClean="0"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  <m:t>=</m:t>
                              </m:r>
                              <m:r>
                                <a:rPr kumimoji="1" lang="en-US" altLang="zh-CN" sz="2000" b="0" i="1" kern="0" smtClean="0"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  <m:t>𝑘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kumimoji="1" lang="en-US" altLang="zh-CN" sz="2000" b="0" i="1" kern="0" smtClean="0">
                                      <a:latin typeface="Cambria Math" charset="0"/>
                                      <a:ea typeface="微软雅黑" panose="020B0503020204020204" pitchFamily="34" charset="-122"/>
                                      <a:cs typeface="+mn-ea"/>
                                      <a:sym typeface="+mn-lt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000" b="1" i="1" kern="0" smtClean="0">
                                      <a:latin typeface="Cambria Math" charset="0"/>
                                      <a:ea typeface="微软雅黑" panose="020B0503020204020204" pitchFamily="34" charset="-122"/>
                                      <a:cs typeface="+mn-ea"/>
                                      <a:sym typeface="+mn-lt"/>
                                    </a:rPr>
                                    <m:t>𝑿</m:t>
                                  </m:r>
                                </m:e>
                                <m:sub>
                                  <m:r>
                                    <a:rPr kumimoji="1" lang="en-US" altLang="zh-CN" sz="2000" b="0" i="1" kern="0" smtClean="0">
                                      <a:latin typeface="Cambria Math" charset="0"/>
                                      <a:ea typeface="微软雅黑" panose="020B0503020204020204" pitchFamily="34" charset="-122"/>
                                      <a:cs typeface="+mn-ea"/>
                                      <a:sym typeface="+mn-lt"/>
                                    </a:rPr>
                                    <m:t>𝑢𝑛𝑠𝑒𝑒𝑛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kumimoji="1" lang="en-US" altLang="zh-CN" sz="2000" b="0" i="1" kern="0" smtClean="0"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b="1" i="0" kern="0" smtClean="0"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  <m:t>𝚺</m:t>
                              </m:r>
                            </m:e>
                            <m:sub>
                              <m:r>
                                <a:rPr kumimoji="1" lang="en-US" altLang="zh-CN" sz="2000" b="0" i="1" kern="0" smtClean="0"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  <m:t>𝑘</m:t>
                              </m:r>
                            </m:sub>
                          </m:sSub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ctrlPr>
                                <a:rPr kumimoji="1" lang="is-IS" altLang="zh-CN" sz="2000" b="0" i="1" kern="0" smtClean="0"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kumimoji="1" lang="en-US" altLang="zh-CN" sz="2000" b="0" i="1" kern="0" smtClean="0"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  <m:t>𝑘</m:t>
                              </m:r>
                              <m:r>
                                <a:rPr kumimoji="1" lang="en-US" altLang="zh-CN" sz="2000" b="0" i="1" kern="0" smtClean="0"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  <m:t>=1</m:t>
                              </m:r>
                            </m:sub>
                            <m:sup>
                              <m:r>
                                <a:rPr kumimoji="1" lang="en-US" altLang="zh-CN" sz="2000" b="0" i="1" kern="0" smtClean="0"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  <m:t>𝐾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kumimoji="1" lang="en-US" altLang="zh-CN" sz="2000" b="0" i="1" kern="0" smtClean="0">
                                      <a:latin typeface="Cambria Math" charset="0"/>
                                      <a:ea typeface="微软雅黑" panose="020B0503020204020204" pitchFamily="34" charset="-122"/>
                                      <a:cs typeface="+mn-ea"/>
                                      <a:sym typeface="+mn-lt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000" b="1" i="0" kern="0" smtClean="0">
                                      <a:latin typeface="Cambria Math" charset="0"/>
                                      <a:ea typeface="微软雅黑" panose="020B0503020204020204" pitchFamily="34" charset="-122"/>
                                      <a:cs typeface="+mn-ea"/>
                                      <a:sym typeface="+mn-lt"/>
                                    </a:rPr>
                                    <m:t>𝚺</m:t>
                                  </m:r>
                                </m:e>
                                <m:sub>
                                  <m:r>
                                    <a:rPr kumimoji="1" lang="en-US" altLang="zh-CN" sz="2000" b="0" i="1" kern="0" smtClean="0">
                                      <a:latin typeface="Cambria Math" charset="0"/>
                                      <a:ea typeface="微软雅黑" panose="020B0503020204020204" pitchFamily="34" charset="-122"/>
                                      <a:cs typeface="+mn-ea"/>
                                      <a:sym typeface="+mn-lt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</m:oMath>
                  </m:oMathPara>
                </a14:m>
                <a:endParaRPr kumimoji="1" lang="zh-TW" altLang="en-US" sz="2000" kern="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mc:Choice>
        <mc:Fallback xmlns="">
          <p:sp>
            <p:nvSpPr>
              <p:cNvPr id="47" name="文字方塊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2692" y="4476768"/>
                <a:ext cx="3178691" cy="879215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圖片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060" y="2261610"/>
            <a:ext cx="5963096" cy="283085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/>
              <p:cNvSpPr/>
              <p:nvPr/>
            </p:nvSpPr>
            <p:spPr>
              <a:xfrm>
                <a:off x="3892810" y="5548697"/>
                <a:ext cx="149611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000" b="0" i="1" kern="0" smtClea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𝑃</m:t>
                      </m:r>
                      <m:r>
                        <a:rPr kumimoji="1" lang="en-US" altLang="zh-CN" sz="2000" i="1" ker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(</m:t>
                      </m:r>
                      <m:r>
                        <a:rPr kumimoji="1" lang="en-US" altLang="zh-CN" sz="2000" i="1" ker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𝑧</m:t>
                      </m:r>
                      <m:r>
                        <a:rPr kumimoji="1" lang="en-US" altLang="zh-CN" sz="2000" i="1" ker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=</m:t>
                      </m:r>
                      <m:r>
                        <a:rPr kumimoji="1" lang="en-US" altLang="zh-CN" sz="2000" i="1" ker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𝑘</m:t>
                      </m:r>
                      <m:r>
                        <a:rPr kumimoji="1" lang="en-US" altLang="zh-CN" sz="2000" i="1" ker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|</m:t>
                      </m:r>
                      <m:r>
                        <a:rPr kumimoji="1" lang="en-US" altLang="zh-CN" sz="2000" b="1" i="1" kern="0" smtClea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𝑿</m:t>
                      </m:r>
                      <m:r>
                        <a:rPr kumimoji="1" lang="en-US" altLang="zh-CN" sz="2000" i="1" ker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)</m:t>
                      </m:r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2810" y="5548697"/>
                <a:ext cx="1496115" cy="400110"/>
              </a:xfrm>
              <a:prstGeom prst="rect">
                <a:avLst/>
              </a:prstGeom>
              <a:blipFill rotWithShape="0">
                <a:blip r:embed="rId7"/>
                <a:stretch>
                  <a:fillRect b="-1969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矩形 14"/>
          <p:cNvSpPr/>
          <p:nvPr/>
        </p:nvSpPr>
        <p:spPr>
          <a:xfrm>
            <a:off x="3892809" y="5508941"/>
            <a:ext cx="1483483" cy="544274"/>
          </a:xfrm>
          <a:prstGeom prst="rect">
            <a:avLst/>
          </a:prstGeom>
          <a:noFill/>
          <a:ln w="222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kumimoji="1" lang="zh-TW" altLang="en-US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/>
              <p:cNvSpPr/>
              <p:nvPr/>
            </p:nvSpPr>
            <p:spPr>
              <a:xfrm>
                <a:off x="939461" y="5538897"/>
                <a:ext cx="1497398" cy="41261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000" b="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altLang="zh-CN" sz="2000" b="0" i="1" smtClean="0">
                              <a:latin typeface="Cambria Math" charset="0"/>
                            </a:rPr>
                            <m:t>{</m:t>
                          </m:r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1" i="1" smtClean="0">
                                  <a:latin typeface="Cambria Math" charset="0"/>
                                </a:rPr>
                                <m:t>𝝁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zh-CN" sz="2000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zh-CN" altLang="en-US" sz="2000" b="0" i="1" smtClean="0">
                              <a:latin typeface="Cambria Math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1" i="0" smtClean="0">
                                  <a:latin typeface="Cambria Math" charset="0"/>
                                </a:rPr>
                                <m:t>𝚺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zh-CN" sz="2000" b="0" i="1" smtClean="0">
                              <a:latin typeface="Cambria Math" charset="0"/>
                            </a:rPr>
                            <m:t>}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charset="0"/>
                            </a:rPr>
                            <m:t>𝑘</m:t>
                          </m:r>
                          <m:r>
                            <a:rPr lang="en-US" altLang="zh-CN" sz="2000" b="0" i="1" smtClean="0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000" b="0" i="1" smtClean="0">
                              <a:latin typeface="Cambria Math" charset="0"/>
                            </a:rPr>
                            <m:t>𝐾</m:t>
                          </m:r>
                        </m:sup>
                      </m:sSubSup>
                    </m:oMath>
                  </m:oMathPara>
                </a14:m>
                <a:endParaRPr lang="zh-CN" altLang="en-US" sz="2000" b="0" dirty="0"/>
              </a:p>
            </p:txBody>
          </p:sp>
        </mc:Choice>
        <mc:Fallback xmlns="">
          <p:sp>
            <p:nvSpPr>
              <p:cNvPr id="16" name="矩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9461" y="5538897"/>
                <a:ext cx="1497398" cy="412613"/>
              </a:xfrm>
              <a:prstGeom prst="rect">
                <a:avLst/>
              </a:prstGeom>
              <a:blipFill rotWithShape="0">
                <a:blip r:embed="rId8"/>
                <a:stretch>
                  <a:fillRect b="-1940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矩形 16"/>
          <p:cNvSpPr/>
          <p:nvPr/>
        </p:nvSpPr>
        <p:spPr>
          <a:xfrm>
            <a:off x="953376" y="5512393"/>
            <a:ext cx="1483483" cy="544274"/>
          </a:xfrm>
          <a:prstGeom prst="rect">
            <a:avLst/>
          </a:prstGeom>
          <a:noFill/>
          <a:ln w="222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kumimoji="1" lang="zh-TW" altLang="en-US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643246" y="6083171"/>
            <a:ext cx="258136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from</a:t>
            </a:r>
            <a:r>
              <a:rPr kumimoji="1" lang="zh-CN" altLang="en-US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training</a:t>
            </a:r>
            <a:r>
              <a:rPr kumimoji="1" lang="zh-CN" altLang="en-US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data</a:t>
            </a:r>
            <a:endParaRPr kumimoji="1" lang="zh-TW" altLang="en-US" sz="20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3545300" y="6092971"/>
            <a:ext cx="258136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from</a:t>
            </a:r>
            <a:r>
              <a:rPr kumimoji="1" lang="zh-CN" altLang="en-US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testing</a:t>
            </a:r>
            <a:r>
              <a:rPr kumimoji="1" lang="zh-CN" altLang="en-US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data</a:t>
            </a:r>
            <a:endParaRPr kumimoji="1" lang="zh-TW" altLang="en-US" sz="20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3852-3E02-994E-8C07-E1FB887EDC55}" type="slidenum">
              <a:rPr kumimoji="1" lang="zh-TW" altLang="en-US" smtClean="0"/>
              <a:pPr/>
              <a:t>29</a:t>
            </a:fld>
            <a:endParaRPr kumimoji="1" lang="zh-TW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159378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56934">
        <p:fade/>
      </p:transition>
    </mc:Choice>
    <mc:Fallback>
      <p:transition spd="med" advTm="5693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4" grpId="0"/>
      <p:bldP spid="47" grpId="0"/>
      <p:bldP spid="14" grpId="0"/>
      <p:bldP spid="15" grpId="0" animBg="1"/>
      <p:bldP spid="16" grpId="0"/>
      <p:bldP spid="17" grpId="0" animBg="1"/>
      <p:bldP spid="18" grpId="0"/>
      <p:bldP spid="1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5149516" cy="76866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endParaRPr kumimoji="1" lang="zh-TW" altLang="en-US" sz="28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492699" y="30642"/>
            <a:ext cx="1483098" cy="665888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Outline</a:t>
            </a:r>
            <a:endParaRPr kumimoji="1" lang="zh-TW" altLang="en-US" sz="3200" kern="0">
              <a:latin typeface="Arial"/>
              <a:ea typeface="Times New Roman" charset="0"/>
              <a:cs typeface="Arial"/>
              <a:sym typeface="+mn-lt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926652" y="1510726"/>
            <a:ext cx="2339102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Clr>
                <a:schemeClr val="bg2">
                  <a:lumMod val="50000"/>
                </a:schemeClr>
              </a:buClr>
              <a:buFont typeface="Wingdings" charset="2"/>
              <a:buChar char="l"/>
            </a:pPr>
            <a:r>
              <a:rPr kumimoji="1" lang="en-US" altLang="zh-CN" sz="2400" kern="0"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Introduction</a:t>
            </a:r>
            <a:endParaRPr kumimoji="1" lang="zh-TW" altLang="en-US" sz="2400" kern="0">
              <a:latin typeface="+mj-lt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932274" y="2272883"/>
            <a:ext cx="2534668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Clr>
                <a:schemeClr val="bg2">
                  <a:lumMod val="50000"/>
                </a:schemeClr>
              </a:buClr>
              <a:buFont typeface="Wingdings" charset="2"/>
              <a:buChar char="l"/>
            </a:pPr>
            <a:r>
              <a:rPr kumimoji="1" lang="en-US" altLang="zh-CN" sz="2400" kern="0"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Related</a:t>
            </a:r>
            <a:r>
              <a:rPr kumimoji="1" lang="zh-CN" altLang="en-US" sz="2400" kern="0"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Work</a:t>
            </a:r>
            <a:endParaRPr kumimoji="1" lang="zh-TW" altLang="en-US" sz="2400" kern="0">
              <a:latin typeface="+mj-lt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932274" y="3797197"/>
            <a:ext cx="2555508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Clr>
                <a:schemeClr val="bg2">
                  <a:lumMod val="50000"/>
                </a:schemeClr>
              </a:buClr>
              <a:buFont typeface="Wingdings" charset="2"/>
              <a:buChar char="l"/>
            </a:pPr>
            <a:r>
              <a:rPr kumimoji="1" lang="en-US" altLang="zh-CN" sz="2400" kern="0">
                <a:solidFill>
                  <a:schemeClr val="bg1">
                    <a:lumMod val="75000"/>
                  </a:schemeClr>
                </a:solidFill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Methodology</a:t>
            </a:r>
            <a:endParaRPr kumimoji="1" lang="zh-TW" altLang="en-US" sz="2400" kern="0">
              <a:solidFill>
                <a:schemeClr val="bg1">
                  <a:lumMod val="75000"/>
                </a:schemeClr>
              </a:solidFill>
              <a:latin typeface="+mj-lt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926652" y="4493811"/>
            <a:ext cx="4525598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Clr>
                <a:schemeClr val="bg2">
                  <a:lumMod val="50000"/>
                </a:schemeClr>
              </a:buClr>
              <a:buFont typeface="Wingdings" charset="2"/>
              <a:buChar char="l"/>
            </a:pPr>
            <a:r>
              <a:rPr kumimoji="1" lang="en-US" altLang="zh-CN" sz="2400" kern="0">
                <a:solidFill>
                  <a:schemeClr val="bg1">
                    <a:lumMod val="75000"/>
                  </a:schemeClr>
                </a:solidFill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Experiment</a:t>
            </a:r>
            <a:r>
              <a:rPr kumimoji="1" lang="zh-CN" altLang="en-US" sz="2400" kern="0">
                <a:solidFill>
                  <a:schemeClr val="bg1">
                    <a:lumMod val="75000"/>
                  </a:schemeClr>
                </a:solidFill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solidFill>
                  <a:schemeClr val="bg1">
                    <a:lumMod val="75000"/>
                  </a:schemeClr>
                </a:solidFill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and</a:t>
            </a:r>
            <a:r>
              <a:rPr kumimoji="1" lang="zh-CN" altLang="en-US" sz="2400" kern="0">
                <a:solidFill>
                  <a:schemeClr val="bg1">
                    <a:lumMod val="75000"/>
                  </a:schemeClr>
                </a:solidFill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solidFill>
                  <a:schemeClr val="bg1">
                    <a:lumMod val="75000"/>
                  </a:schemeClr>
                </a:solidFill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Evaluation</a:t>
            </a:r>
            <a:endParaRPr kumimoji="1" lang="zh-TW" altLang="en-US" sz="2400" kern="0">
              <a:solidFill>
                <a:schemeClr val="bg1">
                  <a:lumMod val="75000"/>
                </a:schemeClr>
              </a:solidFill>
              <a:latin typeface="+mj-lt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926652" y="5224972"/>
            <a:ext cx="2308645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Clr>
                <a:schemeClr val="bg2">
                  <a:lumMod val="50000"/>
                </a:schemeClr>
              </a:buClr>
              <a:buFont typeface="Wingdings" charset="2"/>
              <a:buChar char="l"/>
            </a:pPr>
            <a:r>
              <a:rPr kumimoji="1" lang="en-US" altLang="zh-CN" sz="2400" kern="0">
                <a:solidFill>
                  <a:schemeClr val="bg1">
                    <a:lumMod val="75000"/>
                  </a:schemeClr>
                </a:solidFill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Conclusions</a:t>
            </a:r>
            <a:endParaRPr kumimoji="1" lang="zh-TW" altLang="en-US" sz="2400" kern="0">
              <a:solidFill>
                <a:schemeClr val="bg1">
                  <a:lumMod val="75000"/>
                </a:schemeClr>
              </a:solidFill>
              <a:latin typeface="+mj-lt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926652" y="3035040"/>
            <a:ext cx="2005677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Clr>
                <a:schemeClr val="bg2">
                  <a:lumMod val="50000"/>
                </a:schemeClr>
              </a:buClr>
              <a:buFont typeface="Wingdings" charset="2"/>
              <a:buChar char="l"/>
            </a:pPr>
            <a:r>
              <a:rPr kumimoji="1" lang="en-US" altLang="zh-CN" sz="2400" kern="0"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Objective</a:t>
            </a:r>
            <a:endParaRPr kumimoji="1" lang="zh-TW" altLang="en-US" sz="2400" kern="0">
              <a:latin typeface="+mj-lt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3852-3E02-994E-8C07-E1FB887EDC55}" type="slidenum">
              <a:rPr kumimoji="1" lang="zh-TW" altLang="en-US" smtClean="0"/>
              <a:pPr/>
              <a:t>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35911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206">
        <p:fade/>
      </p:transition>
    </mc:Choice>
    <mc:Fallback xmlns="">
      <p:transition spd="med" advTm="5206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5149516" cy="76866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endParaRPr kumimoji="1" lang="zh-TW" altLang="en-US" sz="28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492699" y="30642"/>
            <a:ext cx="1483098" cy="7325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Outline</a:t>
            </a:r>
            <a:endParaRPr kumimoji="1" lang="zh-TW" altLang="en-US" sz="3200" kern="0">
              <a:latin typeface="Arial"/>
              <a:ea typeface="Times New Roman" charset="0"/>
              <a:cs typeface="Arial"/>
              <a:sym typeface="+mn-lt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492699" y="1123268"/>
            <a:ext cx="2339102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Clr>
                <a:schemeClr val="bg2">
                  <a:lumMod val="50000"/>
                </a:schemeClr>
              </a:buClr>
              <a:buFont typeface="Wingdings" charset="2"/>
              <a:buChar char="l"/>
            </a:pPr>
            <a:r>
              <a:rPr kumimoji="1" lang="en-US" altLang="zh-CN" sz="2400" kern="0">
                <a:solidFill>
                  <a:schemeClr val="bg1">
                    <a:lumMod val="75000"/>
                  </a:schemeClr>
                </a:solidFill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Introduction</a:t>
            </a:r>
            <a:endParaRPr kumimoji="1" lang="zh-TW" altLang="en-US" sz="2400" kern="0">
              <a:solidFill>
                <a:schemeClr val="bg1">
                  <a:lumMod val="75000"/>
                </a:schemeClr>
              </a:solidFill>
              <a:latin typeface="+mj-lt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492699" y="1683947"/>
            <a:ext cx="2534668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Clr>
                <a:schemeClr val="bg2">
                  <a:lumMod val="50000"/>
                </a:schemeClr>
              </a:buClr>
              <a:buFont typeface="Wingdings" charset="2"/>
              <a:buChar char="l"/>
            </a:pPr>
            <a:r>
              <a:rPr kumimoji="1" lang="en-US" altLang="zh-CN" sz="2400" kern="0">
                <a:solidFill>
                  <a:schemeClr val="bg1">
                    <a:lumMod val="75000"/>
                  </a:schemeClr>
                </a:solidFill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Related</a:t>
            </a:r>
            <a:r>
              <a:rPr kumimoji="1" lang="zh-CN" altLang="en-US" sz="2400" kern="0">
                <a:solidFill>
                  <a:schemeClr val="bg1">
                    <a:lumMod val="75000"/>
                  </a:schemeClr>
                </a:solidFill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solidFill>
                  <a:schemeClr val="bg1">
                    <a:lumMod val="75000"/>
                  </a:schemeClr>
                </a:solidFill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Work</a:t>
            </a:r>
            <a:endParaRPr kumimoji="1" lang="zh-TW" altLang="en-US" sz="2400" kern="0">
              <a:solidFill>
                <a:schemeClr val="bg1">
                  <a:lumMod val="75000"/>
                </a:schemeClr>
              </a:solidFill>
              <a:latin typeface="+mj-lt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492699" y="2786893"/>
            <a:ext cx="2555508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Clr>
                <a:schemeClr val="bg2">
                  <a:lumMod val="50000"/>
                </a:schemeClr>
              </a:buClr>
              <a:buFont typeface="Wingdings" charset="2"/>
              <a:buChar char="l"/>
            </a:pPr>
            <a:r>
              <a:rPr kumimoji="1" lang="en-US" altLang="zh-CN" sz="2400" kern="0"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Methodology</a:t>
            </a:r>
            <a:endParaRPr kumimoji="1" lang="zh-TW" altLang="en-US" sz="2400" kern="0">
              <a:latin typeface="+mj-lt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857134" y="3323873"/>
            <a:ext cx="330250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Clr>
                <a:schemeClr val="bg2">
                  <a:lumMod val="50000"/>
                </a:schemeClr>
              </a:buClr>
              <a:buFont typeface="Arial" charset="0"/>
              <a:buChar char="•"/>
            </a:pPr>
            <a:r>
              <a:rPr kumimoji="1" lang="en-US" altLang="zh-CN" sz="2000" kern="0">
                <a:solidFill>
                  <a:schemeClr val="bg1">
                    <a:lumMod val="75000"/>
                  </a:schemeClr>
                </a:solidFill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Modeling</a:t>
            </a:r>
            <a:r>
              <a:rPr kumimoji="1" lang="zh-CN" altLang="en-US" sz="2000" kern="0">
                <a:solidFill>
                  <a:schemeClr val="bg1">
                    <a:lumMod val="75000"/>
                  </a:schemeClr>
                </a:solidFill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solidFill>
                  <a:schemeClr val="bg1">
                    <a:lumMod val="75000"/>
                  </a:schemeClr>
                </a:solidFill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Assumptions</a:t>
            </a:r>
            <a:endParaRPr kumimoji="1" lang="zh-TW" altLang="en-US" sz="2000" kern="0">
              <a:solidFill>
                <a:schemeClr val="bg1">
                  <a:lumMod val="75000"/>
                </a:schemeClr>
              </a:solidFill>
              <a:latin typeface="+mj-lt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857134" y="4273275"/>
            <a:ext cx="546014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Clr>
                <a:schemeClr val="bg2">
                  <a:lumMod val="50000"/>
                </a:schemeClr>
              </a:buClr>
              <a:buFont typeface="Arial" charset="0"/>
              <a:buChar char="•"/>
            </a:pPr>
            <a:r>
              <a:rPr kumimoji="1" lang="en-US" altLang="zh-CN" sz="2000" kern="0"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Emotion</a:t>
            </a:r>
            <a:r>
              <a:rPr kumimoji="1" lang="zh-CN" altLang="en-US" sz="2000" kern="0"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Prediction</a:t>
            </a:r>
            <a:r>
              <a:rPr kumimoji="1" lang="zh-CN" altLang="en-US" sz="2000" kern="0"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Modeling</a:t>
            </a:r>
            <a:r>
              <a:rPr kumimoji="1" lang="zh-CN" altLang="en-US" sz="2000" kern="0"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with</a:t>
            </a:r>
            <a:r>
              <a:rPr kumimoji="1" lang="zh-CN" altLang="en-US" sz="2000" kern="0"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GMM</a:t>
            </a:r>
            <a:endParaRPr kumimoji="1" lang="zh-TW" altLang="en-US" sz="2000" kern="0">
              <a:latin typeface="+mj-lt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487077" y="5455078"/>
            <a:ext cx="4610558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Clr>
                <a:schemeClr val="bg2">
                  <a:lumMod val="50000"/>
                </a:schemeClr>
              </a:buClr>
              <a:buFont typeface="Wingdings" charset="2"/>
              <a:buChar char="l"/>
            </a:pPr>
            <a:r>
              <a:rPr kumimoji="1" lang="en-US" altLang="zh-CN" sz="2400" kern="0">
                <a:solidFill>
                  <a:schemeClr val="bg1">
                    <a:lumMod val="75000"/>
                  </a:schemeClr>
                </a:solidFill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Experiment</a:t>
            </a:r>
            <a:r>
              <a:rPr kumimoji="1" lang="zh-CN" altLang="en-US" sz="2400" kern="0">
                <a:solidFill>
                  <a:schemeClr val="bg1">
                    <a:lumMod val="75000"/>
                  </a:schemeClr>
                </a:solidFill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solidFill>
                  <a:schemeClr val="bg1">
                    <a:lumMod val="75000"/>
                  </a:schemeClr>
                </a:solidFill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and</a:t>
            </a:r>
            <a:r>
              <a:rPr kumimoji="1" lang="zh-CN" altLang="en-US" sz="2400" kern="0">
                <a:solidFill>
                  <a:schemeClr val="bg1">
                    <a:lumMod val="75000"/>
                  </a:schemeClr>
                </a:solidFill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solidFill>
                  <a:schemeClr val="bg1">
                    <a:lumMod val="75000"/>
                  </a:schemeClr>
                </a:solidFill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Evaluation</a:t>
            </a:r>
            <a:endParaRPr kumimoji="1" lang="zh-TW" altLang="en-US" sz="2400" kern="0">
              <a:solidFill>
                <a:schemeClr val="bg1">
                  <a:lumMod val="75000"/>
                </a:schemeClr>
              </a:solidFill>
              <a:latin typeface="+mj-lt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481455" y="6118248"/>
            <a:ext cx="2188420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Clr>
                <a:schemeClr val="bg2">
                  <a:lumMod val="50000"/>
                </a:schemeClr>
              </a:buClr>
              <a:buFont typeface="Wingdings" charset="2"/>
              <a:buChar char="l"/>
            </a:pPr>
            <a:r>
              <a:rPr kumimoji="1" lang="en-US" altLang="zh-CN" sz="2400" kern="0">
                <a:solidFill>
                  <a:schemeClr val="bg1">
                    <a:lumMod val="75000"/>
                  </a:schemeClr>
                </a:solidFill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Conclusion</a:t>
            </a:r>
            <a:endParaRPr kumimoji="1" lang="zh-TW" altLang="en-US" sz="2400" kern="0">
              <a:solidFill>
                <a:schemeClr val="bg1">
                  <a:lumMod val="75000"/>
                </a:schemeClr>
              </a:solidFill>
              <a:latin typeface="+mj-lt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857134" y="3796874"/>
            <a:ext cx="190148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Clr>
                <a:schemeClr val="bg2">
                  <a:lumMod val="50000"/>
                </a:schemeClr>
              </a:buClr>
              <a:buFont typeface="Arial" charset="0"/>
              <a:buChar char="•"/>
            </a:pPr>
            <a:r>
              <a:rPr kumimoji="1" lang="en-US" altLang="zh-CN" sz="2000" kern="0">
                <a:solidFill>
                  <a:schemeClr val="bg1">
                    <a:lumMod val="75000"/>
                  </a:schemeClr>
                </a:solidFill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Framework</a:t>
            </a:r>
            <a:endParaRPr kumimoji="1" lang="zh-TW" altLang="en-US" sz="2000" kern="0">
              <a:solidFill>
                <a:schemeClr val="bg1">
                  <a:lumMod val="75000"/>
                </a:schemeClr>
              </a:solidFill>
              <a:latin typeface="+mj-lt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487077" y="2235420"/>
            <a:ext cx="2005677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Clr>
                <a:schemeClr val="bg2">
                  <a:lumMod val="50000"/>
                </a:schemeClr>
              </a:buClr>
              <a:buFont typeface="Wingdings" charset="2"/>
              <a:buChar char="l"/>
            </a:pPr>
            <a:r>
              <a:rPr kumimoji="1" lang="en-US" altLang="zh-CN" sz="2400" kern="0">
                <a:solidFill>
                  <a:schemeClr val="bg1">
                    <a:lumMod val="75000"/>
                  </a:schemeClr>
                </a:solidFill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Objective</a:t>
            </a:r>
            <a:endParaRPr kumimoji="1" lang="zh-TW" altLang="en-US" sz="2400" kern="0">
              <a:solidFill>
                <a:schemeClr val="bg1">
                  <a:lumMod val="75000"/>
                </a:schemeClr>
              </a:solidFill>
              <a:latin typeface="+mj-lt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1234248" y="4770833"/>
            <a:ext cx="3328155" cy="41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Clr>
                <a:schemeClr val="bg2">
                  <a:lumMod val="50000"/>
                </a:schemeClr>
              </a:buClr>
              <a:buFont typeface="Arial" charset="0"/>
              <a:buChar char="•"/>
            </a:pPr>
            <a:r>
              <a:rPr kumimoji="1" lang="en-US" altLang="zh-CN" sz="1600" kern="0" dirty="0"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Estimate</a:t>
            </a:r>
            <a:r>
              <a:rPr kumimoji="1" lang="zh-CN" altLang="en-US" sz="1600" kern="0" dirty="0"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kern="0" dirty="0" smtClean="0"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Emotion</a:t>
            </a:r>
            <a:r>
              <a:rPr kumimoji="1" lang="zh-CN" altLang="en-US" sz="1600" kern="0" dirty="0" smtClean="0"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kern="0" dirty="0" smtClean="0"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Probability</a:t>
            </a:r>
            <a:endParaRPr kumimoji="1" lang="zh-TW" altLang="en-US" sz="1600" kern="0" dirty="0">
              <a:latin typeface="+mj-lt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1234248" y="5126025"/>
            <a:ext cx="3522118" cy="41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Clr>
                <a:schemeClr val="bg2">
                  <a:lumMod val="50000"/>
                </a:schemeClr>
              </a:buClr>
              <a:buFont typeface="Arial" charset="0"/>
              <a:buChar char="•"/>
            </a:pPr>
            <a:r>
              <a:rPr kumimoji="1" lang="en-US" altLang="zh-CN" sz="1600" kern="0"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Estimate</a:t>
            </a:r>
            <a:r>
              <a:rPr kumimoji="1" lang="zh-CN" altLang="en-US" sz="1600" kern="0"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kern="0"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Gaussian</a:t>
            </a:r>
            <a:r>
              <a:rPr kumimoji="1" lang="zh-CN" altLang="en-US" sz="1600" kern="0"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kern="0"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Parameters</a:t>
            </a:r>
            <a:endParaRPr kumimoji="1" lang="zh-TW" altLang="en-US" sz="1600" kern="0">
              <a:latin typeface="+mj-lt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3852-3E02-994E-8C07-E1FB887EDC55}" type="slidenum">
              <a:rPr kumimoji="1" lang="zh-TW" altLang="en-US" smtClean="0"/>
              <a:pPr/>
              <a:t>30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36466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3100">
        <p:fade/>
      </p:transition>
    </mc:Choice>
    <mc:Fallback xmlns="">
      <p:transition spd="med" advTm="131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-1" y="0"/>
            <a:ext cx="7841674" cy="76866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endParaRPr kumimoji="1" lang="zh-TW" altLang="en-US" sz="28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492699" y="30642"/>
            <a:ext cx="6925294" cy="7325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Methodology</a:t>
            </a:r>
            <a:r>
              <a:rPr kumimoji="1" lang="zh-CN" altLang="en-US" sz="32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–</a:t>
            </a:r>
            <a:r>
              <a:rPr kumimoji="1" lang="zh-CN" altLang="en-US" sz="32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Parameter</a:t>
            </a:r>
            <a:r>
              <a:rPr kumimoji="1" lang="zh-CN" altLang="en-US" sz="32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Estimation</a:t>
            </a:r>
            <a:endParaRPr kumimoji="1" lang="zh-TW" altLang="en-US" sz="3200" kern="0">
              <a:latin typeface="Arial"/>
              <a:ea typeface="Times New Roman" charset="0"/>
              <a:cs typeface="Arial"/>
              <a:sym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矩形 23"/>
              <p:cNvSpPr/>
              <p:nvPr/>
            </p:nvSpPr>
            <p:spPr>
              <a:xfrm>
                <a:off x="608332" y="1128048"/>
                <a:ext cx="176189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0" i="1" kern="0" smtClea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𝑃</m:t>
                      </m:r>
                      <m:r>
                        <a:rPr kumimoji="1" lang="en-US" altLang="zh-CN" sz="2400" i="1" ker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(</m:t>
                      </m:r>
                      <m:r>
                        <a:rPr kumimoji="1" lang="en-US" altLang="zh-CN" sz="2400" i="1" ker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𝑧</m:t>
                      </m:r>
                      <m:r>
                        <a:rPr kumimoji="1" lang="en-US" altLang="zh-CN" sz="2400" i="1" ker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=</m:t>
                      </m:r>
                      <m:r>
                        <a:rPr kumimoji="1" lang="en-US" altLang="zh-CN" sz="2400" i="1" ker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𝑘</m:t>
                      </m:r>
                      <m:r>
                        <a:rPr kumimoji="1" lang="en-US" altLang="zh-CN" sz="2400" i="1" ker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|</m:t>
                      </m:r>
                      <m:r>
                        <a:rPr kumimoji="1" lang="en-US" altLang="zh-CN" sz="2400" b="1" i="1" kern="0" smtClea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𝑿</m:t>
                      </m:r>
                      <m:r>
                        <a:rPr kumimoji="1" lang="en-US" altLang="zh-CN" sz="2400" i="1" ker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)</m:t>
                      </m:r>
                    </m:oMath>
                  </m:oMathPara>
                </a14:m>
                <a:endParaRPr lang="zh-TW" altLang="en-US" sz="2400"/>
              </a:p>
            </p:txBody>
          </p:sp>
        </mc:Choice>
        <mc:Fallback xmlns="">
          <p:sp>
            <p:nvSpPr>
              <p:cNvPr id="24" name="矩形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332" y="1128048"/>
                <a:ext cx="1761893" cy="461665"/>
              </a:xfrm>
              <a:prstGeom prst="rect">
                <a:avLst/>
              </a:prstGeom>
              <a:blipFill>
                <a:blip r:embed="rId3"/>
                <a:stretch>
                  <a:fillRect r="-346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矩形 24"/>
          <p:cNvSpPr/>
          <p:nvPr/>
        </p:nvSpPr>
        <p:spPr>
          <a:xfrm>
            <a:off x="608331" y="1088292"/>
            <a:ext cx="1886992" cy="544274"/>
          </a:xfrm>
          <a:prstGeom prst="rect">
            <a:avLst/>
          </a:prstGeom>
          <a:noFill/>
          <a:ln w="222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kumimoji="1" lang="zh-TW" altLang="en-US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5800" y="1589713"/>
            <a:ext cx="6530973" cy="4557168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8262719" y="3602070"/>
            <a:ext cx="3929281" cy="5324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Possible</a:t>
            </a:r>
            <a:r>
              <a:rPr kumimoji="1" lang="zh-CN" altLang="en-US" sz="2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Emotion</a:t>
            </a:r>
            <a:r>
              <a:rPr kumimoji="1" lang="zh-CN" altLang="en-US" sz="2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Extraction</a:t>
            </a:r>
            <a:endParaRPr kumimoji="1" lang="zh-TW" altLang="en-US" sz="22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3852-3E02-994E-8C07-E1FB887EDC55}" type="slidenum">
              <a:rPr kumimoji="1" lang="zh-TW" altLang="en-US" smtClean="0"/>
              <a:pPr/>
              <a:t>31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549620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-1" y="0"/>
            <a:ext cx="7841674" cy="76866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endParaRPr kumimoji="1" lang="zh-TW" altLang="en-US" sz="28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492699" y="30642"/>
            <a:ext cx="6925294" cy="7325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Methodology</a:t>
            </a:r>
            <a:r>
              <a:rPr kumimoji="1" lang="zh-CN" altLang="en-US" sz="32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–</a:t>
            </a:r>
            <a:r>
              <a:rPr kumimoji="1" lang="zh-CN" altLang="en-US" sz="32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Parameter</a:t>
            </a:r>
            <a:r>
              <a:rPr kumimoji="1" lang="zh-CN" altLang="en-US" sz="32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Estimation</a:t>
            </a:r>
            <a:endParaRPr kumimoji="1" lang="zh-TW" altLang="en-US" sz="3200" kern="0">
              <a:latin typeface="Arial"/>
              <a:ea typeface="Times New Roman" charset="0"/>
              <a:cs typeface="Arial"/>
              <a:sym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矩形 23"/>
              <p:cNvSpPr/>
              <p:nvPr/>
            </p:nvSpPr>
            <p:spPr>
              <a:xfrm>
                <a:off x="9059605" y="710319"/>
                <a:ext cx="176189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0" i="1" kern="0" smtClea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𝑃</m:t>
                      </m:r>
                      <m:r>
                        <a:rPr kumimoji="1" lang="en-US" altLang="zh-CN" sz="2400" i="1" ker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(</m:t>
                      </m:r>
                      <m:r>
                        <a:rPr kumimoji="1" lang="en-US" altLang="zh-CN" sz="2400" i="1" ker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𝑧</m:t>
                      </m:r>
                      <m:r>
                        <a:rPr kumimoji="1" lang="en-US" altLang="zh-CN" sz="2400" i="1" ker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=</m:t>
                      </m:r>
                      <m:r>
                        <a:rPr kumimoji="1" lang="en-US" altLang="zh-CN" sz="2400" i="1" ker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𝑘</m:t>
                      </m:r>
                      <m:r>
                        <a:rPr kumimoji="1" lang="en-US" altLang="zh-CN" sz="2400" i="1" ker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|</m:t>
                      </m:r>
                      <m:r>
                        <a:rPr kumimoji="1" lang="en-US" altLang="zh-CN" sz="2400" b="1" i="1" kern="0" smtClea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𝑿</m:t>
                      </m:r>
                      <m:r>
                        <a:rPr kumimoji="1" lang="en-US" altLang="zh-CN" sz="2400" i="1" ker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)</m:t>
                      </m:r>
                    </m:oMath>
                  </m:oMathPara>
                </a14:m>
                <a:endParaRPr lang="zh-TW" altLang="en-US" sz="2400"/>
              </a:p>
            </p:txBody>
          </p:sp>
        </mc:Choice>
        <mc:Fallback xmlns="">
          <p:sp>
            <p:nvSpPr>
              <p:cNvPr id="24" name="矩形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9605" y="710319"/>
                <a:ext cx="1761893" cy="461665"/>
              </a:xfrm>
              <a:prstGeom prst="rect">
                <a:avLst/>
              </a:prstGeom>
              <a:blipFill>
                <a:blip r:embed="rId4"/>
                <a:stretch>
                  <a:fillRect r="-692" b="-18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矩形 24"/>
          <p:cNvSpPr/>
          <p:nvPr/>
        </p:nvSpPr>
        <p:spPr>
          <a:xfrm>
            <a:off x="9059604" y="670563"/>
            <a:ext cx="1886992" cy="544274"/>
          </a:xfrm>
          <a:prstGeom prst="rect">
            <a:avLst/>
          </a:prstGeom>
          <a:noFill/>
          <a:ln w="222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kumimoji="1" lang="zh-TW" altLang="en-US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文字方塊 32"/>
          <p:cNvSpPr txBox="1"/>
          <p:nvPr/>
        </p:nvSpPr>
        <p:spPr>
          <a:xfrm>
            <a:off x="662032" y="1604304"/>
            <a:ext cx="6014788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Wingdings" charset="2"/>
              <a:buChar char="l"/>
            </a:pP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Convolutional</a:t>
            </a:r>
            <a:r>
              <a:rPr kumimoji="1" lang="zh-CN" altLang="en-US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Neural</a:t>
            </a:r>
            <a:r>
              <a:rPr kumimoji="1" lang="zh-CN" altLang="en-US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Network</a:t>
            </a:r>
            <a:r>
              <a:rPr kumimoji="1" lang="zh-CN" altLang="en-US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(CNN)</a:t>
            </a:r>
            <a:endParaRPr kumimoji="1" lang="zh-TW" altLang="en-US" sz="24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662032" y="3000170"/>
            <a:ext cx="3432350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Wingdings" charset="2"/>
              <a:buChar char="l"/>
            </a:pP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Random</a:t>
            </a:r>
            <a:r>
              <a:rPr kumimoji="1" lang="zh-CN" altLang="en-US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Forest</a:t>
            </a:r>
            <a:r>
              <a:rPr kumimoji="1" lang="zh-CN" altLang="en-US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(RF)</a:t>
            </a:r>
            <a:endParaRPr kumimoji="1" lang="zh-TW" altLang="en-US" sz="24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662032" y="3698103"/>
            <a:ext cx="4910319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Wingdings" charset="2"/>
              <a:buChar char="l"/>
            </a:pP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Multinomial</a:t>
            </a:r>
            <a:r>
              <a:rPr kumimoji="1" lang="zh-CN" altLang="en-US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Naïve</a:t>
            </a:r>
            <a:r>
              <a:rPr kumimoji="1" lang="zh-CN" altLang="en-US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Bayes</a:t>
            </a:r>
            <a:r>
              <a:rPr kumimoji="1" lang="zh-CN" altLang="en-US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(NB)</a:t>
            </a:r>
            <a:endParaRPr kumimoji="1" lang="zh-TW" altLang="en-US" sz="24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662032" y="4416940"/>
            <a:ext cx="5253361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Wingdings" charset="2"/>
              <a:buChar char="l"/>
            </a:pP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Latent</a:t>
            </a:r>
            <a:r>
              <a:rPr kumimoji="1" lang="zh-CN" altLang="en-US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 err="1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Dirichlet</a:t>
            </a:r>
            <a:r>
              <a:rPr kumimoji="1" lang="zh-CN" altLang="en-US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Allocation</a:t>
            </a:r>
            <a:r>
              <a:rPr kumimoji="1" lang="zh-CN" altLang="en-US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(LDA)</a:t>
            </a:r>
            <a:endParaRPr kumimoji="1" lang="zh-TW" altLang="en-US" sz="24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662032" y="2302237"/>
            <a:ext cx="3834704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Wingdings" charset="2"/>
              <a:buChar char="l"/>
            </a:pP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Emotion</a:t>
            </a:r>
            <a:r>
              <a:rPr kumimoji="1" lang="zh-CN" altLang="en-US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Classifier</a:t>
            </a:r>
            <a:r>
              <a:rPr kumimoji="1" lang="zh-CN" altLang="en-US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(EC)</a:t>
            </a:r>
            <a:endParaRPr kumimoji="1" lang="zh-TW" altLang="en-US" sz="24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669573" y="5135777"/>
            <a:ext cx="1824538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Wingdings" charset="2"/>
              <a:buChar char="l"/>
            </a:pP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K-means</a:t>
            </a:r>
            <a:endParaRPr kumimoji="1" lang="zh-TW" altLang="en-US" sz="24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" name="右中括弧 2"/>
          <p:cNvSpPr/>
          <p:nvPr/>
        </p:nvSpPr>
        <p:spPr>
          <a:xfrm>
            <a:off x="6129867" y="3326523"/>
            <a:ext cx="212529" cy="2176809"/>
          </a:xfrm>
          <a:prstGeom prst="rightBracke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5" name="文字方塊 14"/>
          <p:cNvSpPr txBox="1"/>
          <p:nvPr/>
        </p:nvSpPr>
        <p:spPr>
          <a:xfrm>
            <a:off x="6649141" y="3718501"/>
            <a:ext cx="3132589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400" ker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Bag-of-Word</a:t>
            </a:r>
            <a:r>
              <a:rPr kumimoji="1" lang="zh-CN" altLang="en-US" sz="2400" ker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(</a:t>
            </a:r>
            <a:r>
              <a:rPr kumimoji="1" lang="en-US" altLang="zh-CN" sz="2400" kern="0" err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BoW</a:t>
            </a:r>
            <a:r>
              <a:rPr kumimoji="1" lang="en-US" altLang="zh-CN" sz="2400" ker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)</a:t>
            </a:r>
            <a:endParaRPr kumimoji="1" lang="zh-TW" altLang="en-US" sz="2400" kern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7419186" y="4270567"/>
            <a:ext cx="115608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000" ker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(TF-IDF)</a:t>
            </a:r>
            <a:endParaRPr kumimoji="1" lang="zh-TW" altLang="en-US" sz="2000" kern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6676820" y="1604304"/>
            <a:ext cx="1609736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400" ker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word2vec</a:t>
            </a:r>
            <a:endParaRPr kumimoji="1" lang="zh-TW" altLang="en-US" sz="2400" kern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6676820" y="2263570"/>
            <a:ext cx="2738250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400" ker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emotion</a:t>
            </a:r>
            <a:r>
              <a:rPr kumimoji="1" lang="zh-CN" altLang="en-US" sz="2400" ker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patterns</a:t>
            </a:r>
            <a:endParaRPr kumimoji="1" lang="zh-TW" altLang="en-US" sz="2400" kern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3852-3E02-994E-8C07-E1FB887EDC55}" type="slidenum">
              <a:rPr kumimoji="1" lang="zh-TW" altLang="en-US" smtClean="0"/>
              <a:pPr/>
              <a:t>32</a:t>
            </a:fld>
            <a:endParaRPr kumimoji="1" lang="zh-TW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59052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1937">
        <p:fade/>
      </p:transition>
    </mc:Choice>
    <mc:Fallback xmlns="">
      <p:transition spd="med" advTm="3193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5" grpId="0"/>
      <p:bldP spid="16" grpId="0"/>
      <p:bldP spid="17" grpId="0"/>
      <p:bldP spid="18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-1" y="0"/>
            <a:ext cx="7841674" cy="76866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endParaRPr kumimoji="1" lang="zh-TW" altLang="en-US" sz="28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492699" y="30642"/>
            <a:ext cx="6925294" cy="7325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Methodology</a:t>
            </a:r>
            <a:r>
              <a:rPr kumimoji="1" lang="zh-CN" altLang="en-US" sz="32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–</a:t>
            </a:r>
            <a:r>
              <a:rPr kumimoji="1" lang="zh-CN" altLang="en-US" sz="32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Parameter</a:t>
            </a:r>
            <a:r>
              <a:rPr kumimoji="1" lang="zh-CN" altLang="en-US" sz="32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Estimation</a:t>
            </a:r>
            <a:endParaRPr kumimoji="1" lang="zh-TW" altLang="en-US" sz="3200" kern="0">
              <a:latin typeface="Arial"/>
              <a:ea typeface="Times New Roman" charset="0"/>
              <a:cs typeface="Arial"/>
              <a:sym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矩形 23"/>
              <p:cNvSpPr/>
              <p:nvPr/>
            </p:nvSpPr>
            <p:spPr>
              <a:xfrm>
                <a:off x="9059605" y="710319"/>
                <a:ext cx="176189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0" i="1" kern="0" smtClea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𝑃</m:t>
                      </m:r>
                      <m:r>
                        <a:rPr kumimoji="1" lang="en-US" altLang="zh-CN" sz="2400" i="1" ker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(</m:t>
                      </m:r>
                      <m:r>
                        <a:rPr kumimoji="1" lang="en-US" altLang="zh-CN" sz="2400" i="1" ker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𝑧</m:t>
                      </m:r>
                      <m:r>
                        <a:rPr kumimoji="1" lang="en-US" altLang="zh-CN" sz="2400" i="1" ker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=</m:t>
                      </m:r>
                      <m:r>
                        <a:rPr kumimoji="1" lang="en-US" altLang="zh-CN" sz="2400" i="1" ker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𝑘</m:t>
                      </m:r>
                      <m:r>
                        <a:rPr kumimoji="1" lang="en-US" altLang="zh-CN" sz="2400" i="1" ker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|</m:t>
                      </m:r>
                      <m:r>
                        <a:rPr kumimoji="1" lang="en-US" altLang="zh-CN" sz="2400" b="1" i="1" kern="0" smtClea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𝑿</m:t>
                      </m:r>
                      <m:r>
                        <a:rPr kumimoji="1" lang="en-US" altLang="zh-CN" sz="2400" i="1" ker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)</m:t>
                      </m:r>
                    </m:oMath>
                  </m:oMathPara>
                </a14:m>
                <a:endParaRPr lang="zh-TW" altLang="en-US" sz="2400"/>
              </a:p>
            </p:txBody>
          </p:sp>
        </mc:Choice>
        <mc:Fallback xmlns="">
          <p:sp>
            <p:nvSpPr>
              <p:cNvPr id="24" name="矩形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9605" y="710319"/>
                <a:ext cx="1761893" cy="461665"/>
              </a:xfrm>
              <a:prstGeom prst="rect">
                <a:avLst/>
              </a:prstGeom>
              <a:blipFill>
                <a:blip r:embed="rId3"/>
                <a:stretch>
                  <a:fillRect r="-692" b="-18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矩形 24"/>
          <p:cNvSpPr/>
          <p:nvPr/>
        </p:nvSpPr>
        <p:spPr>
          <a:xfrm>
            <a:off x="9059604" y="670563"/>
            <a:ext cx="1886992" cy="544274"/>
          </a:xfrm>
          <a:prstGeom prst="rect">
            <a:avLst/>
          </a:prstGeom>
          <a:noFill/>
          <a:ln w="222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kumimoji="1" lang="zh-TW" altLang="en-US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8090818" y="98099"/>
            <a:ext cx="3887934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400" b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Emotion</a:t>
            </a:r>
            <a:r>
              <a:rPr kumimoji="1" lang="zh-CN" altLang="en-US" sz="2400" b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b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Classifier</a:t>
            </a:r>
            <a:endParaRPr kumimoji="1" lang="zh-TW" altLang="en-US" sz="2400" b="1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492699" y="1202374"/>
            <a:ext cx="7609776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Wingdings" charset="2"/>
              <a:buChar char="l"/>
            </a:pP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8</a:t>
            </a:r>
            <a:r>
              <a:rPr kumimoji="1" lang="zh-CN" altLang="en-US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emotions</a:t>
            </a:r>
            <a:r>
              <a:rPr kumimoji="1" lang="zh-CN" altLang="en-US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are</a:t>
            </a:r>
            <a:r>
              <a:rPr kumimoji="1" lang="zh-CN" altLang="en-US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classified</a:t>
            </a:r>
            <a:r>
              <a:rPr kumimoji="1" lang="zh-CN" altLang="en-US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with</a:t>
            </a:r>
            <a:r>
              <a:rPr kumimoji="1" lang="zh-CN" altLang="en-US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Emotion</a:t>
            </a:r>
            <a:r>
              <a:rPr kumimoji="1" lang="zh-CN" altLang="en-US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Classifier</a:t>
            </a:r>
            <a:endParaRPr kumimoji="1" lang="zh-TW" altLang="en-US" sz="24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10" name="Picture 2" descr="https://s-media-cache-ak0.pinimg.com/736x/75/1c/2c/751c2ce6d4d7ae60062dd8a8b0e2aff9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5042" y="2753549"/>
            <a:ext cx="1940522" cy="1927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7962" y="3050874"/>
            <a:ext cx="666345" cy="666345"/>
          </a:xfrm>
          <a:prstGeom prst="rect">
            <a:avLst/>
          </a:prstGeom>
        </p:spPr>
      </p:pic>
      <p:sp>
        <p:nvSpPr>
          <p:cNvPr id="12" name="文字方塊 11"/>
          <p:cNvSpPr txBox="1"/>
          <p:nvPr/>
        </p:nvSpPr>
        <p:spPr>
          <a:xfrm>
            <a:off x="522678" y="3729644"/>
            <a:ext cx="1596912" cy="72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NOTHING</a:t>
            </a:r>
            <a:r>
              <a:rPr kumimoji="1" lang="zh-CN" altLang="en-US" sz="1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leave</a:t>
            </a:r>
            <a:endParaRPr kumimoji="1" lang="zh-CN" altLang="en-US" sz="14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zh-CN" altLang="en-US" sz="1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me</a:t>
            </a:r>
            <a:r>
              <a:rPr kumimoji="1" lang="zh-CN" altLang="en-US" sz="1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alone!!!!!!!!!!</a:t>
            </a:r>
            <a:endParaRPr kumimoji="1" lang="zh-TW" altLang="en-US" sz="14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13" name="直線箭頭接點 12"/>
          <p:cNvCxnSpPr/>
          <p:nvPr/>
        </p:nvCxnSpPr>
        <p:spPr>
          <a:xfrm>
            <a:off x="1965309" y="3590256"/>
            <a:ext cx="657863" cy="0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/>
          <p:cNvSpPr txBox="1"/>
          <p:nvPr/>
        </p:nvSpPr>
        <p:spPr>
          <a:xfrm>
            <a:off x="2623172" y="2954009"/>
            <a:ext cx="1220206" cy="41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.+</a:t>
            </a:r>
            <a:r>
              <a:rPr kumimoji="1" lang="zh-CN" altLang="en-US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leave</a:t>
            </a:r>
            <a:r>
              <a:rPr kumimoji="1" lang="zh-CN" altLang="en-US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.+</a:t>
            </a:r>
            <a:endParaRPr kumimoji="1" lang="zh-TW" altLang="en-US" sz="16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2738588" y="3384046"/>
            <a:ext cx="989373" cy="41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.+</a:t>
            </a:r>
            <a:r>
              <a:rPr kumimoji="1" lang="zh-CN" altLang="en-US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alone</a:t>
            </a:r>
            <a:endParaRPr kumimoji="1" lang="zh-TW" altLang="en-US" sz="16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2881254" y="4239841"/>
            <a:ext cx="704039" cy="41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.+</a:t>
            </a:r>
            <a:r>
              <a:rPr kumimoji="1" lang="zh-CN" altLang="en-US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!!!!</a:t>
            </a:r>
            <a:endParaRPr kumimoji="1" lang="zh-TW" altLang="en-US" sz="16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3146359" y="3814083"/>
            <a:ext cx="504754" cy="42575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is-I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……</a:t>
            </a:r>
            <a:endParaRPr kumimoji="1" lang="zh-TW" altLang="en-US" sz="16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18" name="直線箭頭接點 17"/>
          <p:cNvCxnSpPr/>
          <p:nvPr/>
        </p:nvCxnSpPr>
        <p:spPr>
          <a:xfrm>
            <a:off x="3784148" y="3590256"/>
            <a:ext cx="657863" cy="0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箭頭接點 18"/>
          <p:cNvCxnSpPr/>
          <p:nvPr/>
        </p:nvCxnSpPr>
        <p:spPr>
          <a:xfrm>
            <a:off x="6716686" y="3575109"/>
            <a:ext cx="657863" cy="0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字方塊 19"/>
          <p:cNvSpPr txBox="1"/>
          <p:nvPr/>
        </p:nvSpPr>
        <p:spPr>
          <a:xfrm>
            <a:off x="7535334" y="2323161"/>
            <a:ext cx="1911101" cy="4524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b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Sadness</a:t>
            </a:r>
            <a:r>
              <a:rPr kumimoji="1" lang="zh-CN" altLang="en-US" b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: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0.143</a:t>
            </a:r>
            <a:endParaRPr kumimoji="1" lang="zh-TW" altLang="en-US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7570117" y="1869610"/>
            <a:ext cx="1298753" cy="4524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b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Joy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: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0.033</a:t>
            </a:r>
            <a:endParaRPr kumimoji="1" lang="zh-TW" altLang="en-US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7543421" y="2762171"/>
            <a:ext cx="1681871" cy="4524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b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Anger</a:t>
            </a:r>
            <a:r>
              <a:rPr kumimoji="1" lang="zh-CN" altLang="en-US" b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: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0.136</a:t>
            </a:r>
            <a:endParaRPr kumimoji="1" lang="zh-TW" altLang="en-US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3" name="文字方塊 22"/>
          <p:cNvSpPr txBox="1"/>
          <p:nvPr/>
        </p:nvSpPr>
        <p:spPr>
          <a:xfrm>
            <a:off x="7535334" y="3269810"/>
            <a:ext cx="1928733" cy="4524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b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Surprise</a:t>
            </a:r>
            <a:r>
              <a:rPr kumimoji="1" lang="zh-CN" altLang="en-US" b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: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0.044</a:t>
            </a:r>
            <a:endParaRPr kumimoji="1" lang="zh-TW" altLang="en-US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7543421" y="3717219"/>
            <a:ext cx="1467068" cy="4524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b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Fear</a:t>
            </a:r>
            <a:r>
              <a:rPr kumimoji="1" lang="zh-CN" altLang="en-US" b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: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0.048</a:t>
            </a:r>
            <a:endParaRPr kumimoji="1" lang="zh-TW" altLang="en-US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7558098" y="4236275"/>
            <a:ext cx="1893467" cy="4524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b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Disgust</a:t>
            </a:r>
            <a:r>
              <a:rPr kumimoji="1" lang="zh-CN" altLang="en-US" b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: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b="1" ker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0.457</a:t>
            </a:r>
            <a:endParaRPr kumimoji="1" lang="zh-TW" altLang="en-US" b="1" ker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8" name="文字方塊 27"/>
          <p:cNvSpPr txBox="1"/>
          <p:nvPr/>
        </p:nvSpPr>
        <p:spPr>
          <a:xfrm>
            <a:off x="7564990" y="4723804"/>
            <a:ext cx="2401619" cy="4524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b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Anticipation</a:t>
            </a:r>
            <a:r>
              <a:rPr kumimoji="1" lang="zh-CN" altLang="en-US" b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: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0.070</a:t>
            </a:r>
            <a:endParaRPr kumimoji="1" lang="zh-TW" altLang="en-US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9" name="文字方塊 28"/>
          <p:cNvSpPr txBox="1"/>
          <p:nvPr/>
        </p:nvSpPr>
        <p:spPr>
          <a:xfrm>
            <a:off x="7558098" y="5197717"/>
            <a:ext cx="1574470" cy="4524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b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Trust</a:t>
            </a:r>
            <a:r>
              <a:rPr kumimoji="1" lang="zh-CN" altLang="en-US" b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: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0.069</a:t>
            </a:r>
            <a:endParaRPr kumimoji="1" lang="zh-TW" altLang="en-US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41753" y="6370695"/>
            <a:ext cx="31651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i="1">
                <a:solidFill>
                  <a:srgbClr val="0070C0"/>
                </a:solidFill>
              </a:rPr>
              <a:t>[</a:t>
            </a:r>
            <a:r>
              <a:rPr lang="en-US" altLang="zh-TW" i="1">
                <a:solidFill>
                  <a:srgbClr val="0070C0"/>
                </a:solidFill>
              </a:rPr>
              <a:t>Argueta, Carlos </a:t>
            </a:r>
            <a:r>
              <a:rPr lang="en-US" altLang="zh-CN" i="1">
                <a:solidFill>
                  <a:srgbClr val="0070C0"/>
                </a:solidFill>
              </a:rPr>
              <a:t>etc.,</a:t>
            </a:r>
            <a:r>
              <a:rPr lang="zh-CN" altLang="en-US" i="1" dirty="0">
                <a:solidFill>
                  <a:srgbClr val="0070C0"/>
                </a:solidFill>
              </a:rPr>
              <a:t> </a:t>
            </a:r>
            <a:r>
              <a:rPr lang="en-US" altLang="zh-TW" i="1" dirty="0">
                <a:solidFill>
                  <a:srgbClr val="0070C0"/>
                </a:solidFill>
              </a:rPr>
              <a:t>2015</a:t>
            </a:r>
            <a:r>
              <a:rPr lang="en-US" altLang="zh-CN" i="1" dirty="0">
                <a:solidFill>
                  <a:srgbClr val="0070C0"/>
                </a:solidFill>
              </a:rPr>
              <a:t>]</a:t>
            </a:r>
            <a:endParaRPr lang="zh-TW" alt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/>
              <p:cNvSpPr txBox="1"/>
              <p:nvPr/>
            </p:nvSpPr>
            <p:spPr>
              <a:xfrm>
                <a:off x="4051912" y="4895121"/>
                <a:ext cx="3028586" cy="10054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30000"/>
                  </a:lnSpc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200" b="0" i="1" kern="0" smtClea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𝑃</m:t>
                      </m:r>
                      <m:d>
                        <m:dPr>
                          <m:ctrlPr>
                            <a:rPr kumimoji="1" lang="en-US" altLang="zh-CN" sz="2200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</m:ctrlPr>
                        </m:dPr>
                        <m:e>
                          <m:r>
                            <a:rPr kumimoji="1" lang="en-US" altLang="zh-CN" sz="2200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𝑧</m:t>
                          </m:r>
                          <m:r>
                            <a:rPr kumimoji="1" lang="en-US" altLang="zh-CN" sz="2200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=</m:t>
                          </m:r>
                          <m:r>
                            <a:rPr kumimoji="1" lang="en-US" altLang="zh-CN" sz="2200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𝑘</m:t>
                          </m:r>
                        </m:e>
                        <m:e>
                          <m:r>
                            <a:rPr kumimoji="1" lang="en-US" altLang="zh-CN" sz="2200" b="1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𝑿</m:t>
                          </m:r>
                        </m:e>
                      </m:d>
                      <m:r>
                        <a:rPr kumimoji="1" lang="en-US" altLang="zh-CN" sz="2200" b="0" i="1" kern="0" smtClea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=</m:t>
                      </m:r>
                      <m:r>
                        <a:rPr kumimoji="1" lang="zh-CN" altLang="en-US" sz="2200" b="0" i="1" kern="0" smtClea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 </m:t>
                      </m:r>
                      <m:f>
                        <m:fPr>
                          <m:ctrlPr>
                            <a:rPr kumimoji="1" lang="bg-BG" altLang="zh-CN" sz="2200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1" lang="bg-BG" altLang="zh-CN" sz="2200" b="0" i="1" kern="0" smtClean="0"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2200" b="0" i="1" kern="0" smtClean="0"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  <m:t>𝑒</m:t>
                              </m:r>
                            </m:e>
                            <m:sup>
                              <m:r>
                                <a:rPr kumimoji="1" lang="en-US" altLang="zh-CN" sz="2200" b="0" i="1" kern="0" smtClean="0"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  <m:t>−</m:t>
                              </m:r>
                              <m:r>
                                <a:rPr kumimoji="1" lang="en-US" altLang="zh-CN" sz="2200" b="0" i="1" kern="0" smtClean="0"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  <m:t>𝑠𝑘</m:t>
                              </m:r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ctrlPr>
                                <a:rPr kumimoji="1" lang="is-IS" altLang="zh-CN" sz="2200" b="0" i="1" kern="0" smtClean="0"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kumimoji="1" lang="en-US" altLang="zh-CN" sz="2200" b="0" i="1" kern="0" smtClean="0"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  <m:t>𝑘</m:t>
                              </m:r>
                              <m:r>
                                <a:rPr kumimoji="1" lang="en-US" altLang="zh-CN" sz="2200" b="0" i="1" kern="0" smtClean="0"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  <m:t>=1</m:t>
                              </m:r>
                            </m:sub>
                            <m:sup>
                              <m:r>
                                <a:rPr kumimoji="1" lang="en-US" altLang="zh-CN" sz="2200" b="0" i="1" kern="0" smtClean="0"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  <m:t>𝐾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kumimoji="1" lang="bg-BG" altLang="zh-CN" sz="2200" i="1" kern="0">
                                      <a:latin typeface="Cambria Math" charset="0"/>
                                      <a:ea typeface="微软雅黑" panose="020B0503020204020204" pitchFamily="34" charset="-122"/>
                                      <a:cs typeface="+mn-ea"/>
                                      <a:sym typeface="+mn-lt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zh-CN" sz="2200" i="1" kern="0">
                                      <a:latin typeface="Cambria Math" charset="0"/>
                                      <a:ea typeface="微软雅黑" panose="020B0503020204020204" pitchFamily="34" charset="-122"/>
                                      <a:cs typeface="+mn-ea"/>
                                      <a:sym typeface="+mn-lt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kumimoji="1" lang="en-US" altLang="zh-CN" sz="2200" b="0" i="1" kern="0" smtClean="0">
                                      <a:latin typeface="Cambria Math" charset="0"/>
                                      <a:ea typeface="微软雅黑" panose="020B0503020204020204" pitchFamily="34" charset="-122"/>
                                      <a:cs typeface="+mn-ea"/>
                                      <a:sym typeface="+mn-lt"/>
                                    </a:rPr>
                                    <m:t>−</m:t>
                                  </m:r>
                                  <m:r>
                                    <a:rPr kumimoji="1" lang="en-US" altLang="zh-CN" sz="2200" i="1" kern="0">
                                      <a:latin typeface="Cambria Math" charset="0"/>
                                      <a:ea typeface="微软雅黑" panose="020B0503020204020204" pitchFamily="34" charset="-122"/>
                                      <a:cs typeface="+mn-ea"/>
                                      <a:sym typeface="+mn-lt"/>
                                    </a:rPr>
                                    <m:t>𝑠</m:t>
                                  </m:r>
                                  <m:r>
                                    <a:rPr kumimoji="1" lang="en-US" altLang="zh-CN" sz="2200" i="1" kern="0" baseline="-25000">
                                      <a:latin typeface="Cambria Math" charset="0"/>
                                      <a:ea typeface="微软雅黑" panose="020B0503020204020204" pitchFamily="34" charset="-122"/>
                                      <a:cs typeface="+mn-ea"/>
                                      <a:sym typeface="+mn-lt"/>
                                    </a:rPr>
                                    <m:t>𝑘</m:t>
                                  </m:r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kumimoji="1" lang="zh-TW" altLang="en-US" sz="2200" kern="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mc:Choice>
        <mc:Fallback xmlns="">
          <p:sp>
            <p:nvSpPr>
              <p:cNvPr id="3" name="文字方塊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1912" y="4895121"/>
                <a:ext cx="3028586" cy="100546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文字方塊 51"/>
              <p:cNvSpPr txBox="1"/>
              <p:nvPr/>
            </p:nvSpPr>
            <p:spPr>
              <a:xfrm>
                <a:off x="4010973" y="6041432"/>
                <a:ext cx="422873" cy="4401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30000"/>
                  </a:lnSpc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20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</m:ctrlPr>
                        </m:sSubPr>
                        <m:e>
                          <m:r>
                            <a:rPr kumimoji="1" lang="en-US" altLang="zh-CN" sz="2200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zh-CN" sz="2200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𝑘</m:t>
                          </m:r>
                        </m:sub>
                      </m:sSub>
                      <m:r>
                        <a:rPr kumimoji="1" lang="en-US" altLang="zh-CN" sz="2200" b="0" i="1" kern="0" smtClea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:</m:t>
                      </m:r>
                    </m:oMath>
                  </m:oMathPara>
                </a14:m>
                <a:endParaRPr kumimoji="1" lang="zh-TW" altLang="en-US" sz="2200" kern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mc:Choice>
        <mc:Fallback xmlns="">
          <p:sp>
            <p:nvSpPr>
              <p:cNvPr id="52" name="文字方塊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0973" y="6041432"/>
                <a:ext cx="422873" cy="4401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文字方塊 53"/>
          <p:cNvSpPr txBox="1"/>
          <p:nvPr/>
        </p:nvSpPr>
        <p:spPr>
          <a:xfrm>
            <a:off x="4527779" y="6069872"/>
            <a:ext cx="300755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the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k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-</a:t>
            </a:r>
            <a:r>
              <a:rPr kumimoji="1" lang="en-US" altLang="zh-CN" sz="2000" kern="0" err="1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th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emotion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score</a:t>
            </a:r>
            <a:endParaRPr kumimoji="1" lang="zh-TW" altLang="en-US" sz="20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3852-3E02-994E-8C07-E1FB887EDC55}" type="slidenum">
              <a:rPr kumimoji="1" lang="zh-TW" altLang="en-US" smtClean="0"/>
              <a:pPr/>
              <a:t>33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28182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7738">
        <p:fade/>
      </p:transition>
    </mc:Choice>
    <mc:Fallback>
      <p:transition spd="med" advTm="27738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-1" y="0"/>
            <a:ext cx="7841674" cy="76866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endParaRPr kumimoji="1" lang="zh-TW" altLang="en-US" sz="28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492699" y="30642"/>
            <a:ext cx="6925294" cy="7325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Methodology</a:t>
            </a:r>
            <a:r>
              <a:rPr kumimoji="1" lang="zh-CN" altLang="en-US" sz="32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–</a:t>
            </a:r>
            <a:r>
              <a:rPr kumimoji="1" lang="zh-CN" altLang="en-US" sz="32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Parameter</a:t>
            </a:r>
            <a:r>
              <a:rPr kumimoji="1" lang="zh-CN" altLang="en-US" sz="32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Estimation</a:t>
            </a:r>
            <a:endParaRPr kumimoji="1" lang="zh-TW" altLang="en-US" sz="3200" kern="0">
              <a:latin typeface="Arial"/>
              <a:ea typeface="Times New Roman" charset="0"/>
              <a:cs typeface="Arial"/>
              <a:sym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矩形 23"/>
              <p:cNvSpPr/>
              <p:nvPr/>
            </p:nvSpPr>
            <p:spPr>
              <a:xfrm>
                <a:off x="9059605" y="710319"/>
                <a:ext cx="176189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0" i="1" kern="0" smtClea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𝑃</m:t>
                      </m:r>
                      <m:r>
                        <a:rPr kumimoji="1" lang="en-US" altLang="zh-CN" sz="2400" i="1" ker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(</m:t>
                      </m:r>
                      <m:r>
                        <a:rPr kumimoji="1" lang="en-US" altLang="zh-CN" sz="2400" i="1" ker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𝑧</m:t>
                      </m:r>
                      <m:r>
                        <a:rPr kumimoji="1" lang="en-US" altLang="zh-CN" sz="2400" i="1" ker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=</m:t>
                      </m:r>
                      <m:r>
                        <a:rPr kumimoji="1" lang="en-US" altLang="zh-CN" sz="2400" i="1" ker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𝑘</m:t>
                      </m:r>
                      <m:r>
                        <a:rPr kumimoji="1" lang="en-US" altLang="zh-CN" sz="2400" i="1" ker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|</m:t>
                      </m:r>
                      <m:r>
                        <a:rPr kumimoji="1" lang="en-US" altLang="zh-CN" sz="2400" b="1" i="1" kern="0" smtClea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𝑿</m:t>
                      </m:r>
                      <m:r>
                        <a:rPr kumimoji="1" lang="en-US" altLang="zh-CN" sz="2400" i="1" ker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)</m:t>
                      </m:r>
                    </m:oMath>
                  </m:oMathPara>
                </a14:m>
                <a:endParaRPr lang="zh-TW" altLang="en-US" sz="2400"/>
              </a:p>
            </p:txBody>
          </p:sp>
        </mc:Choice>
        <mc:Fallback xmlns="">
          <p:sp>
            <p:nvSpPr>
              <p:cNvPr id="24" name="矩形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9605" y="710319"/>
                <a:ext cx="1761893" cy="461665"/>
              </a:xfrm>
              <a:prstGeom prst="rect">
                <a:avLst/>
              </a:prstGeom>
              <a:blipFill>
                <a:blip r:embed="rId3"/>
                <a:stretch>
                  <a:fillRect r="-692" b="-18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矩形 24"/>
          <p:cNvSpPr/>
          <p:nvPr/>
        </p:nvSpPr>
        <p:spPr>
          <a:xfrm>
            <a:off x="9059604" y="670563"/>
            <a:ext cx="1886992" cy="544274"/>
          </a:xfrm>
          <a:prstGeom prst="rect">
            <a:avLst/>
          </a:prstGeom>
          <a:noFill/>
          <a:ln w="222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kumimoji="1" lang="zh-TW" altLang="en-US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8950669" y="19720"/>
            <a:ext cx="2507040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400" b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K-means/LDA</a:t>
            </a:r>
            <a:endParaRPr kumimoji="1" lang="zh-TW" altLang="en-US" sz="2400" b="1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492699" y="1202374"/>
            <a:ext cx="1824538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Wingdings" charset="2"/>
              <a:buChar char="l"/>
            </a:pP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K-means</a:t>
            </a:r>
            <a:endParaRPr kumimoji="1" lang="zh-TW" altLang="en-US" sz="24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861237" y="1982237"/>
                <a:ext cx="2914901" cy="11937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30000"/>
                  </a:lnSpc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200" b="0" i="1" kern="0" smtClea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𝑃</m:t>
                      </m:r>
                      <m:d>
                        <m:dPr>
                          <m:ctrlPr>
                            <a:rPr kumimoji="1" lang="en-US" altLang="zh-CN" sz="2200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</m:ctrlPr>
                        </m:dPr>
                        <m:e>
                          <m:r>
                            <a:rPr kumimoji="1" lang="en-US" altLang="zh-CN" sz="2200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𝑧</m:t>
                          </m:r>
                          <m:r>
                            <a:rPr kumimoji="1" lang="en-US" altLang="zh-CN" sz="2200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=</m:t>
                          </m:r>
                          <m:r>
                            <a:rPr kumimoji="1" lang="en-US" altLang="zh-CN" sz="2200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𝑘</m:t>
                          </m:r>
                        </m:e>
                        <m:e>
                          <m:sSub>
                            <m:sSubPr>
                              <m:ctrlPr>
                                <a:rPr kumimoji="1" lang="en-US" altLang="zh-CN" sz="2200" b="0" i="1" kern="0" smtClean="0"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200" b="1" i="1" kern="0" smtClean="0"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  <m:t>𝑿</m:t>
                              </m:r>
                            </m:e>
                            <m:sub>
                              <m:r>
                                <a:rPr kumimoji="1" lang="en-US" altLang="zh-CN" sz="2200" b="0" i="1" kern="0" smtClean="0"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kumimoji="1" lang="en-US" altLang="zh-CN" sz="2200" b="0" i="1" kern="0" smtClea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=</m:t>
                      </m:r>
                      <m:r>
                        <a:rPr kumimoji="1" lang="zh-CN" altLang="en-US" sz="2200" b="0" i="1" kern="0" smtClea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 </m:t>
                      </m:r>
                      <m:f>
                        <m:fPr>
                          <m:ctrlPr>
                            <a:rPr kumimoji="1" lang="bg-BG" altLang="zh-CN" sz="2200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</m:ctrlPr>
                        </m:fPr>
                        <m:num>
                          <m:r>
                            <a:rPr kumimoji="1" lang="en-US" altLang="zh-CN" sz="2200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1/</m:t>
                          </m:r>
                          <m:sSub>
                            <m:sSubPr>
                              <m:ctrlPr>
                                <a:rPr kumimoji="1" lang="en-US" altLang="zh-CN" sz="2200" b="0" i="1" kern="0" smtClean="0"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200" b="0" i="1" kern="0" smtClean="0"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  <m:t>𝑑</m:t>
                              </m:r>
                            </m:e>
                            <m:sub>
                              <m:r>
                                <a:rPr kumimoji="1" lang="en-US" altLang="zh-CN" sz="2200" b="0" i="1" kern="0" smtClean="0"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  <m:t>𝑘</m:t>
                              </m:r>
                            </m:sub>
                          </m:sSub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ctrlPr>
                                <a:rPr kumimoji="1" lang="is-IS" altLang="zh-CN" sz="2200" b="0" i="1" kern="0" smtClean="0"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kumimoji="1" lang="en-US" altLang="zh-CN" sz="2200" b="0" i="1" kern="0" smtClean="0"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  <m:t>𝑘</m:t>
                              </m:r>
                              <m:r>
                                <a:rPr kumimoji="1" lang="en-US" altLang="zh-CN" sz="2200" b="0" i="1" kern="0" smtClean="0"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  <m:t>=1</m:t>
                              </m:r>
                            </m:sub>
                            <m:sup>
                              <m:r>
                                <a:rPr kumimoji="1" lang="en-US" altLang="zh-CN" sz="2200" b="0" i="1" kern="0" smtClean="0"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  <m:t>𝐾</m:t>
                              </m:r>
                            </m:sup>
                            <m:e>
                              <m:f>
                                <m:fPr>
                                  <m:ctrlPr>
                                    <a:rPr kumimoji="1" lang="en-US" altLang="zh-CN" sz="2200" b="0" i="1" kern="0" smtClean="0">
                                      <a:latin typeface="Cambria Math" charset="0"/>
                                      <a:ea typeface="微软雅黑" panose="020B0503020204020204" pitchFamily="34" charset="-122"/>
                                      <a:cs typeface="+mn-ea"/>
                                      <a:sym typeface="+mn-lt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zh-CN" sz="2200" i="1" kern="0" smtClean="0">
                                      <a:latin typeface="Cambria Math" charset="0"/>
                                      <a:ea typeface="微软雅黑" panose="020B0503020204020204" pitchFamily="34" charset="-122"/>
                                      <a:cs typeface="+mn-ea"/>
                                      <a:sym typeface="+mn-lt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kumimoji="1" lang="en-US" altLang="zh-CN" sz="2200" b="0" i="1" kern="0" smtClean="0">
                                      <a:latin typeface="Cambria Math" charset="0"/>
                                      <a:ea typeface="微软雅黑" panose="020B0503020204020204" pitchFamily="34" charset="-122"/>
                                      <a:cs typeface="+mn-ea"/>
                                      <a:sym typeface="+mn-lt"/>
                                    </a:rPr>
                                    <m:t>𝑑</m:t>
                                  </m:r>
                                  <m:r>
                                    <a:rPr kumimoji="1" lang="en-US" altLang="zh-CN" sz="2200" b="0" i="1" kern="0" baseline="-25000" smtClean="0">
                                      <a:latin typeface="Cambria Math" charset="0"/>
                                      <a:ea typeface="微软雅黑" panose="020B0503020204020204" pitchFamily="34" charset="-122"/>
                                      <a:cs typeface="+mn-ea"/>
                                      <a:sym typeface="+mn-lt"/>
                                    </a:rPr>
                                    <m:t>𝑘</m:t>
                                  </m:r>
                                </m:den>
                              </m:f>
                            </m:e>
                          </m:nary>
                        </m:den>
                      </m:f>
                    </m:oMath>
                  </m:oMathPara>
                </a14:m>
                <a:endParaRPr kumimoji="1" lang="zh-TW" altLang="en-US" sz="2200" kern="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237" y="1982237"/>
                <a:ext cx="2914901" cy="1193725"/>
              </a:xfrm>
              <a:prstGeom prst="rect">
                <a:avLst/>
              </a:prstGeom>
              <a:blipFill rotWithShape="0">
                <a:blip r:embed="rId4"/>
                <a:stretch>
                  <a:fillRect b="-408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/>
              <p:cNvSpPr txBox="1"/>
              <p:nvPr/>
            </p:nvSpPr>
            <p:spPr>
              <a:xfrm>
                <a:off x="861237" y="3381602"/>
                <a:ext cx="463397" cy="4401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30000"/>
                  </a:lnSpc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20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</m:ctrlPr>
                        </m:sSubPr>
                        <m:e>
                          <m:r>
                            <a:rPr kumimoji="1" lang="en-US" altLang="zh-CN" sz="2200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𝑑</m:t>
                          </m:r>
                        </m:e>
                        <m:sub>
                          <m:r>
                            <a:rPr kumimoji="1" lang="en-US" altLang="zh-CN" sz="2200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𝑘</m:t>
                          </m:r>
                        </m:sub>
                      </m:sSub>
                      <m:r>
                        <a:rPr kumimoji="1" lang="en-US" altLang="zh-CN" sz="2200" b="0" i="1" kern="0" smtClea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:</m:t>
                      </m:r>
                    </m:oMath>
                  </m:oMathPara>
                </a14:m>
                <a:endParaRPr kumimoji="1" lang="zh-TW" altLang="en-US" sz="2200" kern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mc:Choice>
        <mc:Fallback xmlns="">
          <p:sp>
            <p:nvSpPr>
              <p:cNvPr id="11" name="文字方塊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237" y="3381602"/>
                <a:ext cx="463397" cy="4401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字方塊 11"/>
          <p:cNvSpPr txBox="1"/>
          <p:nvPr/>
        </p:nvSpPr>
        <p:spPr>
          <a:xfrm>
            <a:off x="1378043" y="3379046"/>
            <a:ext cx="619111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the</a:t>
            </a: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distance</a:t>
            </a:r>
            <a:r>
              <a:rPr kumimoji="1" lang="zh-CN" altLang="en-US" sz="20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from</a:t>
            </a:r>
            <a:r>
              <a:rPr kumimoji="1" lang="zh-CN" altLang="en-US" sz="20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text</a:t>
            </a:r>
            <a:r>
              <a:rPr kumimoji="1" lang="zh-CN" altLang="en-US" sz="20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</a:t>
            </a:r>
            <a:r>
              <a:rPr kumimoji="1" lang="zh-CN" altLang="en-US" sz="20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to</a:t>
            </a:r>
            <a:r>
              <a:rPr kumimoji="1" lang="zh-CN" altLang="en-US" sz="20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the</a:t>
            </a:r>
            <a:r>
              <a:rPr kumimoji="1" lang="zh-CN" altLang="en-US" sz="20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k-</a:t>
            </a:r>
            <a:r>
              <a:rPr kumimoji="1" lang="en-US" altLang="zh-CN" sz="2000" i="1" kern="0" dirty="0" err="1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th</a:t>
            </a:r>
            <a:r>
              <a:rPr kumimoji="1" lang="zh-CN" altLang="en-US" sz="20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cluster</a:t>
            </a:r>
            <a:r>
              <a:rPr kumimoji="1" lang="zh-CN" altLang="en-US" sz="20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center</a:t>
            </a:r>
            <a:endParaRPr kumimoji="1" lang="zh-TW" altLang="en-US" sz="20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3852-3E02-994E-8C07-E1FB887EDC55}" type="slidenum">
              <a:rPr kumimoji="1" lang="zh-TW" altLang="en-US" smtClean="0"/>
              <a:pPr/>
              <a:t>34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245435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5844">
        <p:fade/>
      </p:transition>
    </mc:Choice>
    <mc:Fallback>
      <p:transition spd="med" advTm="15844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-1" y="0"/>
            <a:ext cx="7841674" cy="76866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endParaRPr kumimoji="1" lang="zh-TW" altLang="en-US" sz="28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492699" y="30642"/>
            <a:ext cx="6925294" cy="7325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Methodology</a:t>
            </a:r>
            <a:r>
              <a:rPr kumimoji="1" lang="zh-CN" altLang="en-US" sz="32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–</a:t>
            </a:r>
            <a:r>
              <a:rPr kumimoji="1" lang="zh-CN" altLang="en-US" sz="32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Parameter</a:t>
            </a:r>
            <a:r>
              <a:rPr kumimoji="1" lang="zh-CN" altLang="en-US" sz="32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Estimation</a:t>
            </a:r>
            <a:endParaRPr kumimoji="1" lang="zh-TW" altLang="en-US" sz="3200" kern="0">
              <a:latin typeface="Arial"/>
              <a:ea typeface="Times New Roman" charset="0"/>
              <a:cs typeface="Arial"/>
              <a:sym typeface="+mn-lt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492699" y="1202374"/>
            <a:ext cx="6797054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Wingdings" charset="2"/>
              <a:buChar char="l"/>
            </a:pP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Expectation-Maximization</a:t>
            </a:r>
            <a:r>
              <a:rPr kumimoji="1" lang="zh-CN" altLang="en-US" sz="2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(EM)</a:t>
            </a:r>
            <a:r>
              <a:rPr kumimoji="1" lang="zh-CN" altLang="en-US" sz="2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Algorithm</a:t>
            </a:r>
            <a:endParaRPr kumimoji="1" lang="zh-TW" altLang="en-US" sz="24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/>
              <p:cNvSpPr/>
              <p:nvPr/>
            </p:nvSpPr>
            <p:spPr>
              <a:xfrm>
                <a:off x="9334247" y="245380"/>
                <a:ext cx="1497398" cy="41261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000" b="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altLang="zh-CN" sz="2000" b="0" i="1" smtClean="0">
                              <a:latin typeface="Cambria Math" charset="0"/>
                            </a:rPr>
                            <m:t>{</m:t>
                          </m:r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1" i="1" smtClean="0">
                                  <a:latin typeface="Cambria Math" charset="0"/>
                                </a:rPr>
                                <m:t>𝝁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zh-CN" sz="2000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zh-CN" altLang="en-US" sz="2000" b="0" i="1" smtClean="0">
                              <a:latin typeface="Cambria Math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1" i="0" smtClean="0">
                                  <a:latin typeface="Cambria Math" charset="0"/>
                                </a:rPr>
                                <m:t>𝚺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zh-CN" sz="2000" b="0" i="1" smtClean="0">
                              <a:latin typeface="Cambria Math" charset="0"/>
                            </a:rPr>
                            <m:t>}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charset="0"/>
                            </a:rPr>
                            <m:t>𝑘</m:t>
                          </m:r>
                          <m:r>
                            <a:rPr lang="en-US" altLang="zh-CN" sz="2000" b="0" i="1" smtClean="0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000" b="0" i="1" smtClean="0">
                              <a:latin typeface="Cambria Math" charset="0"/>
                            </a:rPr>
                            <m:t>𝐾</m:t>
                          </m:r>
                        </m:sup>
                      </m:sSubSup>
                    </m:oMath>
                  </m:oMathPara>
                </a14:m>
                <a:endParaRPr lang="zh-CN" altLang="en-US" sz="2000" b="0" dirty="0"/>
              </a:p>
            </p:txBody>
          </p:sp>
        </mc:Choice>
        <mc:Fallback xmlns="">
          <p:sp>
            <p:nvSpPr>
              <p:cNvPr id="16" name="矩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4247" y="245380"/>
                <a:ext cx="1497398" cy="412613"/>
              </a:xfrm>
              <a:prstGeom prst="rect">
                <a:avLst/>
              </a:prstGeom>
              <a:blipFill>
                <a:blip r:embed="rId3"/>
                <a:stretch>
                  <a:fillRect b="-1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矩形 16"/>
          <p:cNvSpPr/>
          <p:nvPr/>
        </p:nvSpPr>
        <p:spPr>
          <a:xfrm>
            <a:off x="9348162" y="218876"/>
            <a:ext cx="1483483" cy="544274"/>
          </a:xfrm>
          <a:prstGeom prst="rect">
            <a:avLst/>
          </a:prstGeom>
          <a:noFill/>
          <a:ln w="222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kumimoji="1" lang="zh-TW" altLang="en-US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699" y="1994971"/>
            <a:ext cx="5941641" cy="4236495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3852-3E02-994E-8C07-E1FB887EDC55}" type="slidenum">
              <a:rPr kumimoji="1" lang="zh-TW" altLang="en-US" smtClean="0"/>
              <a:pPr/>
              <a:t>35</a:t>
            </a:fld>
            <a:endParaRPr kumimoji="1"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3424" y="1994971"/>
            <a:ext cx="5114925" cy="18288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6623424" y="4043904"/>
                <a:ext cx="3379580" cy="4524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30000"/>
                  </a:lnSpc>
                  <a:spcBef>
                    <a:spcPts val="600"/>
                  </a:spcBef>
                </a:pPr>
                <a:r>
                  <a:rPr kumimoji="1" lang="en-US" altLang="zh-CN" kern="0" dirty="0" smtClean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Iteratively</a:t>
                </a:r>
                <a:r>
                  <a:rPr kumimoji="1" lang="zh-CN" altLang="en-US" kern="0" dirty="0" smtClean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kern="0" dirty="0" smtClean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calculate</a:t>
                </a:r>
                <a:r>
                  <a:rPr kumimoji="1" lang="zh-CN" altLang="en-US" kern="0" dirty="0" smtClean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charset="0"/>
                          </a:rPr>
                          <m:t>𝝁</m:t>
                        </m:r>
                      </m:e>
                      <m:sub>
                        <m:r>
                          <a:rPr lang="en-US" altLang="zh-CN" i="1">
                            <a:latin typeface="Cambria Math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kumimoji="1" lang="en-US" altLang="zh-CN" kern="0" dirty="0" smtClean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and</a:t>
                </a:r>
                <a:r>
                  <a:rPr kumimoji="1" lang="zh-CN" altLang="en-US" kern="0" dirty="0" smtClean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b="1">
                            <a:latin typeface="Cambria Math" charset="0"/>
                          </a:rPr>
                          <m:t>𝚺</m:t>
                        </m:r>
                      </m:e>
                      <m:sub>
                        <m:r>
                          <a:rPr lang="en-US" altLang="zh-CN" i="1">
                            <a:latin typeface="Cambria Math" charset="0"/>
                          </a:rPr>
                          <m:t>𝑘</m:t>
                        </m:r>
                      </m:sub>
                    </m:sSub>
                  </m:oMath>
                </a14:m>
                <a:endParaRPr kumimoji="1" lang="zh-TW" altLang="en-US" kern="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3424" y="4043904"/>
                <a:ext cx="3379580" cy="452432"/>
              </a:xfrm>
              <a:prstGeom prst="rect">
                <a:avLst/>
              </a:prstGeom>
              <a:blipFill rotWithShape="0">
                <a:blip r:embed="rId6"/>
                <a:stretch>
                  <a:fillRect l="-1625" b="-12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80239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7049">
        <p:fade/>
      </p:transition>
    </mc:Choice>
    <mc:Fallback xmlns="">
      <p:transition spd="med" advTm="17049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5149516" cy="76866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endParaRPr kumimoji="1" lang="zh-TW" altLang="en-US" sz="28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492699" y="30642"/>
            <a:ext cx="1483098" cy="7325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Outline</a:t>
            </a:r>
            <a:endParaRPr kumimoji="1" lang="zh-TW" altLang="en-US" sz="3200" kern="0">
              <a:latin typeface="Arial"/>
              <a:ea typeface="Times New Roman" charset="0"/>
              <a:cs typeface="Arial"/>
              <a:sym typeface="+mn-lt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492699" y="1123268"/>
            <a:ext cx="2339102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Clr>
                <a:schemeClr val="bg2">
                  <a:lumMod val="50000"/>
                </a:schemeClr>
              </a:buClr>
              <a:buFont typeface="Wingdings" charset="2"/>
              <a:buChar char="l"/>
            </a:pPr>
            <a:r>
              <a:rPr kumimoji="1" lang="en-US" altLang="zh-CN" sz="2400" kern="0">
                <a:solidFill>
                  <a:schemeClr val="bg1">
                    <a:lumMod val="75000"/>
                  </a:schemeClr>
                </a:solidFill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Introduction</a:t>
            </a:r>
            <a:endParaRPr kumimoji="1" lang="zh-TW" altLang="en-US" sz="2400" kern="0">
              <a:solidFill>
                <a:schemeClr val="bg1">
                  <a:lumMod val="75000"/>
                </a:schemeClr>
              </a:solidFill>
              <a:latin typeface="+mj-lt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492699" y="1748115"/>
            <a:ext cx="2534668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Clr>
                <a:schemeClr val="bg2">
                  <a:lumMod val="50000"/>
                </a:schemeClr>
              </a:buClr>
              <a:buFont typeface="Wingdings" charset="2"/>
              <a:buChar char="l"/>
            </a:pPr>
            <a:r>
              <a:rPr kumimoji="1" lang="en-US" altLang="zh-CN" sz="2400" kern="0">
                <a:solidFill>
                  <a:schemeClr val="bg1">
                    <a:lumMod val="75000"/>
                  </a:schemeClr>
                </a:solidFill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Related</a:t>
            </a:r>
            <a:r>
              <a:rPr kumimoji="1" lang="zh-CN" altLang="en-US" sz="2400" kern="0">
                <a:solidFill>
                  <a:schemeClr val="bg1">
                    <a:lumMod val="75000"/>
                  </a:schemeClr>
                </a:solidFill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solidFill>
                  <a:schemeClr val="bg1">
                    <a:lumMod val="75000"/>
                  </a:schemeClr>
                </a:solidFill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Work</a:t>
            </a:r>
            <a:endParaRPr kumimoji="1" lang="zh-TW" altLang="en-US" sz="2400" kern="0">
              <a:solidFill>
                <a:schemeClr val="bg1">
                  <a:lumMod val="75000"/>
                </a:schemeClr>
              </a:solidFill>
              <a:latin typeface="+mj-lt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492699" y="2417927"/>
            <a:ext cx="2555508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Clr>
                <a:schemeClr val="bg2">
                  <a:lumMod val="50000"/>
                </a:schemeClr>
              </a:buClr>
              <a:buFont typeface="Wingdings" charset="2"/>
              <a:buChar char="l"/>
            </a:pPr>
            <a:r>
              <a:rPr kumimoji="1" lang="en-US" altLang="zh-CN" sz="2400" kern="0">
                <a:solidFill>
                  <a:schemeClr val="bg1">
                    <a:lumMod val="75000"/>
                  </a:schemeClr>
                </a:solidFill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Methodology</a:t>
            </a:r>
            <a:endParaRPr kumimoji="1" lang="zh-TW" altLang="en-US" sz="2400" kern="0">
              <a:solidFill>
                <a:schemeClr val="bg1">
                  <a:lumMod val="75000"/>
                </a:schemeClr>
              </a:solidFill>
              <a:latin typeface="+mj-lt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492699" y="3087739"/>
            <a:ext cx="4610558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Clr>
                <a:schemeClr val="bg2">
                  <a:lumMod val="50000"/>
                </a:schemeClr>
              </a:buClr>
              <a:buFont typeface="Wingdings" charset="2"/>
              <a:buChar char="l"/>
            </a:pPr>
            <a:r>
              <a:rPr kumimoji="1" lang="en-US" altLang="zh-CN" sz="2400" kern="0"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Experiment</a:t>
            </a:r>
            <a:r>
              <a:rPr kumimoji="1" lang="zh-CN" altLang="en-US" sz="2400" kern="0"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and</a:t>
            </a:r>
            <a:r>
              <a:rPr kumimoji="1" lang="zh-CN" altLang="en-US" sz="2400" kern="0"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Evaluation</a:t>
            </a:r>
            <a:endParaRPr kumimoji="1" lang="zh-TW" altLang="en-US" sz="2400" kern="0">
              <a:latin typeface="+mj-lt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492699" y="5667349"/>
            <a:ext cx="2188420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Clr>
                <a:schemeClr val="bg2">
                  <a:lumMod val="50000"/>
                </a:schemeClr>
              </a:buClr>
              <a:buFont typeface="Wingdings" charset="2"/>
              <a:buChar char="l"/>
            </a:pPr>
            <a:r>
              <a:rPr kumimoji="1" lang="en-US" altLang="zh-CN" sz="2400" kern="0">
                <a:solidFill>
                  <a:schemeClr val="bg1">
                    <a:lumMod val="75000"/>
                  </a:schemeClr>
                </a:solidFill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Conclusion</a:t>
            </a:r>
            <a:endParaRPr kumimoji="1" lang="zh-TW" altLang="en-US" sz="2400" kern="0">
              <a:solidFill>
                <a:schemeClr val="bg1">
                  <a:lumMod val="75000"/>
                </a:schemeClr>
              </a:solidFill>
              <a:latin typeface="+mj-lt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854977" y="3708124"/>
            <a:ext cx="446468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Clr>
                <a:schemeClr val="bg2">
                  <a:lumMod val="50000"/>
                </a:schemeClr>
              </a:buClr>
              <a:buFont typeface="Arial" charset="0"/>
              <a:buChar char="•"/>
            </a:pPr>
            <a:r>
              <a:rPr kumimoji="1" lang="en-US" altLang="zh-CN" sz="2000" kern="0"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Data</a:t>
            </a:r>
            <a:r>
              <a:rPr kumimoji="1" lang="zh-CN" altLang="en-US" sz="2000" kern="0"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Collection</a:t>
            </a:r>
            <a:r>
              <a:rPr kumimoji="1" lang="zh-CN" altLang="en-US" sz="2000" kern="0"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and</a:t>
            </a:r>
            <a:r>
              <a:rPr kumimoji="1" lang="zh-CN" altLang="en-US" sz="2000" kern="0"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Processing</a:t>
            </a:r>
            <a:endParaRPr kumimoji="1" lang="zh-TW" altLang="en-US" sz="2000" kern="0">
              <a:latin typeface="+mj-lt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854977" y="4200567"/>
            <a:ext cx="407355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Clr>
                <a:schemeClr val="bg2">
                  <a:lumMod val="50000"/>
                </a:schemeClr>
              </a:buClr>
              <a:buFont typeface="Arial" charset="0"/>
              <a:buChar char="•"/>
            </a:pPr>
            <a:r>
              <a:rPr kumimoji="1" lang="en-US" altLang="zh-CN" sz="2000" kern="0"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Possible</a:t>
            </a:r>
            <a:r>
              <a:rPr kumimoji="1" lang="zh-CN" altLang="en-US" sz="2000" kern="0"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Emotions</a:t>
            </a:r>
            <a:r>
              <a:rPr kumimoji="1" lang="zh-CN" altLang="en-US" sz="2000" kern="0"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Extraction</a:t>
            </a:r>
            <a:endParaRPr kumimoji="1" lang="zh-TW" altLang="en-US" sz="2000" kern="0">
              <a:latin typeface="+mj-lt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854977" y="4645288"/>
            <a:ext cx="269977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Clr>
                <a:schemeClr val="bg2">
                  <a:lumMod val="50000"/>
                </a:schemeClr>
              </a:buClr>
              <a:buFont typeface="Arial" charset="0"/>
              <a:buChar char="•"/>
            </a:pPr>
            <a:r>
              <a:rPr kumimoji="1" lang="en-US" altLang="zh-CN" sz="2000" kern="0"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Model</a:t>
            </a:r>
            <a:r>
              <a:rPr kumimoji="1" lang="zh-CN" altLang="en-US" sz="2000" kern="0"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Evaluation</a:t>
            </a:r>
            <a:endParaRPr kumimoji="1" lang="zh-TW" altLang="en-US" sz="2000" kern="0">
              <a:latin typeface="+mj-lt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854977" y="5137731"/>
            <a:ext cx="315503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Clr>
                <a:schemeClr val="bg2">
                  <a:lumMod val="50000"/>
                </a:schemeClr>
              </a:buClr>
              <a:buFont typeface="Arial" charset="0"/>
              <a:buChar char="•"/>
            </a:pPr>
            <a:r>
              <a:rPr kumimoji="1" lang="en-US" altLang="zh-CN" sz="2000" kern="0"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Prediction</a:t>
            </a:r>
            <a:r>
              <a:rPr kumimoji="1" lang="zh-CN" altLang="en-US" sz="2000" kern="0"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Evaluation</a:t>
            </a:r>
            <a:endParaRPr kumimoji="1" lang="zh-TW" altLang="en-US" sz="2000" kern="0">
              <a:latin typeface="+mj-lt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3852-3E02-994E-8C07-E1FB887EDC55}" type="slidenum">
              <a:rPr kumimoji="1" lang="zh-TW" altLang="en-US" smtClean="0"/>
              <a:pPr/>
              <a:t>36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99966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7363">
        <p:fade/>
      </p:transition>
    </mc:Choice>
    <mc:Fallback xmlns="">
      <p:transition spd="med" advTm="7363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8922572" cy="76866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endParaRPr kumimoji="1" lang="zh-TW" altLang="en-US" sz="28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492699" y="30642"/>
            <a:ext cx="8004114" cy="7325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Methodology</a:t>
            </a:r>
            <a:r>
              <a:rPr kumimoji="1" lang="zh-CN" altLang="en-US" sz="32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–</a:t>
            </a:r>
            <a:r>
              <a:rPr kumimoji="1" lang="zh-CN" altLang="en-US" sz="32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800" kern="0">
                <a:latin typeface="Arial"/>
                <a:ea typeface="Times New Roman" charset="0"/>
                <a:cs typeface="Arial"/>
                <a:sym typeface="+mn-lt"/>
              </a:rPr>
              <a:t>Data</a:t>
            </a:r>
            <a:r>
              <a:rPr kumimoji="1" lang="zh-CN" altLang="en-US" sz="28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800" kern="0">
                <a:latin typeface="Arial"/>
                <a:ea typeface="Times New Roman" charset="0"/>
                <a:cs typeface="Arial"/>
                <a:sym typeface="+mn-lt"/>
              </a:rPr>
              <a:t>Collection</a:t>
            </a:r>
            <a:r>
              <a:rPr kumimoji="1" lang="zh-CN" altLang="en-US" sz="28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800" kern="0">
                <a:latin typeface="Arial"/>
                <a:ea typeface="Times New Roman" charset="0"/>
                <a:cs typeface="Arial"/>
                <a:sym typeface="+mn-lt"/>
              </a:rPr>
              <a:t>and</a:t>
            </a:r>
            <a:r>
              <a:rPr kumimoji="1" lang="zh-CN" altLang="en-US" sz="28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800" kern="0">
                <a:latin typeface="Arial"/>
                <a:ea typeface="Times New Roman" charset="0"/>
                <a:cs typeface="Arial"/>
                <a:sym typeface="+mn-lt"/>
              </a:rPr>
              <a:t>Processing</a:t>
            </a:r>
            <a:endParaRPr kumimoji="1" lang="zh-TW" altLang="en-US" sz="2800" kern="0">
              <a:latin typeface="Arial"/>
              <a:ea typeface="Times New Roman" charset="0"/>
              <a:cs typeface="Arial"/>
              <a:sym typeface="+mn-lt"/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492699" y="1202374"/>
            <a:ext cx="5179623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Wingdings" charset="2"/>
              <a:buChar char="l"/>
            </a:pP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Select</a:t>
            </a:r>
            <a:r>
              <a:rPr kumimoji="1" lang="zh-CN" altLang="en-US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typical</a:t>
            </a:r>
            <a:r>
              <a:rPr kumimoji="1" lang="zh-CN" altLang="en-US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social</a:t>
            </a:r>
            <a:r>
              <a:rPr kumimoji="1" lang="zh-CN" altLang="en-US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media</a:t>
            </a:r>
            <a:r>
              <a:rPr kumimoji="1" lang="zh-CN" altLang="en-US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texts</a:t>
            </a:r>
            <a:endParaRPr kumimoji="1" lang="zh-TW" altLang="en-US" sz="24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880625" y="1952052"/>
            <a:ext cx="104986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i="1">
                <a:solidFill>
                  <a:srgbClr val="0070C0"/>
                </a:solidFill>
                <a:latin typeface="Arial" charset="0"/>
              </a:rPr>
              <a:t>Daniel </a:t>
            </a:r>
            <a:r>
              <a:rPr lang="en-US" altLang="zh-TW" i="1" err="1">
                <a:solidFill>
                  <a:srgbClr val="0070C0"/>
                </a:solidFill>
                <a:latin typeface="Arial" charset="0"/>
              </a:rPr>
              <a:t>Preotiuc</a:t>
            </a:r>
            <a:r>
              <a:rPr lang="en-US" altLang="zh-TW" i="1">
                <a:solidFill>
                  <a:srgbClr val="0070C0"/>
                </a:solidFill>
                <a:latin typeface="Arial" charset="0"/>
              </a:rPr>
              <a:t>-Pietro, </a:t>
            </a:r>
            <a:r>
              <a:rPr lang="en-US" altLang="zh-CN" i="1">
                <a:solidFill>
                  <a:srgbClr val="0070C0"/>
                </a:solidFill>
                <a:latin typeface="Arial" charset="0"/>
              </a:rPr>
              <a:t>etc</a:t>
            </a:r>
            <a:r>
              <a:rPr lang="en-US" altLang="zh-TW" i="1">
                <a:solidFill>
                  <a:srgbClr val="0070C0"/>
                </a:solidFill>
                <a:latin typeface="Arial" charset="0"/>
              </a:rPr>
              <a:t>. Modelling valence</a:t>
            </a:r>
            <a:r>
              <a:rPr lang="zh-CN" altLang="en-US" i="1">
                <a:solidFill>
                  <a:srgbClr val="0070C0"/>
                </a:solidFill>
                <a:latin typeface="Arial" charset="0"/>
              </a:rPr>
              <a:t> </a:t>
            </a:r>
            <a:r>
              <a:rPr lang="en-US" altLang="zh-TW" i="1">
                <a:solidFill>
                  <a:srgbClr val="0070C0"/>
                </a:solidFill>
                <a:latin typeface="Arial" charset="0"/>
              </a:rPr>
              <a:t>and arousal in </a:t>
            </a:r>
            <a:r>
              <a:rPr lang="en-US" altLang="zh-TW" i="1" err="1">
                <a:solidFill>
                  <a:srgbClr val="0070C0"/>
                </a:solidFill>
                <a:latin typeface="Arial" charset="0"/>
              </a:rPr>
              <a:t>facebook</a:t>
            </a:r>
            <a:r>
              <a:rPr lang="en-US" altLang="zh-TW" i="1">
                <a:solidFill>
                  <a:srgbClr val="0070C0"/>
                </a:solidFill>
                <a:latin typeface="Arial" charset="0"/>
              </a:rPr>
              <a:t> posts. In</a:t>
            </a:r>
            <a:r>
              <a:rPr lang="zh-CN" altLang="en-US" i="1">
                <a:solidFill>
                  <a:srgbClr val="0070C0"/>
                </a:solidFill>
                <a:latin typeface="Arial" charset="0"/>
              </a:rPr>
              <a:t> </a:t>
            </a:r>
            <a:r>
              <a:rPr lang="en-US" altLang="zh-TW" i="1">
                <a:solidFill>
                  <a:srgbClr val="0070C0"/>
                </a:solidFill>
                <a:latin typeface="Arial" charset="0"/>
              </a:rPr>
              <a:t>Proceedings of NAACL-HLT, pages 9–15, 2016.</a:t>
            </a:r>
            <a:endParaRPr lang="en-US" altLang="zh-TW" b="0" i="1">
              <a:solidFill>
                <a:srgbClr val="0070C0"/>
              </a:solidFill>
              <a:effectLst/>
              <a:latin typeface="Arial" charset="0"/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880625" y="2712006"/>
            <a:ext cx="709521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Each</a:t>
            </a: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text</a:t>
            </a: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has</a:t>
            </a:r>
            <a:r>
              <a:rPr kumimoji="1" lang="zh-CN" altLang="en-US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been</a:t>
            </a:r>
            <a:r>
              <a:rPr kumimoji="1" lang="zh-CN" altLang="en-US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rated</a:t>
            </a:r>
            <a:r>
              <a:rPr kumimoji="1" lang="zh-CN" altLang="en-US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by</a:t>
            </a: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two</a:t>
            </a: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professional</a:t>
            </a: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annotators</a:t>
            </a:r>
            <a:endParaRPr kumimoji="1" lang="zh-TW" altLang="en-US" sz="20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字方塊 27"/>
              <p:cNvSpPr txBox="1"/>
              <p:nvPr/>
            </p:nvSpPr>
            <p:spPr>
              <a:xfrm>
                <a:off x="880625" y="3289330"/>
                <a:ext cx="5444376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30000"/>
                  </a:lnSpc>
                  <a:spcBef>
                    <a:spcPts val="600"/>
                  </a:spcBef>
                </a:pPr>
                <a:r>
                  <a:rPr kumimoji="1" lang="en-US" altLang="zh-CN" sz="2000" kern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Inner-annotator</a:t>
                </a:r>
                <a:r>
                  <a:rPr kumimoji="1" lang="zh-CN" altLang="en-US" sz="2000" kern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2000" kern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agreement</a:t>
                </a:r>
                <a:r>
                  <a:rPr kumimoji="1" lang="zh-CN" altLang="en-US" sz="2000" kern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2000" kern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Kappa</a:t>
                </a:r>
                <a:r>
                  <a:rPr kumimoji="1" lang="zh-CN" altLang="en-US" sz="2000" kern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sz="2000" b="0" i="1" kern="0" smtClean="0">
                        <a:latin typeface="Cambria Math" charset="0"/>
                        <a:ea typeface="微软雅黑" panose="020B0503020204020204" pitchFamily="34" charset="-122"/>
                        <a:cs typeface="+mn-ea"/>
                        <a:sym typeface="+mn-lt"/>
                      </a:rPr>
                      <m:t>𝜅</m:t>
                    </m:r>
                    <m:r>
                      <a:rPr kumimoji="1" lang="en-US" altLang="zh-CN" sz="2000" b="0" i="1" kern="0" smtClean="0">
                        <a:latin typeface="Cambria Math" charset="0"/>
                        <a:ea typeface="微软雅黑" panose="020B0503020204020204" pitchFamily="34" charset="-122"/>
                        <a:cs typeface="+mn-ea"/>
                        <a:sym typeface="+mn-lt"/>
                      </a:rPr>
                      <m:t>=0.93</m:t>
                    </m:r>
                  </m:oMath>
                </a14:m>
                <a:endParaRPr kumimoji="1" lang="zh-TW" altLang="en-US" sz="2000" kern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mc:Choice>
        <mc:Fallback xmlns="">
          <p:sp>
            <p:nvSpPr>
              <p:cNvPr id="28" name="文字方塊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625" y="3289330"/>
                <a:ext cx="5444376" cy="492443"/>
              </a:xfrm>
              <a:prstGeom prst="rect">
                <a:avLst/>
              </a:prstGeom>
              <a:blipFill>
                <a:blip r:embed="rId3"/>
                <a:stretch>
                  <a:fillRect l="-1119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文字方塊 28"/>
          <p:cNvSpPr txBox="1"/>
          <p:nvPr/>
        </p:nvSpPr>
        <p:spPr>
          <a:xfrm>
            <a:off x="492699" y="3936303"/>
            <a:ext cx="3029997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Wingdings" charset="2"/>
              <a:buChar char="l"/>
            </a:pP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Selection</a:t>
            </a:r>
            <a:r>
              <a:rPr kumimoji="1" lang="zh-CN" altLang="en-US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Criteria</a:t>
            </a:r>
            <a:endParaRPr kumimoji="1" lang="zh-TW" altLang="en-US" sz="24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0" name="文字方塊 29"/>
          <p:cNvSpPr txBox="1"/>
          <p:nvPr/>
        </p:nvSpPr>
        <p:spPr>
          <a:xfrm>
            <a:off x="880624" y="4627250"/>
            <a:ext cx="927209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Arial" charset="0"/>
              <a:buChar char="•"/>
            </a:pP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Difference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two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annotators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ratings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on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valence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and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arousal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less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than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2</a:t>
            </a:r>
            <a:endParaRPr kumimoji="1" lang="zh-TW" altLang="en-US" sz="20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1" name="文字方塊 30"/>
          <p:cNvSpPr txBox="1"/>
          <p:nvPr/>
        </p:nvSpPr>
        <p:spPr>
          <a:xfrm>
            <a:off x="880624" y="5270493"/>
            <a:ext cx="239039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Arial" charset="0"/>
              <a:buChar char="•"/>
            </a:pP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Eight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emotions</a:t>
            </a:r>
            <a:endParaRPr kumimoji="1" lang="zh-TW" altLang="en-US" sz="20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2" name="文字方塊 31"/>
          <p:cNvSpPr txBox="1"/>
          <p:nvPr/>
        </p:nvSpPr>
        <p:spPr>
          <a:xfrm>
            <a:off x="1226873" y="5810640"/>
            <a:ext cx="757450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000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Joy,</a:t>
            </a:r>
            <a:r>
              <a:rPr kumimoji="1" lang="zh-CN" altLang="en-US" sz="2000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anger,</a:t>
            </a:r>
            <a:r>
              <a:rPr kumimoji="1" lang="zh-CN" altLang="en-US" sz="2000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sadness,</a:t>
            </a:r>
            <a:r>
              <a:rPr kumimoji="1" lang="zh-CN" altLang="en-US" sz="2000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disgust,</a:t>
            </a:r>
            <a:r>
              <a:rPr kumimoji="1" lang="zh-CN" altLang="en-US" sz="2000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fear,</a:t>
            </a:r>
            <a:r>
              <a:rPr kumimoji="1" lang="zh-CN" altLang="en-US" sz="2000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surprise,</a:t>
            </a:r>
            <a:r>
              <a:rPr kumimoji="1" lang="zh-CN" altLang="en-US" sz="2000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anticipation,</a:t>
            </a:r>
            <a:r>
              <a:rPr kumimoji="1" lang="zh-CN" altLang="en-US" sz="2000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trust</a:t>
            </a:r>
            <a:endParaRPr kumimoji="1" lang="zh-TW" altLang="en-US" sz="2000" i="1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3852-3E02-994E-8C07-E1FB887EDC55}" type="slidenum">
              <a:rPr kumimoji="1" lang="zh-TW" altLang="en-US" smtClean="0"/>
              <a:pPr/>
              <a:t>37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946710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8909">
        <p:fade/>
      </p:transition>
    </mc:Choice>
    <mc:Fallback xmlns="">
      <p:transition spd="med" advTm="48909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8922572" cy="76866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endParaRPr kumimoji="1" lang="zh-TW" altLang="en-US" sz="28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492699" y="30642"/>
            <a:ext cx="8004114" cy="7325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Methodology</a:t>
            </a:r>
            <a:r>
              <a:rPr kumimoji="1" lang="zh-CN" altLang="en-US" sz="32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–</a:t>
            </a:r>
            <a:r>
              <a:rPr kumimoji="1" lang="zh-CN" altLang="en-US" sz="32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800" kern="0">
                <a:latin typeface="Arial"/>
                <a:ea typeface="Times New Roman" charset="0"/>
                <a:cs typeface="Arial"/>
                <a:sym typeface="+mn-lt"/>
              </a:rPr>
              <a:t>Data</a:t>
            </a:r>
            <a:r>
              <a:rPr kumimoji="1" lang="zh-CN" altLang="en-US" sz="28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800" kern="0">
                <a:latin typeface="Arial"/>
                <a:ea typeface="Times New Roman" charset="0"/>
                <a:cs typeface="Arial"/>
                <a:sym typeface="+mn-lt"/>
              </a:rPr>
              <a:t>Collection</a:t>
            </a:r>
            <a:r>
              <a:rPr kumimoji="1" lang="zh-CN" altLang="en-US" sz="28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800" kern="0">
                <a:latin typeface="Arial"/>
                <a:ea typeface="Times New Roman" charset="0"/>
                <a:cs typeface="Arial"/>
                <a:sym typeface="+mn-lt"/>
              </a:rPr>
              <a:t>and</a:t>
            </a:r>
            <a:r>
              <a:rPr kumimoji="1" lang="zh-CN" altLang="en-US" sz="28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800" kern="0">
                <a:latin typeface="Arial"/>
                <a:ea typeface="Times New Roman" charset="0"/>
                <a:cs typeface="Arial"/>
                <a:sym typeface="+mn-lt"/>
              </a:rPr>
              <a:t>Processing</a:t>
            </a:r>
            <a:endParaRPr kumimoji="1" lang="zh-TW" altLang="en-US" sz="2800" kern="0">
              <a:latin typeface="Arial"/>
              <a:ea typeface="Times New Roman" charset="0"/>
              <a:cs typeface="Arial"/>
              <a:sym typeface="+mn-lt"/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492699" y="1202374"/>
            <a:ext cx="10633039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Wingdings" charset="2"/>
              <a:buChar char="l"/>
            </a:pP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Each</a:t>
            </a:r>
            <a:r>
              <a:rPr kumimoji="1" lang="zh-CN" altLang="en-US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text</a:t>
            </a:r>
            <a:r>
              <a:rPr kumimoji="1" lang="zh-CN" altLang="en-US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is</a:t>
            </a:r>
            <a:r>
              <a:rPr kumimoji="1" lang="zh-CN" altLang="en-US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rated</a:t>
            </a:r>
            <a:r>
              <a:rPr kumimoji="1" lang="zh-CN" altLang="en-US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with</a:t>
            </a:r>
            <a:r>
              <a:rPr kumimoji="1" lang="zh-CN" altLang="en-US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valence</a:t>
            </a:r>
            <a:r>
              <a:rPr kumimoji="1" lang="zh-CN" altLang="en-US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and</a:t>
            </a:r>
            <a:r>
              <a:rPr kumimoji="1" lang="zh-CN" altLang="en-US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arousal</a:t>
            </a:r>
            <a:r>
              <a:rPr kumimoji="1" lang="zh-CN" altLang="en-US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by</a:t>
            </a:r>
            <a:r>
              <a:rPr kumimoji="1" lang="zh-CN" altLang="en-US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different</a:t>
            </a:r>
            <a:r>
              <a:rPr kumimoji="1" lang="zh-CN" altLang="en-US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annotators</a:t>
            </a:r>
            <a:endParaRPr kumimoji="1" lang="zh-TW" altLang="en-US" sz="24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878819" y="1963603"/>
            <a:ext cx="783900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Slider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bars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are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used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to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rate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valence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and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arousal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independently</a:t>
            </a:r>
            <a:endParaRPr kumimoji="1" lang="zh-TW" altLang="en-US" sz="20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23" name="圖片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0354" y="2843070"/>
            <a:ext cx="4819650" cy="981075"/>
          </a:xfrm>
          <a:prstGeom prst="rect">
            <a:avLst/>
          </a:prstGeom>
        </p:spPr>
      </p:pic>
      <p:pic>
        <p:nvPicPr>
          <p:cNvPr id="24" name="圖片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0354" y="4046247"/>
            <a:ext cx="4819650" cy="981075"/>
          </a:xfrm>
          <a:prstGeom prst="rect">
            <a:avLst/>
          </a:prstGeom>
        </p:spPr>
      </p:pic>
      <p:sp>
        <p:nvSpPr>
          <p:cNvPr id="48" name="文字方塊 47"/>
          <p:cNvSpPr txBox="1"/>
          <p:nvPr/>
        </p:nvSpPr>
        <p:spPr>
          <a:xfrm>
            <a:off x="7985294" y="3099496"/>
            <a:ext cx="102303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Range:</a:t>
            </a:r>
            <a:endParaRPr kumimoji="1" lang="zh-TW" altLang="en-US" sz="20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9" name="文字方塊 48"/>
          <p:cNvSpPr txBox="1"/>
          <p:nvPr/>
        </p:nvSpPr>
        <p:spPr>
          <a:xfrm>
            <a:off x="7985294" y="3616247"/>
            <a:ext cx="185178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Valence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: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1~9</a:t>
            </a:r>
            <a:endParaRPr kumimoji="1" lang="zh-TW" altLang="en-US" sz="20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50" name="文字方塊 49"/>
          <p:cNvSpPr txBox="1"/>
          <p:nvPr/>
        </p:nvSpPr>
        <p:spPr>
          <a:xfrm>
            <a:off x="7985294" y="4108690"/>
            <a:ext cx="181972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Arousal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: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1~9</a:t>
            </a:r>
            <a:endParaRPr kumimoji="1" lang="zh-TW" altLang="en-US" sz="20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51" name="文字方塊 50"/>
          <p:cNvSpPr txBox="1"/>
          <p:nvPr/>
        </p:nvSpPr>
        <p:spPr>
          <a:xfrm>
            <a:off x="128781" y="6229470"/>
            <a:ext cx="345639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000" i="1" ker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[</a:t>
            </a:r>
            <a:r>
              <a:rPr lang="en-US" altLang="zh-TW" sz="2000">
                <a:solidFill>
                  <a:srgbClr val="0070C0"/>
                </a:solidFill>
              </a:rPr>
              <a:t>Alberto </a:t>
            </a:r>
            <a:r>
              <a:rPr lang="en-US" altLang="zh-TW" sz="2000" err="1">
                <a:solidFill>
                  <a:srgbClr val="0070C0"/>
                </a:solidFill>
              </a:rPr>
              <a:t>Betella</a:t>
            </a:r>
            <a:r>
              <a:rPr lang="zh-CN" altLang="en-US" sz="2000">
                <a:solidFill>
                  <a:srgbClr val="0070C0"/>
                </a:solidFill>
              </a:rPr>
              <a:t> </a:t>
            </a:r>
            <a:r>
              <a:rPr lang="en-US" altLang="zh-CN" sz="2000">
                <a:solidFill>
                  <a:srgbClr val="0070C0"/>
                </a:solidFill>
              </a:rPr>
              <a:t>etc.,</a:t>
            </a:r>
            <a:r>
              <a:rPr lang="zh-CN" altLang="en-US" sz="2000">
                <a:solidFill>
                  <a:srgbClr val="0070C0"/>
                </a:solidFill>
              </a:rPr>
              <a:t> </a:t>
            </a:r>
            <a:r>
              <a:rPr lang="en-US" altLang="zh-CN" sz="2000">
                <a:solidFill>
                  <a:srgbClr val="0070C0"/>
                </a:solidFill>
              </a:rPr>
              <a:t>2016</a:t>
            </a:r>
            <a:r>
              <a:rPr kumimoji="1" lang="en-US" altLang="zh-CN" sz="2000" i="1" ker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]</a:t>
            </a:r>
            <a:endParaRPr kumimoji="1" lang="zh-TW" altLang="en-US" sz="2000" i="1" kern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3852-3E02-994E-8C07-E1FB887EDC55}" type="slidenum">
              <a:rPr kumimoji="1" lang="zh-TW" altLang="en-US" smtClean="0"/>
              <a:pPr/>
              <a:t>38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654268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7617">
        <p:fade/>
      </p:transition>
    </mc:Choice>
    <mc:Fallback>
      <p:transition spd="med" advTm="17617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-1" y="0"/>
            <a:ext cx="9004516" cy="76866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endParaRPr kumimoji="1" lang="zh-TW" altLang="en-US" sz="28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492699" y="30642"/>
            <a:ext cx="7731604" cy="7325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Experiment</a:t>
            </a:r>
            <a:r>
              <a:rPr kumimoji="1" lang="zh-CN" altLang="en-US" sz="32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–</a:t>
            </a:r>
            <a:r>
              <a:rPr kumimoji="1" lang="zh-CN" altLang="en-US" sz="32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800" kern="0">
                <a:latin typeface="Arial"/>
                <a:ea typeface="Times New Roman" charset="0"/>
                <a:cs typeface="Arial"/>
                <a:sym typeface="+mn-lt"/>
              </a:rPr>
              <a:t>Data</a:t>
            </a:r>
            <a:r>
              <a:rPr kumimoji="1" lang="zh-CN" altLang="en-US" sz="28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800" kern="0">
                <a:latin typeface="Arial"/>
                <a:ea typeface="Times New Roman" charset="0"/>
                <a:cs typeface="Arial"/>
                <a:sym typeface="+mn-lt"/>
              </a:rPr>
              <a:t>Collection</a:t>
            </a:r>
            <a:r>
              <a:rPr kumimoji="1" lang="zh-CN" altLang="en-US" sz="28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800" kern="0">
                <a:latin typeface="Arial"/>
                <a:ea typeface="Times New Roman" charset="0"/>
                <a:cs typeface="Arial"/>
                <a:sym typeface="+mn-lt"/>
              </a:rPr>
              <a:t>and</a:t>
            </a:r>
            <a:r>
              <a:rPr kumimoji="1" lang="zh-CN" altLang="en-US" sz="28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800" kern="0">
                <a:latin typeface="Arial"/>
                <a:ea typeface="Times New Roman" charset="0"/>
                <a:cs typeface="Arial"/>
                <a:sym typeface="+mn-lt"/>
              </a:rPr>
              <a:t>Processing</a:t>
            </a:r>
            <a:endParaRPr kumimoji="1" lang="zh-TW" altLang="en-US" sz="2800" kern="0">
              <a:latin typeface="Arial"/>
              <a:ea typeface="Times New Roman" charset="0"/>
              <a:cs typeface="Arial"/>
              <a:sym typeface="+mn-lt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492699" y="1173799"/>
            <a:ext cx="9975808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Wingdings" charset="2"/>
              <a:buChar char="l"/>
            </a:pP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Data</a:t>
            </a:r>
            <a:r>
              <a:rPr kumimoji="1" lang="zh-CN" altLang="en-US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collection</a:t>
            </a:r>
            <a:r>
              <a:rPr kumimoji="1" lang="zh-CN" altLang="en-US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is</a:t>
            </a:r>
            <a:r>
              <a:rPr kumimoji="1" lang="zh-CN" altLang="en-US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conducted</a:t>
            </a:r>
            <a:r>
              <a:rPr kumimoji="1" lang="zh-CN" altLang="en-US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on</a:t>
            </a:r>
            <a:r>
              <a:rPr kumimoji="1" lang="zh-CN" altLang="en-US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Amazon</a:t>
            </a:r>
            <a:r>
              <a:rPr kumimoji="1" lang="zh-CN" altLang="en-US" sz="2400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Mechanical</a:t>
            </a:r>
            <a:r>
              <a:rPr kumimoji="1" lang="zh-CN" altLang="en-US" sz="2400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Turk</a:t>
            </a:r>
            <a:r>
              <a:rPr kumimoji="1" lang="zh-CN" altLang="en-US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(AMT)</a:t>
            </a:r>
            <a:endParaRPr kumimoji="1" lang="zh-TW" altLang="en-US" sz="24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1602" y="3051724"/>
            <a:ext cx="530246" cy="687663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6822" y="3647906"/>
            <a:ext cx="555026" cy="719799"/>
          </a:xfrm>
          <a:prstGeom prst="rect">
            <a:avLst/>
          </a:prstGeom>
        </p:spPr>
      </p:pic>
      <p:sp>
        <p:nvSpPr>
          <p:cNvPr id="10" name="文字方塊 9"/>
          <p:cNvSpPr txBox="1"/>
          <p:nvPr/>
        </p:nvSpPr>
        <p:spPr>
          <a:xfrm>
            <a:off x="4524754" y="4307753"/>
            <a:ext cx="664797" cy="59247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……</a:t>
            </a:r>
            <a:endParaRPr kumimoji="1" lang="zh-TW" altLang="en-US" sz="24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1602" y="4900984"/>
            <a:ext cx="530246" cy="687663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3656" y="3158138"/>
            <a:ext cx="448836" cy="448836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3656" y="3786456"/>
            <a:ext cx="448836" cy="448836"/>
          </a:xfrm>
          <a:prstGeom prst="rect">
            <a:avLst/>
          </a:prstGeom>
        </p:spPr>
      </p:pic>
      <p:sp>
        <p:nvSpPr>
          <p:cNvPr id="14" name="文字方塊 13"/>
          <p:cNvSpPr txBox="1"/>
          <p:nvPr/>
        </p:nvSpPr>
        <p:spPr>
          <a:xfrm>
            <a:off x="6089076" y="4359757"/>
            <a:ext cx="664797" cy="342401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…</a:t>
            </a:r>
            <a:endParaRPr kumimoji="1" lang="zh-TW" altLang="en-US" sz="24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15" name="圖片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3656" y="4767810"/>
            <a:ext cx="448836" cy="448836"/>
          </a:xfrm>
          <a:prstGeom prst="rect">
            <a:avLst/>
          </a:prstGeom>
        </p:spPr>
      </p:pic>
      <p:cxnSp>
        <p:nvCxnSpPr>
          <p:cNvPr id="17" name="直線接點 16"/>
          <p:cNvCxnSpPr>
            <a:stCxn id="9" idx="3"/>
            <a:endCxn id="12" idx="1"/>
          </p:cNvCxnSpPr>
          <p:nvPr/>
        </p:nvCxnSpPr>
        <p:spPr>
          <a:xfrm flipV="1">
            <a:off x="4981848" y="3382556"/>
            <a:ext cx="1051808" cy="625250"/>
          </a:xfrm>
          <a:prstGeom prst="line">
            <a:avLst/>
          </a:prstGeom>
          <a:ln w="158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接點 17"/>
          <p:cNvCxnSpPr>
            <a:stCxn id="9" idx="3"/>
            <a:endCxn id="13" idx="1"/>
          </p:cNvCxnSpPr>
          <p:nvPr/>
        </p:nvCxnSpPr>
        <p:spPr>
          <a:xfrm>
            <a:off x="4981848" y="4007806"/>
            <a:ext cx="1051808" cy="3068"/>
          </a:xfrm>
          <a:prstGeom prst="line">
            <a:avLst/>
          </a:prstGeom>
          <a:ln w="158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接點 21"/>
          <p:cNvCxnSpPr>
            <a:stCxn id="9" idx="3"/>
            <a:endCxn id="15" idx="1"/>
          </p:cNvCxnSpPr>
          <p:nvPr/>
        </p:nvCxnSpPr>
        <p:spPr>
          <a:xfrm>
            <a:off x="4981848" y="4007806"/>
            <a:ext cx="1051808" cy="984422"/>
          </a:xfrm>
          <a:prstGeom prst="line">
            <a:avLst/>
          </a:prstGeom>
          <a:ln w="158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圖片 2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08" t="8889" r="9035" b="4926"/>
          <a:stretch/>
        </p:blipFill>
        <p:spPr>
          <a:xfrm>
            <a:off x="8098888" y="3057249"/>
            <a:ext cx="1857558" cy="1904531"/>
          </a:xfrm>
          <a:prstGeom prst="rect">
            <a:avLst/>
          </a:prstGeom>
        </p:spPr>
      </p:pic>
      <p:cxnSp>
        <p:nvCxnSpPr>
          <p:cNvPr id="26" name="直線接點 25"/>
          <p:cNvCxnSpPr>
            <a:stCxn id="12" idx="3"/>
            <a:endCxn id="25" idx="1"/>
          </p:cNvCxnSpPr>
          <p:nvPr/>
        </p:nvCxnSpPr>
        <p:spPr>
          <a:xfrm>
            <a:off x="6482492" y="3382556"/>
            <a:ext cx="1616396" cy="626959"/>
          </a:xfrm>
          <a:prstGeom prst="line">
            <a:avLst/>
          </a:prstGeom>
          <a:ln w="158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接點 28"/>
          <p:cNvCxnSpPr>
            <a:stCxn id="13" idx="3"/>
            <a:endCxn id="25" idx="1"/>
          </p:cNvCxnSpPr>
          <p:nvPr/>
        </p:nvCxnSpPr>
        <p:spPr>
          <a:xfrm flipV="1">
            <a:off x="6482492" y="4009515"/>
            <a:ext cx="1616396" cy="1359"/>
          </a:xfrm>
          <a:prstGeom prst="line">
            <a:avLst/>
          </a:prstGeom>
          <a:ln w="158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/>
          <p:cNvCxnSpPr>
            <a:stCxn id="15" idx="3"/>
            <a:endCxn id="25" idx="1"/>
          </p:cNvCxnSpPr>
          <p:nvPr/>
        </p:nvCxnSpPr>
        <p:spPr>
          <a:xfrm flipV="1">
            <a:off x="6482492" y="4009515"/>
            <a:ext cx="1616396" cy="982713"/>
          </a:xfrm>
          <a:prstGeom prst="line">
            <a:avLst/>
          </a:prstGeom>
          <a:ln w="158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字方塊 37"/>
          <p:cNvSpPr txBox="1"/>
          <p:nvPr/>
        </p:nvSpPr>
        <p:spPr>
          <a:xfrm>
            <a:off x="891328" y="1886962"/>
            <a:ext cx="743023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147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texts,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each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which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is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rated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by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30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different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annotators</a:t>
            </a:r>
            <a:endParaRPr kumimoji="1" lang="zh-TW" altLang="en-US" sz="20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9" name="文字方塊 38"/>
          <p:cNvSpPr txBox="1"/>
          <p:nvPr/>
        </p:nvSpPr>
        <p:spPr>
          <a:xfrm>
            <a:off x="4099794" y="5617478"/>
            <a:ext cx="1257075" cy="4524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b="1" ker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147</a:t>
            </a:r>
            <a:r>
              <a:rPr kumimoji="1" lang="zh-CN" altLang="en-US" b="1" ker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b="1" ker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texts</a:t>
            </a:r>
            <a:endParaRPr kumimoji="1" lang="zh-TW" altLang="en-US" b="1" ker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0" name="文字方塊 39"/>
          <p:cNvSpPr txBox="1"/>
          <p:nvPr/>
        </p:nvSpPr>
        <p:spPr>
          <a:xfrm>
            <a:off x="5576635" y="5617478"/>
            <a:ext cx="1811714" cy="4524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b="1" ker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30</a:t>
            </a:r>
            <a:r>
              <a:rPr kumimoji="1" lang="zh-CN" altLang="en-US" b="1" ker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b="1" ker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annotators</a:t>
            </a:r>
            <a:endParaRPr kumimoji="1" lang="zh-TW" altLang="en-US" b="1" ker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23" name="圖片 2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328" y="3489631"/>
            <a:ext cx="2983947" cy="607404"/>
          </a:xfrm>
          <a:prstGeom prst="rect">
            <a:avLst/>
          </a:prstGeom>
        </p:spPr>
      </p:pic>
      <p:pic>
        <p:nvPicPr>
          <p:cNvPr id="24" name="圖片 2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328" y="4322419"/>
            <a:ext cx="2983947" cy="607404"/>
          </a:xfrm>
          <a:prstGeom prst="rect">
            <a:avLst/>
          </a:prstGeom>
        </p:spPr>
      </p:pic>
      <p:sp>
        <p:nvSpPr>
          <p:cNvPr id="27" name="文字方塊 26"/>
          <p:cNvSpPr txBox="1"/>
          <p:nvPr/>
        </p:nvSpPr>
        <p:spPr>
          <a:xfrm>
            <a:off x="128781" y="6229470"/>
            <a:ext cx="345639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000" i="1" ker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[</a:t>
            </a:r>
            <a:r>
              <a:rPr lang="en-US" altLang="zh-TW" sz="2000">
                <a:solidFill>
                  <a:srgbClr val="0070C0"/>
                </a:solidFill>
              </a:rPr>
              <a:t>Alberto </a:t>
            </a:r>
            <a:r>
              <a:rPr lang="en-US" altLang="zh-TW" sz="2000" err="1">
                <a:solidFill>
                  <a:srgbClr val="0070C0"/>
                </a:solidFill>
              </a:rPr>
              <a:t>Betella</a:t>
            </a:r>
            <a:r>
              <a:rPr lang="zh-CN" altLang="en-US" sz="2000">
                <a:solidFill>
                  <a:srgbClr val="0070C0"/>
                </a:solidFill>
              </a:rPr>
              <a:t> </a:t>
            </a:r>
            <a:r>
              <a:rPr lang="en-US" altLang="zh-CN" sz="2000">
                <a:solidFill>
                  <a:srgbClr val="0070C0"/>
                </a:solidFill>
              </a:rPr>
              <a:t>etc.,</a:t>
            </a:r>
            <a:r>
              <a:rPr lang="zh-CN" altLang="en-US" sz="2000">
                <a:solidFill>
                  <a:srgbClr val="0070C0"/>
                </a:solidFill>
              </a:rPr>
              <a:t> </a:t>
            </a:r>
            <a:r>
              <a:rPr lang="en-US" altLang="zh-CN" sz="2000">
                <a:solidFill>
                  <a:srgbClr val="0070C0"/>
                </a:solidFill>
              </a:rPr>
              <a:t>2016</a:t>
            </a:r>
            <a:r>
              <a:rPr kumimoji="1" lang="en-US" altLang="zh-CN" sz="2000" i="1" ker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]</a:t>
            </a:r>
            <a:endParaRPr kumimoji="1" lang="zh-TW" altLang="en-US" sz="2000" i="1" kern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8" name="文字方塊 27"/>
          <p:cNvSpPr txBox="1"/>
          <p:nvPr/>
        </p:nvSpPr>
        <p:spPr>
          <a:xfrm>
            <a:off x="10128419" y="3226098"/>
            <a:ext cx="102303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Range:</a:t>
            </a:r>
            <a:endParaRPr kumimoji="1" lang="zh-TW" altLang="en-US" sz="20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0" name="文字方塊 29"/>
          <p:cNvSpPr txBox="1"/>
          <p:nvPr/>
        </p:nvSpPr>
        <p:spPr>
          <a:xfrm>
            <a:off x="10128419" y="3742849"/>
            <a:ext cx="185178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Valence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: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1~9</a:t>
            </a:r>
            <a:endParaRPr kumimoji="1" lang="zh-TW" altLang="en-US" sz="20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1" name="文字方塊 30"/>
          <p:cNvSpPr txBox="1"/>
          <p:nvPr/>
        </p:nvSpPr>
        <p:spPr>
          <a:xfrm>
            <a:off x="10128419" y="4235292"/>
            <a:ext cx="181972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Arousal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: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1~9</a:t>
            </a:r>
            <a:endParaRPr kumimoji="1" lang="zh-TW" altLang="en-US" sz="20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3852-3E02-994E-8C07-E1FB887EDC55}" type="slidenum">
              <a:rPr kumimoji="1" lang="zh-TW" altLang="en-US" smtClean="0"/>
              <a:pPr/>
              <a:t>39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10231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0808">
        <p:fade/>
      </p:transition>
    </mc:Choice>
    <mc:Fallback xmlns="">
      <p:transition spd="med" advTm="10808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5149516" cy="76866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endParaRPr kumimoji="1" lang="zh-TW" altLang="en-US" sz="28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492699" y="30642"/>
            <a:ext cx="2324675" cy="665888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Introduction</a:t>
            </a:r>
            <a:endParaRPr kumimoji="1" lang="zh-TW" altLang="en-US" sz="3200" kern="0">
              <a:latin typeface="Arial"/>
              <a:ea typeface="Times New Roman" charset="0"/>
              <a:cs typeface="Arial"/>
              <a:sym typeface="+mn-lt"/>
            </a:endParaRPr>
          </a:p>
        </p:txBody>
      </p:sp>
      <p:pic>
        <p:nvPicPr>
          <p:cNvPr id="30" name="圖片 2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232" y="1587499"/>
            <a:ext cx="6273800" cy="2146300"/>
          </a:xfrm>
          <a:prstGeom prst="rect">
            <a:avLst/>
          </a:prstGeom>
        </p:spPr>
      </p:pic>
      <p:pic>
        <p:nvPicPr>
          <p:cNvPr id="31" name="圖片 3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2417" y="2692750"/>
            <a:ext cx="828000" cy="828000"/>
          </a:xfrm>
          <a:prstGeom prst="rect">
            <a:avLst/>
          </a:prstGeom>
        </p:spPr>
      </p:pic>
      <p:pic>
        <p:nvPicPr>
          <p:cNvPr id="32" name="圖片 3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6650" y="1735833"/>
            <a:ext cx="828000" cy="828000"/>
          </a:xfrm>
          <a:prstGeom prst="rect">
            <a:avLst/>
          </a:prstGeom>
        </p:spPr>
      </p:pic>
      <p:pic>
        <p:nvPicPr>
          <p:cNvPr id="33" name="圖片 3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7433" y="3106750"/>
            <a:ext cx="828000" cy="828000"/>
          </a:xfrm>
          <a:prstGeom prst="rect">
            <a:avLst/>
          </a:prstGeom>
        </p:spPr>
      </p:pic>
      <p:pic>
        <p:nvPicPr>
          <p:cNvPr id="34" name="圖片 3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7433" y="2197100"/>
            <a:ext cx="828000" cy="828000"/>
          </a:xfrm>
          <a:prstGeom prst="rect">
            <a:avLst/>
          </a:prstGeom>
        </p:spPr>
      </p:pic>
      <p:pic>
        <p:nvPicPr>
          <p:cNvPr id="35" name="圖片 3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7433" y="1278465"/>
            <a:ext cx="828518" cy="828518"/>
          </a:xfrm>
          <a:prstGeom prst="rect">
            <a:avLst/>
          </a:prstGeom>
        </p:spPr>
      </p:pic>
      <p:sp>
        <p:nvSpPr>
          <p:cNvPr id="36" name="向右箭號 35"/>
          <p:cNvSpPr/>
          <p:nvPr/>
        </p:nvSpPr>
        <p:spPr>
          <a:xfrm>
            <a:off x="7413556" y="2368784"/>
            <a:ext cx="730460" cy="484632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kumimoji="1" lang="zh-TW" altLang="en-US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文字方塊 36"/>
          <p:cNvSpPr txBox="1"/>
          <p:nvPr/>
        </p:nvSpPr>
        <p:spPr>
          <a:xfrm>
            <a:off x="10507068" y="2107666"/>
            <a:ext cx="397866" cy="812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3600" b="1" kern="0">
                <a:latin typeface="Apple Color Emoji" charset="-128"/>
                <a:ea typeface="Apple Color Emoji" charset="-128"/>
                <a:cs typeface="Apple Color Emoji" charset="-128"/>
                <a:sym typeface="+mn-lt"/>
              </a:rPr>
              <a:t>?</a:t>
            </a:r>
            <a:endParaRPr kumimoji="1" lang="zh-TW" altLang="en-US" sz="3600" b="1" kern="0">
              <a:latin typeface="Apple Color Emoji" charset="-128"/>
              <a:ea typeface="Apple Color Emoji" charset="-128"/>
              <a:cs typeface="Apple Color Emoji" charset="-128"/>
              <a:sym typeface="+mn-lt"/>
            </a:endParaRPr>
          </a:p>
        </p:txBody>
      </p:sp>
      <p:sp>
        <p:nvSpPr>
          <p:cNvPr id="38" name="文字方塊 37"/>
          <p:cNvSpPr txBox="1"/>
          <p:nvPr/>
        </p:nvSpPr>
        <p:spPr>
          <a:xfrm>
            <a:off x="865232" y="5221647"/>
            <a:ext cx="9666429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4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Basically,</a:t>
            </a:r>
            <a:r>
              <a:rPr kumimoji="1" lang="zh-CN" altLang="en-US" sz="24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there</a:t>
            </a:r>
            <a:r>
              <a:rPr kumimoji="1" lang="zh-CN" altLang="en-US" sz="24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are</a:t>
            </a:r>
            <a:r>
              <a:rPr kumimoji="1" lang="zh-CN" altLang="en-US" sz="24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two</a:t>
            </a:r>
            <a:r>
              <a:rPr kumimoji="1" lang="zh-CN" altLang="en-US" sz="24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different</a:t>
            </a:r>
            <a:r>
              <a:rPr kumimoji="1" lang="zh-CN" altLang="en-US" sz="24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types</a:t>
            </a:r>
            <a:r>
              <a:rPr kumimoji="1" lang="zh-CN" altLang="en-US" sz="24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</a:t>
            </a:r>
            <a:r>
              <a:rPr kumimoji="1" lang="zh-CN" altLang="en-US" sz="2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text</a:t>
            </a:r>
            <a:r>
              <a:rPr kumimoji="1" lang="zh-CN" altLang="en-US" sz="24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emotion</a:t>
            </a:r>
            <a:r>
              <a:rPr kumimoji="1" lang="zh-CN" altLang="en-US" sz="24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detection</a:t>
            </a:r>
            <a:endParaRPr kumimoji="1" lang="zh-TW" altLang="en-US" sz="24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3852-3E02-994E-8C07-E1FB887EDC55}" type="slidenum">
              <a:rPr kumimoji="1" lang="zh-TW" altLang="en-US" smtClean="0"/>
              <a:pPr/>
              <a:t>4</a:t>
            </a:fld>
            <a:endParaRPr kumimoji="1" lang="zh-TW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5291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5941">
        <p:fade/>
      </p:transition>
    </mc:Choice>
    <mc:Fallback xmlns="">
      <p:transition spd="med" advTm="2594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7" grpId="0"/>
      <p:bldP spid="38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-1" y="0"/>
            <a:ext cx="9004516" cy="76866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endParaRPr kumimoji="1" lang="zh-TW" altLang="en-US" sz="28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492699" y="30642"/>
            <a:ext cx="7731604" cy="7325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Experiment</a:t>
            </a:r>
            <a:r>
              <a:rPr kumimoji="1" lang="zh-CN" altLang="en-US" sz="32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–</a:t>
            </a:r>
            <a:r>
              <a:rPr kumimoji="1" lang="zh-CN" altLang="en-US" sz="32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800" kern="0">
                <a:latin typeface="Arial"/>
                <a:ea typeface="Times New Roman" charset="0"/>
                <a:cs typeface="Arial"/>
                <a:sym typeface="+mn-lt"/>
              </a:rPr>
              <a:t>Data</a:t>
            </a:r>
            <a:r>
              <a:rPr kumimoji="1" lang="zh-CN" altLang="en-US" sz="28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800" kern="0">
                <a:latin typeface="Arial"/>
                <a:ea typeface="Times New Roman" charset="0"/>
                <a:cs typeface="Arial"/>
                <a:sym typeface="+mn-lt"/>
              </a:rPr>
              <a:t>Collection</a:t>
            </a:r>
            <a:r>
              <a:rPr kumimoji="1" lang="zh-CN" altLang="en-US" sz="28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800" kern="0">
                <a:latin typeface="Arial"/>
                <a:ea typeface="Times New Roman" charset="0"/>
                <a:cs typeface="Arial"/>
                <a:sym typeface="+mn-lt"/>
              </a:rPr>
              <a:t>and</a:t>
            </a:r>
            <a:r>
              <a:rPr kumimoji="1" lang="zh-CN" altLang="en-US" sz="28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800" kern="0">
                <a:latin typeface="Arial"/>
                <a:ea typeface="Times New Roman" charset="0"/>
                <a:cs typeface="Arial"/>
                <a:sym typeface="+mn-lt"/>
              </a:rPr>
              <a:t>Processing</a:t>
            </a:r>
            <a:endParaRPr kumimoji="1" lang="zh-TW" altLang="en-US" sz="2800" kern="0">
              <a:latin typeface="Arial"/>
              <a:ea typeface="Times New Roman" charset="0"/>
              <a:cs typeface="Arial"/>
              <a:sym typeface="+mn-lt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492699" y="1173799"/>
            <a:ext cx="3066865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Wingdings" charset="2"/>
              <a:buChar char="l"/>
            </a:pP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Outlier</a:t>
            </a:r>
            <a:r>
              <a:rPr kumimoji="1" lang="zh-CN" altLang="en-US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Detection</a:t>
            </a:r>
            <a:endParaRPr kumimoji="1" lang="zh-TW" altLang="en-US" sz="24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38" t="7684" r="8494" b="5311"/>
          <a:stretch/>
        </p:blipFill>
        <p:spPr>
          <a:xfrm>
            <a:off x="754371" y="1921789"/>
            <a:ext cx="2531270" cy="2619729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38" t="7233" r="8494" b="5310"/>
          <a:stretch/>
        </p:blipFill>
        <p:spPr>
          <a:xfrm>
            <a:off x="3347633" y="1921789"/>
            <a:ext cx="2526224" cy="2628088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87" t="7458" r="8720" b="5085"/>
          <a:stretch/>
        </p:blipFill>
        <p:spPr>
          <a:xfrm>
            <a:off x="5935849" y="1921789"/>
            <a:ext cx="2536427" cy="2631628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14" t="7233" r="7815" b="5084"/>
          <a:stretch/>
        </p:blipFill>
        <p:spPr>
          <a:xfrm>
            <a:off x="8534268" y="1921789"/>
            <a:ext cx="2538707" cy="2619729"/>
          </a:xfrm>
          <a:prstGeom prst="rect">
            <a:avLst/>
          </a:prstGeom>
        </p:spPr>
      </p:pic>
      <p:sp>
        <p:nvSpPr>
          <p:cNvPr id="2" name="橢圓 1"/>
          <p:cNvSpPr/>
          <p:nvPr/>
        </p:nvSpPr>
        <p:spPr>
          <a:xfrm>
            <a:off x="2855844" y="2151400"/>
            <a:ext cx="344556" cy="331304"/>
          </a:xfrm>
          <a:prstGeom prst="ellipse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kumimoji="1" lang="zh-TW" altLang="en-US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橢圓 9"/>
          <p:cNvSpPr/>
          <p:nvPr/>
        </p:nvSpPr>
        <p:spPr>
          <a:xfrm>
            <a:off x="3562429" y="3993453"/>
            <a:ext cx="344556" cy="331304"/>
          </a:xfrm>
          <a:prstGeom prst="ellipse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kumimoji="1" lang="zh-TW" altLang="en-US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橢圓 10"/>
          <p:cNvSpPr/>
          <p:nvPr/>
        </p:nvSpPr>
        <p:spPr>
          <a:xfrm>
            <a:off x="8052025" y="2078513"/>
            <a:ext cx="344556" cy="331304"/>
          </a:xfrm>
          <a:prstGeom prst="ellipse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kumimoji="1" lang="zh-TW" altLang="en-US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橢圓 11"/>
          <p:cNvSpPr/>
          <p:nvPr/>
        </p:nvSpPr>
        <p:spPr>
          <a:xfrm rot="349440">
            <a:off x="7482182" y="3324218"/>
            <a:ext cx="344556" cy="717696"/>
          </a:xfrm>
          <a:prstGeom prst="ellipse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kumimoji="1" lang="zh-TW" altLang="en-US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橢圓 12"/>
          <p:cNvSpPr/>
          <p:nvPr/>
        </p:nvSpPr>
        <p:spPr>
          <a:xfrm>
            <a:off x="8741138" y="3993453"/>
            <a:ext cx="344556" cy="331304"/>
          </a:xfrm>
          <a:prstGeom prst="ellipse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kumimoji="1" lang="zh-TW" altLang="en-US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/>
              <p:cNvSpPr txBox="1"/>
              <p:nvPr/>
            </p:nvSpPr>
            <p:spPr>
              <a:xfrm>
                <a:off x="756934" y="4579701"/>
                <a:ext cx="3381567" cy="7371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30000"/>
                  </a:lnSpc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kumimoji="1" lang="en-US" altLang="zh-CN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b="0" i="1" kern="0" smtClean="0"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kumimoji="1" lang="en-US" altLang="zh-CN" b="0" i="1" kern="0" smtClean="0">
                                      <a:latin typeface="Cambria Math" charset="0"/>
                                      <a:ea typeface="微软雅黑" panose="020B0503020204020204" pitchFamily="34" charset="-122"/>
                                      <a:cs typeface="+mn-ea"/>
                                      <a:sym typeface="+mn-lt"/>
                                    </a:rPr>
                                  </m:ctrlPr>
                                </m:accPr>
                                <m:e>
                                  <m:r>
                                    <a:rPr kumimoji="1" lang="en-US" altLang="zh-CN" b="0" i="1" kern="0" smtClean="0">
                                      <a:latin typeface="Cambria Math" charset="0"/>
                                      <a:ea typeface="微软雅黑" panose="020B0503020204020204" pitchFamily="34" charset="-122"/>
                                      <a:cs typeface="+mn-ea"/>
                                      <a:sym typeface="+mn-lt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kumimoji="1" lang="en-US" altLang="zh-CN" b="0" i="1" kern="0" smtClean="0"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  <m:t>𝑣</m:t>
                              </m:r>
                            </m:sub>
                          </m:sSub>
                          <m:r>
                            <a:rPr kumimoji="1" lang="en-US" altLang="zh-CN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zh-CN" b="0" i="1" kern="0" smtClean="0"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kumimoji="1" lang="en-US" altLang="zh-CN" b="0" i="1" kern="0" smtClean="0">
                                      <a:latin typeface="Cambria Math" charset="0"/>
                                      <a:ea typeface="微软雅黑" panose="020B0503020204020204" pitchFamily="34" charset="-122"/>
                                      <a:cs typeface="+mn-ea"/>
                                      <a:sym typeface="+mn-lt"/>
                                    </a:rPr>
                                  </m:ctrlPr>
                                </m:accPr>
                                <m:e>
                                  <m:r>
                                    <a:rPr kumimoji="1" lang="en-US" altLang="zh-CN" b="0" i="1" kern="0" smtClean="0">
                                      <a:latin typeface="Cambria Math" charset="0"/>
                                      <a:ea typeface="微软雅黑" panose="020B0503020204020204" pitchFamily="34" charset="-122"/>
                                      <a:cs typeface="+mn-ea"/>
                                      <a:sym typeface="+mn-lt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kumimoji="1" lang="en-US" altLang="zh-CN" b="0" i="1" kern="0" smtClean="0"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  <m:t>𝑎</m:t>
                              </m:r>
                            </m:sub>
                          </m:sSub>
                        </m:e>
                      </m:d>
                      <m:r>
                        <a:rPr kumimoji="1" lang="en-US" altLang="zh-CN" b="0" i="1" kern="0" smtClea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=(</m:t>
                      </m:r>
                      <m:f>
                        <m:fPr>
                          <m:ctrlPr>
                            <a:rPr kumimoji="1" lang="bg-BG" altLang="zh-CN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</m:ctrlPr>
                        </m:fPr>
                        <m:num>
                          <m:r>
                            <a:rPr kumimoji="1" lang="en-US" altLang="zh-CN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zh-CN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kumimoji="1" lang="is-IS" altLang="zh-CN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kumimoji="1" lang="en-US" altLang="zh-CN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𝑖</m:t>
                          </m:r>
                          <m:r>
                            <a:rPr kumimoji="1" lang="en-US" altLang="zh-CN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zh-CN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kumimoji="1" lang="en-US" altLang="zh-CN" b="0" i="1" kern="0" smtClean="0"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kern="0" smtClean="0"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  <m:t>𝑣</m:t>
                              </m:r>
                            </m:e>
                            <m:sub>
                              <m:r>
                                <a:rPr kumimoji="1" lang="en-US" altLang="zh-CN" b="0" i="1" kern="0" smtClean="0"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1" lang="en-US" altLang="zh-CN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,</m:t>
                          </m:r>
                          <m:r>
                            <a:rPr kumimoji="1" lang="zh-CN" altLang="en-US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 </m:t>
                          </m:r>
                        </m:e>
                      </m:nary>
                      <m:f>
                        <m:fPr>
                          <m:ctrlPr>
                            <a:rPr kumimoji="1" lang="bg-BG" altLang="zh-CN" i="1" ker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</m:ctrlPr>
                        </m:fPr>
                        <m:num>
                          <m:r>
                            <a:rPr kumimoji="1" lang="en-US" altLang="zh-CN" i="1" ker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zh-CN" i="1" ker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kumimoji="1" lang="is-IS" altLang="zh-CN" i="1" ker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kumimoji="1" lang="en-US" altLang="zh-CN" i="1" ker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𝑖</m:t>
                          </m:r>
                          <m:r>
                            <a:rPr kumimoji="1" lang="en-US" altLang="zh-CN" i="1" ker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zh-CN" i="1" ker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kumimoji="1" lang="en-US" altLang="zh-CN" b="0" i="1" kern="0" smtClean="0"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kern="0" smtClean="0"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  <m:t>𝑎</m:t>
                              </m:r>
                            </m:e>
                            <m:sub>
                              <m:r>
                                <a:rPr kumimoji="1" lang="en-US" altLang="zh-CN" b="0" i="1" kern="0" smtClean="0"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kumimoji="1" lang="en-US" altLang="zh-CN" b="0" i="1" kern="0" smtClea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)</m:t>
                      </m:r>
                    </m:oMath>
                  </m:oMathPara>
                </a14:m>
                <a:endParaRPr kumimoji="1" lang="zh-TW" altLang="en-US" kern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mc:Choice>
        <mc:Fallback xmlns="">
          <p:sp>
            <p:nvSpPr>
              <p:cNvPr id="9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934" y="4579701"/>
                <a:ext cx="3381567" cy="73718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/>
              <p:cNvSpPr txBox="1"/>
              <p:nvPr/>
            </p:nvSpPr>
            <p:spPr>
              <a:xfrm>
                <a:off x="754371" y="5421390"/>
                <a:ext cx="3492687" cy="4846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30000"/>
                  </a:lnSpc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000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</m:ctrlPr>
                        </m:sSubPr>
                        <m:e>
                          <m:r>
                            <a:rPr kumimoji="1" lang="en-US" altLang="zh-CN" sz="2000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𝑑</m:t>
                          </m:r>
                        </m:e>
                        <m:sub>
                          <m:r>
                            <a:rPr kumimoji="1" lang="en-US" altLang="zh-CN" sz="2000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𝑖</m:t>
                          </m:r>
                        </m:sub>
                      </m:sSub>
                      <m:r>
                        <a:rPr kumimoji="1" lang="en-US" altLang="zh-CN" sz="2000" b="0" i="1" kern="0" smtClea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kumimoji="1" lang="en-US" altLang="zh-CN" sz="2000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kumimoji="1" lang="en-US" altLang="zh-CN" sz="2000" b="0" i="1" kern="0" smtClean="0"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1" lang="en-US" altLang="zh-CN" sz="2000" b="0" i="1" kern="0" smtClean="0">
                                      <a:latin typeface="Cambria Math" charset="0"/>
                                      <a:ea typeface="微软雅黑" panose="020B0503020204020204" pitchFamily="34" charset="-122"/>
                                      <a:cs typeface="+mn-ea"/>
                                      <a:sym typeface="+mn-lt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zh-CN" sz="2000" b="0" i="1" kern="0" smtClean="0">
                                          <a:latin typeface="Cambria Math" charset="0"/>
                                          <a:ea typeface="微软雅黑" panose="020B0503020204020204" pitchFamily="34" charset="-122"/>
                                          <a:cs typeface="+mn-ea"/>
                                          <a:sym typeface="+mn-lt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sz="2000" b="0" i="1" kern="0" smtClean="0">
                                          <a:latin typeface="Cambria Math" charset="0"/>
                                          <a:ea typeface="微软雅黑" panose="020B0503020204020204" pitchFamily="34" charset="-122"/>
                                          <a:cs typeface="+mn-ea"/>
                                          <a:sym typeface="+mn-lt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kumimoji="1" lang="en-US" altLang="zh-CN" sz="2000" b="0" i="1" kern="0" smtClean="0">
                                          <a:latin typeface="Cambria Math" charset="0"/>
                                          <a:ea typeface="微软雅黑" panose="020B0503020204020204" pitchFamily="34" charset="-122"/>
                                          <a:cs typeface="+mn-ea"/>
                                          <a:sym typeface="+mn-lt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kumimoji="1" lang="en-US" altLang="zh-CN" sz="2000" b="0" i="1" kern="0" smtClean="0">
                                      <a:latin typeface="Cambria Math" charset="0"/>
                                      <a:ea typeface="微软雅黑" panose="020B0503020204020204" pitchFamily="34" charset="-122"/>
                                      <a:cs typeface="+mn-ea"/>
                                      <a:sym typeface="+mn-lt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kumimoji="1" lang="en-US" altLang="zh-CN" sz="2000" b="0" i="1" kern="0" smtClean="0">
                                          <a:latin typeface="Cambria Math" charset="0"/>
                                          <a:ea typeface="微软雅黑" panose="020B0503020204020204" pitchFamily="34" charset="-122"/>
                                          <a:cs typeface="+mn-ea"/>
                                          <a:sym typeface="+mn-lt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kumimoji="1" lang="en-US" altLang="zh-CN" sz="2000" b="0" i="1" kern="0" smtClean="0">
                                              <a:latin typeface="Cambria Math" charset="0"/>
                                              <a:ea typeface="微软雅黑" panose="020B0503020204020204" pitchFamily="34" charset="-122"/>
                                              <a:cs typeface="+mn-ea"/>
                                              <a:sym typeface="+mn-lt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kumimoji="1" lang="en-US" altLang="zh-CN" sz="2000" b="0" i="1" kern="0" smtClean="0">
                                              <a:latin typeface="Cambria Math" charset="0"/>
                                              <a:ea typeface="微软雅黑" panose="020B0503020204020204" pitchFamily="34" charset="-122"/>
                                              <a:cs typeface="+mn-ea"/>
                                              <a:sym typeface="+mn-lt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kumimoji="1" lang="en-US" altLang="zh-CN" sz="2000" b="0" i="1" kern="0" smtClean="0">
                                          <a:latin typeface="Cambria Math" charset="0"/>
                                          <a:ea typeface="微软雅黑" panose="020B0503020204020204" pitchFamily="34" charset="-122"/>
                                          <a:cs typeface="+mn-ea"/>
                                          <a:sym typeface="+mn-lt"/>
                                        </a:rPr>
                                        <m:t>𝑣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kumimoji="1" lang="en-US" altLang="zh-CN" sz="2000" b="0" i="1" kern="0" smtClean="0"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  <m:t>2</m:t>
                              </m:r>
                            </m:sup>
                          </m:sSup>
                          <m:r>
                            <a:rPr kumimoji="1" lang="en-US" altLang="zh-CN" sz="2000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+</m:t>
                          </m:r>
                          <m:sSup>
                            <m:sSupPr>
                              <m:ctrlPr>
                                <a:rPr kumimoji="1" lang="en-US" altLang="zh-CN" sz="2000" b="0" i="1" kern="0" smtClean="0"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1" lang="en-US" altLang="zh-CN" sz="2000" b="0" i="1" kern="0" smtClean="0">
                                      <a:latin typeface="Cambria Math" charset="0"/>
                                      <a:ea typeface="微软雅黑" panose="020B0503020204020204" pitchFamily="34" charset="-122"/>
                                      <a:cs typeface="+mn-ea"/>
                                      <a:sym typeface="+mn-lt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zh-CN" sz="2000" b="0" i="1" kern="0" smtClean="0">
                                          <a:latin typeface="Cambria Math" charset="0"/>
                                          <a:ea typeface="微软雅黑" panose="020B0503020204020204" pitchFamily="34" charset="-122"/>
                                          <a:cs typeface="+mn-ea"/>
                                          <a:sym typeface="+mn-lt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sz="2000" b="0" i="1" kern="0" smtClean="0">
                                          <a:latin typeface="Cambria Math" charset="0"/>
                                          <a:ea typeface="微软雅黑" panose="020B0503020204020204" pitchFamily="34" charset="-122"/>
                                          <a:cs typeface="+mn-ea"/>
                                          <a:sym typeface="+mn-lt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kumimoji="1" lang="en-US" altLang="zh-CN" sz="2000" b="0" i="1" kern="0" smtClean="0">
                                          <a:latin typeface="Cambria Math" charset="0"/>
                                          <a:ea typeface="微软雅黑" panose="020B0503020204020204" pitchFamily="34" charset="-122"/>
                                          <a:cs typeface="+mn-ea"/>
                                          <a:sym typeface="+mn-lt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kumimoji="1" lang="en-US" altLang="zh-CN" sz="2000" b="0" i="1" kern="0" smtClean="0">
                                      <a:latin typeface="Cambria Math" charset="0"/>
                                      <a:ea typeface="微软雅黑" panose="020B0503020204020204" pitchFamily="34" charset="-122"/>
                                      <a:cs typeface="+mn-ea"/>
                                      <a:sym typeface="+mn-lt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kumimoji="1" lang="en-US" altLang="zh-CN" sz="2000" b="0" i="1" kern="0" smtClean="0">
                                          <a:latin typeface="Cambria Math" charset="0"/>
                                          <a:ea typeface="微软雅黑" panose="020B0503020204020204" pitchFamily="34" charset="-122"/>
                                          <a:cs typeface="+mn-ea"/>
                                          <a:sym typeface="+mn-lt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kumimoji="1" lang="en-US" altLang="zh-CN" sz="2000" b="0" i="1" kern="0" smtClean="0">
                                              <a:latin typeface="Cambria Math" charset="0"/>
                                              <a:ea typeface="微软雅黑" panose="020B0503020204020204" pitchFamily="34" charset="-122"/>
                                              <a:cs typeface="+mn-ea"/>
                                              <a:sym typeface="+mn-lt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kumimoji="1" lang="en-US" altLang="zh-CN" sz="2000" b="0" i="1" kern="0" smtClean="0">
                                              <a:latin typeface="Cambria Math" charset="0"/>
                                              <a:ea typeface="微软雅黑" panose="020B0503020204020204" pitchFamily="34" charset="-122"/>
                                              <a:cs typeface="+mn-ea"/>
                                              <a:sym typeface="+mn-lt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kumimoji="1" lang="en-US" altLang="zh-CN" sz="2000" b="0" i="1" kern="0" smtClean="0">
                                          <a:latin typeface="Cambria Math" charset="0"/>
                                          <a:ea typeface="微软雅黑" panose="020B0503020204020204" pitchFamily="34" charset="-122"/>
                                          <a:cs typeface="+mn-ea"/>
                                          <a:sym typeface="+mn-lt"/>
                                        </a:rPr>
                                        <m:t>𝑎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kumimoji="1" lang="en-US" altLang="zh-CN" sz="2000" b="0" i="1" kern="0" smtClean="0"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kumimoji="1" lang="zh-TW" altLang="en-US" sz="2000" kern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mc:Choice>
        <mc:Fallback xmlns="">
          <p:sp>
            <p:nvSpPr>
              <p:cNvPr id="17" name="文字方塊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371" y="5421390"/>
                <a:ext cx="3492687" cy="4846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/>
              <p:cNvSpPr txBox="1"/>
              <p:nvPr/>
            </p:nvSpPr>
            <p:spPr>
              <a:xfrm>
                <a:off x="754371" y="6010511"/>
                <a:ext cx="1535805" cy="7371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30000"/>
                  </a:lnSpc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kumimoji="1" lang="zh-TW" altLang="en-US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</m:ctrlPr>
                        </m:accPr>
                        <m:e>
                          <m:r>
                            <a:rPr kumimoji="1" lang="en-US" altLang="zh-CN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𝑑</m:t>
                          </m:r>
                        </m:e>
                      </m:acc>
                      <m:r>
                        <a:rPr kumimoji="1" lang="en-US" altLang="zh-CN" b="0" i="1" kern="0" smtClea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=</m:t>
                      </m:r>
                      <m:r>
                        <a:rPr kumimoji="1" lang="zh-CN" altLang="en-US" b="0" i="1" kern="0" smtClea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 </m:t>
                      </m:r>
                      <m:f>
                        <m:fPr>
                          <m:ctrlPr>
                            <a:rPr kumimoji="1" lang="bg-BG" altLang="zh-CN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</m:ctrlPr>
                        </m:fPr>
                        <m:num>
                          <m:r>
                            <a:rPr kumimoji="1" lang="en-US" altLang="zh-CN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zh-CN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kumimoji="1" lang="is-IS" altLang="zh-CN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kumimoji="1" lang="en-US" altLang="zh-CN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𝑖</m:t>
                          </m:r>
                          <m:r>
                            <a:rPr kumimoji="1" lang="en-US" altLang="zh-CN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zh-CN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kumimoji="1" lang="en-US" altLang="zh-CN" b="0" i="1" kern="0" smtClean="0"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kern="0" smtClean="0"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  <m:t>𝑑</m:t>
                              </m:r>
                            </m:e>
                            <m:sub>
                              <m:r>
                                <a:rPr kumimoji="1" lang="en-US" altLang="zh-CN" b="0" i="1" kern="0" smtClean="0"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kumimoji="1" lang="zh-TW" altLang="en-US" kern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mc:Choice>
        <mc:Fallback xmlns="">
          <p:sp>
            <p:nvSpPr>
              <p:cNvPr id="18" name="文字方塊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371" y="6010511"/>
                <a:ext cx="1535805" cy="73718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/>
              <p:cNvSpPr txBox="1"/>
              <p:nvPr/>
            </p:nvSpPr>
            <p:spPr>
              <a:xfrm>
                <a:off x="2472215" y="5794054"/>
                <a:ext cx="2174698" cy="10639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30000"/>
                  </a:lnSpc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</m:ctrlPr>
                        </m:sSubPr>
                        <m:e>
                          <m:r>
                            <a:rPr kumimoji="1" lang="en-US" altLang="zh-CN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𝜎</m:t>
                          </m:r>
                        </m:e>
                        <m:sub>
                          <m:r>
                            <a:rPr kumimoji="1" lang="en-US" altLang="zh-CN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𝑑</m:t>
                          </m:r>
                        </m:sub>
                      </m:sSub>
                      <m:r>
                        <a:rPr kumimoji="1" lang="en-US" altLang="zh-CN" b="0" i="1" kern="0" smtClea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kumimoji="1" lang="en-US" altLang="zh-CN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kumimoji="1" lang="bg-BG" altLang="zh-CN" b="0" i="1" kern="0" smtClean="0"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</m:ctrlPr>
                            </m:fPr>
                            <m:num>
                              <m:nary>
                                <m:naryPr>
                                  <m:chr m:val="∑"/>
                                  <m:limLoc m:val="subSup"/>
                                  <m:ctrlPr>
                                    <a:rPr kumimoji="1" lang="is-IS" altLang="zh-CN" b="0" i="1" kern="0" smtClean="0">
                                      <a:latin typeface="Cambria Math" charset="0"/>
                                      <a:ea typeface="微软雅黑" panose="020B0503020204020204" pitchFamily="34" charset="-122"/>
                                      <a:cs typeface="+mn-ea"/>
                                      <a:sym typeface="+mn-lt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5"/>
                                    </m:rPr>
                                    <a:rPr kumimoji="1" lang="en-US" altLang="zh-CN" b="0" i="1" kern="0" smtClean="0">
                                      <a:latin typeface="Cambria Math" charset="0"/>
                                      <a:ea typeface="微软雅黑" panose="020B0503020204020204" pitchFamily="34" charset="-122"/>
                                      <a:cs typeface="+mn-ea"/>
                                      <a:sym typeface="+mn-lt"/>
                                    </a:rPr>
                                    <m:t>𝑖</m:t>
                                  </m:r>
                                  <m:r>
                                    <a:rPr kumimoji="1" lang="en-US" altLang="zh-CN" b="0" i="1" kern="0" smtClean="0">
                                      <a:latin typeface="Cambria Math" charset="0"/>
                                      <a:ea typeface="微软雅黑" panose="020B0503020204020204" pitchFamily="34" charset="-122"/>
                                      <a:cs typeface="+mn-ea"/>
                                      <a:sym typeface="+mn-lt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kumimoji="1" lang="en-US" altLang="zh-CN" b="0" i="1" kern="0" smtClean="0">
                                      <a:latin typeface="Cambria Math" charset="0"/>
                                      <a:ea typeface="微软雅黑" panose="020B0503020204020204" pitchFamily="34" charset="-122"/>
                                      <a:cs typeface="+mn-ea"/>
                                      <a:sym typeface="+mn-lt"/>
                                    </a:rPr>
                                    <m:t>𝑁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kumimoji="1" lang="en-US" altLang="zh-CN" b="0" i="1" kern="0" smtClean="0">
                                          <a:latin typeface="Cambria Math" charset="0"/>
                                          <a:ea typeface="微软雅黑" panose="020B0503020204020204" pitchFamily="34" charset="-122"/>
                                          <a:cs typeface="+mn-ea"/>
                                          <a:sym typeface="+mn-lt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kumimoji="1" lang="en-US" altLang="zh-CN" b="0" i="1" kern="0" smtClean="0">
                                              <a:latin typeface="Cambria Math" charset="0"/>
                                              <a:ea typeface="微软雅黑" panose="020B0503020204020204" pitchFamily="34" charset="-122"/>
                                              <a:cs typeface="+mn-ea"/>
                                              <a:sym typeface="+mn-lt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kumimoji="1" lang="en-US" altLang="zh-CN" b="0" i="1" kern="0" smtClean="0">
                                                  <a:latin typeface="Cambria Math" charset="0"/>
                                                  <a:ea typeface="微软雅黑" panose="020B0503020204020204" pitchFamily="34" charset="-122"/>
                                                  <a:cs typeface="+mn-ea"/>
                                                  <a:sym typeface="+mn-lt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1" lang="en-US" altLang="zh-CN" b="0" i="1" kern="0" smtClean="0">
                                                  <a:latin typeface="Cambria Math" charset="0"/>
                                                  <a:ea typeface="微软雅黑" panose="020B0503020204020204" pitchFamily="34" charset="-122"/>
                                                  <a:cs typeface="+mn-ea"/>
                                                  <a:sym typeface="+mn-lt"/>
                                                </a:rPr>
                                                <m:t>𝑑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1" lang="en-US" altLang="zh-CN" b="0" i="1" kern="0" smtClean="0">
                                                  <a:latin typeface="Cambria Math" charset="0"/>
                                                  <a:ea typeface="微软雅黑" panose="020B0503020204020204" pitchFamily="34" charset="-122"/>
                                                  <a:cs typeface="+mn-ea"/>
                                                  <a:sym typeface="+mn-lt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kumimoji="1" lang="en-US" altLang="zh-CN" b="0" i="1" kern="0" smtClean="0">
                                              <a:latin typeface="Cambria Math" charset="0"/>
                                              <a:ea typeface="微软雅黑" panose="020B0503020204020204" pitchFamily="34" charset="-122"/>
                                              <a:cs typeface="+mn-ea"/>
                                              <a:sym typeface="+mn-lt"/>
                                            </a:rPr>
                                            <m:t>−</m:t>
                                          </m:r>
                                          <m:acc>
                                            <m:accPr>
                                              <m:chr m:val="̅"/>
                                              <m:ctrlPr>
                                                <a:rPr kumimoji="1" lang="en-US" altLang="zh-CN" b="0" i="1" kern="0" smtClean="0">
                                                  <a:latin typeface="Cambria Math" charset="0"/>
                                                  <a:ea typeface="微软雅黑" panose="020B0503020204020204" pitchFamily="34" charset="-122"/>
                                                  <a:cs typeface="+mn-ea"/>
                                                  <a:sym typeface="+mn-lt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kumimoji="1" lang="en-US" altLang="zh-CN" b="0" i="1" kern="0" smtClean="0">
                                                  <a:latin typeface="Cambria Math" charset="0"/>
                                                  <a:ea typeface="微软雅黑" panose="020B0503020204020204" pitchFamily="34" charset="-122"/>
                                                  <a:cs typeface="+mn-ea"/>
                                                  <a:sym typeface="+mn-lt"/>
                                                </a:rPr>
                                                <m:t>𝑑</m:t>
                                              </m:r>
                                            </m:e>
                                          </m:acc>
                                        </m:e>
                                      </m:d>
                                    </m:e>
                                    <m:sup>
                                      <m:r>
                                        <a:rPr kumimoji="1" lang="en-US" altLang="zh-CN" b="0" i="1" kern="0" smtClean="0">
                                          <a:latin typeface="Cambria Math" charset="0"/>
                                          <a:ea typeface="微软雅黑" panose="020B0503020204020204" pitchFamily="34" charset="-122"/>
                                          <a:cs typeface="+mn-ea"/>
                                          <a:sym typeface="+mn-lt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num>
                            <m:den>
                              <m:r>
                                <a:rPr kumimoji="1" lang="en-US" altLang="zh-CN" b="0" i="1" kern="0" smtClean="0"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  <m:t>𝑛</m:t>
                              </m:r>
                              <m:r>
                                <a:rPr kumimoji="1" lang="en-US" altLang="zh-CN" b="0" i="1" kern="0" smtClean="0"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  <m:t>−1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kumimoji="1" lang="zh-TW" altLang="en-US" kern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mc:Choice>
        <mc:Fallback xmlns="">
          <p:sp>
            <p:nvSpPr>
              <p:cNvPr id="19" name="文字方塊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2215" y="5794054"/>
                <a:ext cx="2174698" cy="106394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/>
              <p:cNvSpPr txBox="1"/>
              <p:nvPr/>
            </p:nvSpPr>
            <p:spPr>
              <a:xfrm>
                <a:off x="6101204" y="4928947"/>
                <a:ext cx="4452757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30000"/>
                  </a:lnSpc>
                  <a:spcBef>
                    <a:spcPts val="600"/>
                  </a:spcBef>
                </a:pPr>
                <a:r>
                  <a:rPr kumimoji="1" lang="en-US" altLang="zh-CN" sz="2000" kern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A</a:t>
                </a:r>
                <a:r>
                  <a:rPr kumimoji="1" lang="zh-CN" altLang="en-US" sz="2000" kern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2000" kern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rating</a:t>
                </a:r>
                <a:r>
                  <a:rPr kumimoji="1" lang="zh-CN" altLang="en-US" sz="2000" kern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2000" kern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pair</a:t>
                </a:r>
                <a:r>
                  <a:rPr kumimoji="1" lang="zh-CN" altLang="en-US" sz="2000" kern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1" lang="en-US" altLang="zh-CN" sz="2000" i="1" kern="0">
                            <a:latin typeface="Cambria Math" charset="0"/>
                            <a:ea typeface="微软雅黑" panose="020B0503020204020204" pitchFamily="34" charset="-122"/>
                            <a:cs typeface="+mn-ea"/>
                            <a:sym typeface="+mn-lt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sz="2000" i="1" kern="0">
                                <a:latin typeface="Cambria Math" charset="0"/>
                                <a:ea typeface="微软雅黑" panose="020B0503020204020204" pitchFamily="34" charset="-122"/>
                                <a:cs typeface="+mn-ea"/>
                                <a:sym typeface="+mn-lt"/>
                              </a:rPr>
                            </m:ctrlPr>
                          </m:sSubPr>
                          <m:e>
                            <m:r>
                              <a:rPr kumimoji="1" lang="en-US" altLang="zh-CN" sz="2000" i="1" kern="0">
                                <a:latin typeface="Cambria Math" charset="0"/>
                                <a:ea typeface="微软雅黑" panose="020B0503020204020204" pitchFamily="34" charset="-122"/>
                                <a:cs typeface="+mn-ea"/>
                                <a:sym typeface="+mn-lt"/>
                              </a:rPr>
                              <m:t>𝑣</m:t>
                            </m:r>
                          </m:e>
                          <m:sub>
                            <m:r>
                              <a:rPr kumimoji="1" lang="en-US" altLang="zh-CN" sz="2000" i="1" kern="0">
                                <a:latin typeface="Cambria Math" charset="0"/>
                                <a:ea typeface="微软雅黑" panose="020B0503020204020204" pitchFamily="34" charset="-122"/>
                                <a:cs typeface="+mn-ea"/>
                                <a:sym typeface="+mn-lt"/>
                              </a:rPr>
                              <m:t>𝑖</m:t>
                            </m:r>
                          </m:sub>
                        </m:sSub>
                        <m:r>
                          <a:rPr kumimoji="1" lang="en-US" altLang="zh-CN" sz="2000" b="0" i="1" kern="0" smtClean="0">
                            <a:latin typeface="Cambria Math" charset="0"/>
                            <a:ea typeface="微软雅黑" panose="020B0503020204020204" pitchFamily="34" charset="-122"/>
                            <a:cs typeface="+mn-ea"/>
                            <a:sym typeface="+mn-lt"/>
                          </a:rPr>
                          <m:t>,</m:t>
                        </m:r>
                        <m:sSub>
                          <m:sSubPr>
                            <m:ctrlPr>
                              <a:rPr kumimoji="1" lang="en-US" altLang="zh-CN" sz="2000" b="0" i="1" kern="0" smtClean="0">
                                <a:latin typeface="Cambria Math" charset="0"/>
                                <a:ea typeface="微软雅黑" panose="020B0503020204020204" pitchFamily="34" charset="-122"/>
                                <a:cs typeface="+mn-ea"/>
                                <a:sym typeface="+mn-lt"/>
                              </a:rPr>
                            </m:ctrlPr>
                          </m:sSubPr>
                          <m:e>
                            <m:r>
                              <a:rPr kumimoji="1" lang="en-US" altLang="zh-CN" sz="2000" b="0" i="1" kern="0" smtClean="0">
                                <a:latin typeface="Cambria Math" charset="0"/>
                                <a:ea typeface="微软雅黑" panose="020B0503020204020204" pitchFamily="34" charset="-122"/>
                                <a:cs typeface="+mn-ea"/>
                                <a:sym typeface="+mn-lt"/>
                              </a:rPr>
                              <m:t>𝑎</m:t>
                            </m:r>
                          </m:e>
                          <m:sub>
                            <m:r>
                              <a:rPr kumimoji="1" lang="en-US" altLang="zh-CN" sz="2000" b="0" i="1" kern="0" smtClean="0">
                                <a:latin typeface="Cambria Math" charset="0"/>
                                <a:ea typeface="微软雅黑" panose="020B0503020204020204" pitchFamily="34" charset="-122"/>
                                <a:cs typeface="+mn-ea"/>
                                <a:sym typeface="+mn-lt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kumimoji="1" lang="zh-CN" altLang="en-US" sz="2000" kern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2000" kern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is</a:t>
                </a:r>
                <a:r>
                  <a:rPr kumimoji="1" lang="zh-CN" altLang="en-US" sz="2000" kern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2000" kern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an</a:t>
                </a:r>
                <a:r>
                  <a:rPr kumimoji="1" lang="zh-CN" altLang="en-US" sz="2000" kern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2000" kern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outlier</a:t>
                </a:r>
                <a:r>
                  <a:rPr kumimoji="1" lang="zh-CN" altLang="en-US" sz="2000" kern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2000" kern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if:</a:t>
                </a:r>
                <a:endParaRPr kumimoji="1" lang="zh-TW" altLang="en-US" sz="2000" kern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mc:Choice>
        <mc:Fallback xmlns="">
          <p:sp>
            <p:nvSpPr>
              <p:cNvPr id="14" name="文字方塊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1204" y="4928947"/>
                <a:ext cx="4452757" cy="492443"/>
              </a:xfrm>
              <a:prstGeom prst="rect">
                <a:avLst/>
              </a:prstGeom>
              <a:blipFill>
                <a:blip r:embed="rId11"/>
                <a:stretch>
                  <a:fillRect l="-1507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1"/>
              <p:cNvSpPr txBox="1"/>
              <p:nvPr/>
            </p:nvSpPr>
            <p:spPr>
              <a:xfrm>
                <a:off x="7468710" y="5571621"/>
                <a:ext cx="1054712" cy="4001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30000"/>
                  </a:lnSpc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000" b="0" i="1" kern="0" smtClean="0">
                              <a:solidFill>
                                <a:srgbClr val="0070C0"/>
                              </a:solidFill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</m:ctrlPr>
                        </m:sSubPr>
                        <m:e>
                          <m:r>
                            <a:rPr kumimoji="1" lang="en-US" altLang="zh-CN" sz="2000" i="1" kern="0" smtClean="0">
                              <a:solidFill>
                                <a:srgbClr val="0070C0"/>
                              </a:solidFill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𝑑</m:t>
                          </m:r>
                        </m:e>
                        <m:sub>
                          <m:r>
                            <a:rPr kumimoji="1" lang="en-US" altLang="zh-CN" sz="2000" b="0" i="1" kern="0" smtClean="0">
                              <a:solidFill>
                                <a:srgbClr val="0070C0"/>
                              </a:solidFill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𝑖</m:t>
                          </m:r>
                        </m:sub>
                      </m:sSub>
                      <m:r>
                        <a:rPr kumimoji="1" lang="en-US" altLang="zh-CN" sz="2000" b="0" i="1" kern="0" smtClean="0">
                          <a:solidFill>
                            <a:srgbClr val="0070C0"/>
                          </a:solidFill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&gt;2</m:t>
                      </m:r>
                      <m:sSub>
                        <m:sSubPr>
                          <m:ctrlPr>
                            <a:rPr kumimoji="1" lang="en-US" altLang="zh-CN" sz="2000" b="0" i="1" kern="0" smtClean="0">
                              <a:solidFill>
                                <a:srgbClr val="0070C0"/>
                              </a:solidFill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</m:ctrlPr>
                        </m:sSubPr>
                        <m:e>
                          <m:r>
                            <a:rPr kumimoji="1" lang="en-US" altLang="zh-CN" sz="2000" b="0" i="1" kern="0" smtClean="0">
                              <a:solidFill>
                                <a:srgbClr val="0070C0"/>
                              </a:solidFill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𝜎</m:t>
                          </m:r>
                        </m:e>
                        <m:sub>
                          <m:r>
                            <a:rPr kumimoji="1" lang="en-US" altLang="zh-CN" sz="2000" b="0" i="1" kern="0" smtClean="0">
                              <a:solidFill>
                                <a:srgbClr val="0070C0"/>
                              </a:solidFill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kumimoji="1" lang="zh-TW" altLang="en-US" sz="2000" kern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mc:Choice>
        <mc:Fallback xmlns="">
          <p:sp>
            <p:nvSpPr>
              <p:cNvPr id="22" name="文字方塊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8710" y="5571621"/>
                <a:ext cx="1054712" cy="40011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投影片編號版面配置區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3852-3E02-994E-8C07-E1FB887EDC55}" type="slidenum">
              <a:rPr kumimoji="1" lang="zh-TW" altLang="en-US" smtClean="0"/>
              <a:pPr/>
              <a:t>40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93565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2667">
        <p:fade/>
      </p:transition>
    </mc:Choice>
    <mc:Fallback xmlns="">
      <p:transition spd="med" advTm="12667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-1" y="0"/>
            <a:ext cx="8092857" cy="76866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endParaRPr kumimoji="1" lang="zh-TW" altLang="en-US" sz="28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492699" y="30642"/>
            <a:ext cx="7188186" cy="7325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Experiment</a:t>
            </a:r>
            <a:r>
              <a:rPr kumimoji="1" lang="zh-CN" altLang="en-US" sz="32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–</a:t>
            </a:r>
            <a:r>
              <a:rPr kumimoji="1" lang="zh-CN" altLang="en-US" sz="32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800" kern="0">
                <a:latin typeface="Arial"/>
                <a:ea typeface="Times New Roman" charset="0"/>
                <a:cs typeface="Arial"/>
                <a:sym typeface="+mn-lt"/>
              </a:rPr>
              <a:t>Possible</a:t>
            </a:r>
            <a:r>
              <a:rPr kumimoji="1" lang="zh-CN" altLang="en-US" sz="28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800" kern="0">
                <a:latin typeface="Arial"/>
                <a:ea typeface="Times New Roman" charset="0"/>
                <a:cs typeface="Arial"/>
                <a:sym typeface="+mn-lt"/>
              </a:rPr>
              <a:t>Emotion</a:t>
            </a:r>
            <a:r>
              <a:rPr kumimoji="1" lang="zh-CN" altLang="en-US" sz="28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800" kern="0">
                <a:latin typeface="Arial"/>
                <a:ea typeface="Times New Roman" charset="0"/>
                <a:cs typeface="Arial"/>
                <a:sym typeface="+mn-lt"/>
              </a:rPr>
              <a:t>Extraction</a:t>
            </a:r>
            <a:endParaRPr kumimoji="1" lang="zh-TW" altLang="en-US" sz="2800" kern="0">
              <a:latin typeface="Arial"/>
              <a:ea typeface="Times New Roman" charset="0"/>
              <a:cs typeface="Arial"/>
              <a:sym typeface="+mn-lt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492699" y="1173799"/>
            <a:ext cx="6038833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Wingdings" charset="2"/>
              <a:buChar char="l"/>
            </a:pP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Texts</a:t>
            </a:r>
            <a:r>
              <a:rPr kumimoji="1" lang="zh-CN" altLang="en-US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classification</a:t>
            </a:r>
            <a:r>
              <a:rPr kumimoji="1" lang="zh-CN" altLang="en-US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and</a:t>
            </a:r>
            <a:r>
              <a:rPr kumimoji="1" lang="zh-CN" altLang="en-US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clustering</a:t>
            </a:r>
            <a:r>
              <a:rPr kumimoji="1" lang="zh-CN" altLang="en-US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for</a:t>
            </a:r>
            <a:endParaRPr kumimoji="1" lang="zh-TW" altLang="en-US" sz="24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6225689" y="1218411"/>
                <a:ext cx="1839457" cy="4308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200" i="1" kern="0" smtClea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𝑝</m:t>
                      </m:r>
                      <m:r>
                        <a:rPr kumimoji="1" lang="en-US" altLang="zh-CN" sz="2200" i="1" kern="0" smtClea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(</m:t>
                      </m:r>
                      <m:r>
                        <a:rPr kumimoji="1" lang="en-US" altLang="zh-CN" sz="2200" b="0" i="1" kern="0" smtClea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𝑘</m:t>
                      </m:r>
                      <m:r>
                        <a:rPr kumimoji="1" lang="en-US" altLang="zh-CN" sz="2200" i="1" kern="0" smtClea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|</m:t>
                      </m:r>
                      <m:r>
                        <a:rPr kumimoji="1" lang="en-US" altLang="zh-CN" sz="2200" b="1" i="1" ker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𝑿</m:t>
                      </m:r>
                      <m:r>
                        <a:rPr kumimoji="1" lang="en-US" altLang="zh-CN" sz="2200" b="0" i="1" kern="0" baseline="-25000" smtClea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𝑡</m:t>
                      </m:r>
                      <m:r>
                        <a:rPr kumimoji="1" lang="en-US" altLang="zh-CN" sz="2200" i="1" ker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)</m:t>
                      </m:r>
                    </m:oMath>
                  </m:oMathPara>
                </a14:m>
                <a:endParaRPr lang="zh-TW" altLang="en-US" sz="2200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5689" y="1218411"/>
                <a:ext cx="1839457" cy="430887"/>
              </a:xfrm>
              <a:prstGeom prst="rect">
                <a:avLst/>
              </a:prstGeom>
              <a:blipFill rotWithShape="0">
                <a:blip r:embed="rId3"/>
                <a:stretch>
                  <a:fillRect b="-2112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154913"/>
              </p:ext>
            </p:extLst>
          </p:nvPr>
        </p:nvGraphicFramePr>
        <p:xfrm>
          <a:off x="492699" y="2099047"/>
          <a:ext cx="8054976" cy="39402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374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0137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01374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01374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532021"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Type</a:t>
                      </a:r>
                      <a:endParaRPr lang="zh-TW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Method</a:t>
                      </a:r>
                      <a:endParaRPr lang="zh-TW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Features</a:t>
                      </a:r>
                      <a:endParaRPr lang="zh-TW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1" dirty="0" smtClean="0"/>
                        <a:t>|K|</a:t>
                      </a:r>
                      <a:endParaRPr lang="zh-TW" altLang="en-US" i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32021">
                <a:tc rowSpan="4"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Supervised</a:t>
                      </a:r>
                      <a:endParaRPr lang="zh-TW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Emotion</a:t>
                      </a:r>
                      <a:r>
                        <a:rPr lang="zh-CN" altLang="en-US"/>
                        <a:t> </a:t>
                      </a:r>
                      <a:r>
                        <a:rPr lang="en-US" altLang="zh-CN"/>
                        <a:t>Classifier</a:t>
                      </a:r>
                      <a:endParaRPr lang="zh-TW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Emotion</a:t>
                      </a:r>
                      <a:r>
                        <a:rPr lang="zh-CN" altLang="en-US" baseline="0"/>
                        <a:t> </a:t>
                      </a:r>
                      <a:r>
                        <a:rPr lang="en-US" altLang="zh-CN" baseline="0"/>
                        <a:t>Patterns</a:t>
                      </a:r>
                      <a:endParaRPr lang="zh-TW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8</a:t>
                      </a:r>
                      <a:endParaRPr lang="zh-TW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32021">
                <a:tc vMerge="1"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Random Forest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err="1"/>
                        <a:t>BoW</a:t>
                      </a:r>
                      <a:endParaRPr lang="zh-TW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8</a:t>
                      </a:r>
                      <a:endParaRPr lang="zh-TW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32021">
                <a:tc vMerge="1"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CNN</a:t>
                      </a:r>
                      <a:endParaRPr lang="zh-TW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Word</a:t>
                      </a:r>
                      <a:r>
                        <a:rPr lang="zh-CN" altLang="en-US"/>
                        <a:t> </a:t>
                      </a:r>
                      <a:r>
                        <a:rPr lang="en-US" altLang="zh-CN"/>
                        <a:t>Embedding</a:t>
                      </a:r>
                      <a:endParaRPr lang="zh-TW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8</a:t>
                      </a:r>
                      <a:endParaRPr lang="zh-TW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32021">
                <a:tc vMerge="1"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Naïve</a:t>
                      </a:r>
                      <a:r>
                        <a:rPr lang="zh-CN" altLang="en-US" baseline="0"/>
                        <a:t> </a:t>
                      </a:r>
                      <a:r>
                        <a:rPr lang="en-US" altLang="zh-CN" baseline="0"/>
                        <a:t>Byes</a:t>
                      </a:r>
                      <a:endParaRPr lang="zh-TW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err="1"/>
                        <a:t>BoW</a:t>
                      </a:r>
                      <a:endParaRPr lang="zh-TW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8</a:t>
                      </a:r>
                      <a:endParaRPr lang="zh-TW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532021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Unsupervised</a:t>
                      </a:r>
                      <a:endParaRPr lang="zh-TW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LDA</a:t>
                      </a:r>
                      <a:endParaRPr lang="zh-TW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err="1"/>
                        <a:t>BoW</a:t>
                      </a:r>
                      <a:endParaRPr lang="zh-TW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8,</a:t>
                      </a:r>
                      <a:r>
                        <a:rPr lang="zh-CN" altLang="en-US"/>
                        <a:t> </a:t>
                      </a:r>
                      <a:r>
                        <a:rPr lang="en-US" altLang="zh-CN"/>
                        <a:t>14</a:t>
                      </a:r>
                      <a:endParaRPr lang="zh-TW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532021">
                <a:tc vMerge="1"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K-means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err="1"/>
                        <a:t>BoW</a:t>
                      </a:r>
                      <a:endParaRPr lang="zh-TW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8,</a:t>
                      </a:r>
                      <a:r>
                        <a:rPr lang="zh-CN" altLang="en-US" baseline="0" dirty="0"/>
                        <a:t> </a:t>
                      </a:r>
                      <a:r>
                        <a:rPr lang="en-US" altLang="zh-CN" baseline="0" dirty="0"/>
                        <a:t>14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3852-3E02-994E-8C07-E1FB887EDC55}" type="slidenum">
              <a:rPr kumimoji="1" lang="zh-TW" altLang="en-US" smtClean="0"/>
              <a:pPr/>
              <a:t>41</a:t>
            </a:fld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/>
              <p:cNvSpPr txBox="1"/>
              <p:nvPr/>
            </p:nvSpPr>
            <p:spPr>
              <a:xfrm>
                <a:off x="8689226" y="2298879"/>
                <a:ext cx="3028586" cy="10054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30000"/>
                  </a:lnSpc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200" b="0" i="1" kern="0" smtClea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𝑃</m:t>
                      </m:r>
                      <m:d>
                        <m:dPr>
                          <m:ctrlPr>
                            <a:rPr kumimoji="1" lang="en-US" altLang="zh-CN" sz="2200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</m:ctrlPr>
                        </m:dPr>
                        <m:e>
                          <m:r>
                            <a:rPr kumimoji="1" lang="en-US" altLang="zh-CN" sz="2200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𝑧</m:t>
                          </m:r>
                          <m:r>
                            <a:rPr kumimoji="1" lang="en-US" altLang="zh-CN" sz="2200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=</m:t>
                          </m:r>
                          <m:r>
                            <a:rPr kumimoji="1" lang="en-US" altLang="zh-CN" sz="2200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𝑘</m:t>
                          </m:r>
                        </m:e>
                        <m:e>
                          <m:r>
                            <a:rPr kumimoji="1" lang="en-US" altLang="zh-CN" sz="2200" b="1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𝑿</m:t>
                          </m:r>
                        </m:e>
                      </m:d>
                      <m:r>
                        <a:rPr kumimoji="1" lang="en-US" altLang="zh-CN" sz="2200" b="0" i="1" kern="0" smtClea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=</m:t>
                      </m:r>
                      <m:r>
                        <a:rPr kumimoji="1" lang="zh-CN" altLang="en-US" sz="2200" b="0" i="1" kern="0" smtClea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 </m:t>
                      </m:r>
                      <m:f>
                        <m:fPr>
                          <m:ctrlPr>
                            <a:rPr kumimoji="1" lang="bg-BG" altLang="zh-CN" sz="2200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1" lang="bg-BG" altLang="zh-CN" sz="2200" b="0" i="1" kern="0" smtClean="0"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2200" b="0" i="1" kern="0" smtClean="0"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  <m:t>𝑒</m:t>
                              </m:r>
                            </m:e>
                            <m:sup>
                              <m:r>
                                <a:rPr kumimoji="1" lang="en-US" altLang="zh-CN" sz="2200" b="0" i="1" kern="0" smtClean="0"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  <m:t>−</m:t>
                              </m:r>
                              <m:r>
                                <a:rPr kumimoji="1" lang="en-US" altLang="zh-CN" sz="2200" b="0" i="1" kern="0" smtClean="0"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  <m:t>𝑠𝑘</m:t>
                              </m:r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ctrlPr>
                                <a:rPr kumimoji="1" lang="is-IS" altLang="zh-CN" sz="2200" b="0" i="1" kern="0" smtClean="0"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kumimoji="1" lang="en-US" altLang="zh-CN" sz="2200" b="0" i="1" kern="0" smtClean="0"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  <m:t>𝑘</m:t>
                              </m:r>
                              <m:r>
                                <a:rPr kumimoji="1" lang="en-US" altLang="zh-CN" sz="2200" b="0" i="1" kern="0" smtClean="0"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  <m:t>=1</m:t>
                              </m:r>
                            </m:sub>
                            <m:sup>
                              <m:r>
                                <a:rPr kumimoji="1" lang="en-US" altLang="zh-CN" sz="2200" b="0" i="1" kern="0" smtClean="0"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  <m:t>𝐾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kumimoji="1" lang="bg-BG" altLang="zh-CN" sz="2200" i="1" kern="0">
                                      <a:latin typeface="Cambria Math" charset="0"/>
                                      <a:ea typeface="微软雅黑" panose="020B0503020204020204" pitchFamily="34" charset="-122"/>
                                      <a:cs typeface="+mn-ea"/>
                                      <a:sym typeface="+mn-lt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zh-CN" sz="2200" i="1" kern="0">
                                      <a:latin typeface="Cambria Math" charset="0"/>
                                      <a:ea typeface="微软雅黑" panose="020B0503020204020204" pitchFamily="34" charset="-122"/>
                                      <a:cs typeface="+mn-ea"/>
                                      <a:sym typeface="+mn-lt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kumimoji="1" lang="en-US" altLang="zh-CN" sz="2200" b="0" i="1" kern="0" smtClean="0">
                                      <a:latin typeface="Cambria Math" charset="0"/>
                                      <a:ea typeface="微软雅黑" panose="020B0503020204020204" pitchFamily="34" charset="-122"/>
                                      <a:cs typeface="+mn-ea"/>
                                      <a:sym typeface="+mn-lt"/>
                                    </a:rPr>
                                    <m:t>−</m:t>
                                  </m:r>
                                  <m:r>
                                    <a:rPr kumimoji="1" lang="en-US" altLang="zh-CN" sz="2200" i="1" kern="0">
                                      <a:latin typeface="Cambria Math" charset="0"/>
                                      <a:ea typeface="微软雅黑" panose="020B0503020204020204" pitchFamily="34" charset="-122"/>
                                      <a:cs typeface="+mn-ea"/>
                                      <a:sym typeface="+mn-lt"/>
                                    </a:rPr>
                                    <m:t>𝑠</m:t>
                                  </m:r>
                                  <m:r>
                                    <a:rPr kumimoji="1" lang="en-US" altLang="zh-CN" sz="2200" i="1" kern="0" baseline="-25000">
                                      <a:latin typeface="Cambria Math" charset="0"/>
                                      <a:ea typeface="微软雅黑" panose="020B0503020204020204" pitchFamily="34" charset="-122"/>
                                      <a:cs typeface="+mn-ea"/>
                                      <a:sym typeface="+mn-lt"/>
                                    </a:rPr>
                                    <m:t>𝑘</m:t>
                                  </m:r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kumimoji="1" lang="zh-TW" altLang="en-US" sz="2200" kern="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mc:Choice>
        <mc:Fallback xmlns="">
          <p:sp>
            <p:nvSpPr>
              <p:cNvPr id="9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9226" y="2298879"/>
                <a:ext cx="3028586" cy="100546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8689226" y="5162624"/>
                <a:ext cx="2914901" cy="11937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30000"/>
                  </a:lnSpc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200" b="0" i="1" kern="0" smtClea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𝑃</m:t>
                      </m:r>
                      <m:d>
                        <m:dPr>
                          <m:ctrlPr>
                            <a:rPr kumimoji="1" lang="en-US" altLang="zh-CN" sz="2200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</m:ctrlPr>
                        </m:dPr>
                        <m:e>
                          <m:r>
                            <a:rPr kumimoji="1" lang="en-US" altLang="zh-CN" sz="2200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𝑧</m:t>
                          </m:r>
                          <m:r>
                            <a:rPr kumimoji="1" lang="en-US" altLang="zh-CN" sz="2200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=</m:t>
                          </m:r>
                          <m:r>
                            <a:rPr kumimoji="1" lang="en-US" altLang="zh-CN" sz="2200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𝑘</m:t>
                          </m:r>
                        </m:e>
                        <m:e>
                          <m:sSub>
                            <m:sSubPr>
                              <m:ctrlPr>
                                <a:rPr kumimoji="1" lang="en-US" altLang="zh-CN" sz="2200" b="0" i="1" kern="0" smtClean="0"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200" b="1" i="1" kern="0" smtClean="0"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  <m:t>𝑿</m:t>
                              </m:r>
                            </m:e>
                            <m:sub>
                              <m:r>
                                <a:rPr kumimoji="1" lang="en-US" altLang="zh-CN" sz="2200" b="0" i="1" kern="0" smtClean="0"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kumimoji="1" lang="en-US" altLang="zh-CN" sz="2200" b="0" i="1" kern="0" smtClea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=</m:t>
                      </m:r>
                      <m:r>
                        <a:rPr kumimoji="1" lang="zh-CN" altLang="en-US" sz="2200" b="0" i="1" kern="0" smtClea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 </m:t>
                      </m:r>
                      <m:f>
                        <m:fPr>
                          <m:ctrlPr>
                            <a:rPr kumimoji="1" lang="bg-BG" altLang="zh-CN" sz="2200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</m:ctrlPr>
                        </m:fPr>
                        <m:num>
                          <m:r>
                            <a:rPr kumimoji="1" lang="en-US" altLang="zh-CN" sz="2200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1/</m:t>
                          </m:r>
                          <m:sSub>
                            <m:sSubPr>
                              <m:ctrlPr>
                                <a:rPr kumimoji="1" lang="en-US" altLang="zh-CN" sz="2200" b="0" i="1" kern="0" smtClean="0"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200" b="0" i="1" kern="0" smtClean="0"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  <m:t>𝑑</m:t>
                              </m:r>
                            </m:e>
                            <m:sub>
                              <m:r>
                                <a:rPr kumimoji="1" lang="en-US" altLang="zh-CN" sz="2200" b="0" i="1" kern="0" smtClean="0"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  <m:t>𝑘</m:t>
                              </m:r>
                            </m:sub>
                          </m:sSub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ctrlPr>
                                <a:rPr kumimoji="1" lang="is-IS" altLang="zh-CN" sz="2200" b="0" i="1" kern="0" smtClean="0"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kumimoji="1" lang="en-US" altLang="zh-CN" sz="2200" b="0" i="1" kern="0" smtClean="0"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  <m:t>𝑘</m:t>
                              </m:r>
                              <m:r>
                                <a:rPr kumimoji="1" lang="en-US" altLang="zh-CN" sz="2200" b="0" i="1" kern="0" smtClean="0"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  <m:t>=1</m:t>
                              </m:r>
                            </m:sub>
                            <m:sup>
                              <m:r>
                                <a:rPr kumimoji="1" lang="en-US" altLang="zh-CN" sz="2200" b="0" i="1" kern="0" smtClean="0"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  <m:t>𝐾</m:t>
                              </m:r>
                            </m:sup>
                            <m:e>
                              <m:f>
                                <m:fPr>
                                  <m:ctrlPr>
                                    <a:rPr kumimoji="1" lang="en-US" altLang="zh-CN" sz="2200" b="0" i="1" kern="0" smtClean="0">
                                      <a:latin typeface="Cambria Math" charset="0"/>
                                      <a:ea typeface="微软雅黑" panose="020B0503020204020204" pitchFamily="34" charset="-122"/>
                                      <a:cs typeface="+mn-ea"/>
                                      <a:sym typeface="+mn-lt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zh-CN" sz="2200" i="1" kern="0" smtClean="0">
                                      <a:latin typeface="Cambria Math" charset="0"/>
                                      <a:ea typeface="微软雅黑" panose="020B0503020204020204" pitchFamily="34" charset="-122"/>
                                      <a:cs typeface="+mn-ea"/>
                                      <a:sym typeface="+mn-lt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kumimoji="1" lang="en-US" altLang="zh-CN" sz="2200" b="0" i="1" kern="0" smtClean="0">
                                      <a:latin typeface="Cambria Math" charset="0"/>
                                      <a:ea typeface="微软雅黑" panose="020B0503020204020204" pitchFamily="34" charset="-122"/>
                                      <a:cs typeface="+mn-ea"/>
                                      <a:sym typeface="+mn-lt"/>
                                    </a:rPr>
                                    <m:t>𝑑</m:t>
                                  </m:r>
                                  <m:r>
                                    <a:rPr kumimoji="1" lang="en-US" altLang="zh-CN" sz="2200" b="0" i="1" kern="0" baseline="-25000" smtClean="0">
                                      <a:latin typeface="Cambria Math" charset="0"/>
                                      <a:ea typeface="微软雅黑" panose="020B0503020204020204" pitchFamily="34" charset="-122"/>
                                      <a:cs typeface="+mn-ea"/>
                                      <a:sym typeface="+mn-lt"/>
                                    </a:rPr>
                                    <m:t>𝑘</m:t>
                                  </m:r>
                                </m:den>
                              </m:f>
                            </m:e>
                          </m:nary>
                        </m:den>
                      </m:f>
                    </m:oMath>
                  </m:oMathPara>
                </a14:m>
                <a:endParaRPr kumimoji="1" lang="zh-TW" altLang="en-US" sz="2200" kern="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9226" y="5162624"/>
                <a:ext cx="2914901" cy="1193725"/>
              </a:xfrm>
              <a:prstGeom prst="rect">
                <a:avLst/>
              </a:prstGeom>
              <a:blipFill rotWithShape="0">
                <a:blip r:embed="rId5"/>
                <a:stretch>
                  <a:fillRect b="-408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05561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2879">
        <p:fade/>
      </p:transition>
    </mc:Choice>
    <mc:Fallback xmlns="">
      <p:transition spd="med" advTm="3287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-1" y="0"/>
            <a:ext cx="8092857" cy="76866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endParaRPr kumimoji="1" lang="zh-TW" altLang="en-US" sz="28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492699" y="30642"/>
            <a:ext cx="6050054" cy="7325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Experiment</a:t>
            </a:r>
            <a:r>
              <a:rPr kumimoji="1" lang="zh-CN" altLang="en-US" sz="32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–</a:t>
            </a:r>
            <a:r>
              <a:rPr kumimoji="1" lang="zh-CN" altLang="en-US" sz="32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800" kern="0">
                <a:latin typeface="Arial"/>
                <a:ea typeface="Times New Roman" charset="0"/>
                <a:cs typeface="Arial"/>
                <a:sym typeface="+mn-lt"/>
              </a:rPr>
              <a:t>GMM</a:t>
            </a:r>
            <a:r>
              <a:rPr kumimoji="1" lang="zh-CN" altLang="en-US" sz="28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800" kern="0">
                <a:latin typeface="Arial"/>
                <a:ea typeface="Times New Roman" charset="0"/>
                <a:cs typeface="Arial"/>
                <a:sym typeface="+mn-lt"/>
              </a:rPr>
              <a:t>Model</a:t>
            </a:r>
            <a:r>
              <a:rPr kumimoji="1" lang="zh-CN" altLang="en-US" sz="28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800" kern="0">
                <a:latin typeface="Arial"/>
                <a:ea typeface="Times New Roman" charset="0"/>
                <a:cs typeface="Arial"/>
                <a:sym typeface="+mn-lt"/>
              </a:rPr>
              <a:t>Results</a:t>
            </a:r>
            <a:endParaRPr kumimoji="1" lang="zh-TW" altLang="en-US" sz="2800" kern="0">
              <a:latin typeface="Arial"/>
              <a:ea typeface="Times New Roman" charset="0"/>
              <a:cs typeface="Arial"/>
              <a:sym typeface="+mn-lt"/>
            </a:endParaRPr>
          </a:p>
        </p:txBody>
      </p:sp>
      <p:pic>
        <p:nvPicPr>
          <p:cNvPr id="20" name="圖片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6741" y="895581"/>
            <a:ext cx="6404460" cy="5791200"/>
          </a:xfrm>
          <a:prstGeom prst="rect">
            <a:avLst/>
          </a:prstGeom>
        </p:spPr>
      </p:pic>
      <p:sp>
        <p:nvSpPr>
          <p:cNvPr id="22" name="橢圓 21"/>
          <p:cNvSpPr/>
          <p:nvPr/>
        </p:nvSpPr>
        <p:spPr>
          <a:xfrm rot="5400000">
            <a:off x="11165457" y="3084542"/>
            <a:ext cx="622300" cy="790978"/>
          </a:xfrm>
          <a:prstGeom prst="ellipse">
            <a:avLst/>
          </a:prstGeom>
          <a:noFill/>
          <a:ln w="190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kumimoji="1" lang="zh-TW" altLang="en-US" sz="1200">
              <a:solidFill>
                <a:srgbClr val="92D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橢圓 22"/>
          <p:cNvSpPr/>
          <p:nvPr/>
        </p:nvSpPr>
        <p:spPr>
          <a:xfrm rot="5400000">
            <a:off x="10374479" y="2614913"/>
            <a:ext cx="622300" cy="790978"/>
          </a:xfrm>
          <a:prstGeom prst="ellipse">
            <a:avLst/>
          </a:prstGeom>
          <a:noFill/>
          <a:ln w="190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kumimoji="1" lang="zh-TW" altLang="en-US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橢圓 23"/>
          <p:cNvSpPr/>
          <p:nvPr/>
        </p:nvSpPr>
        <p:spPr>
          <a:xfrm rot="5400000">
            <a:off x="6397735" y="4530836"/>
            <a:ext cx="539250" cy="584482"/>
          </a:xfrm>
          <a:prstGeom prst="ellipse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kumimoji="1" lang="zh-TW" altLang="en-US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橢圓 24"/>
          <p:cNvSpPr/>
          <p:nvPr/>
        </p:nvSpPr>
        <p:spPr>
          <a:xfrm rot="5400000">
            <a:off x="7480191" y="1403481"/>
            <a:ext cx="539250" cy="584482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kumimoji="1" lang="zh-TW" altLang="en-US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橢圓 25"/>
          <p:cNvSpPr/>
          <p:nvPr/>
        </p:nvSpPr>
        <p:spPr>
          <a:xfrm rot="5400000">
            <a:off x="6752616" y="2181692"/>
            <a:ext cx="539250" cy="584482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kumimoji="1" lang="zh-TW" altLang="en-US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橢圓 26"/>
          <p:cNvSpPr/>
          <p:nvPr/>
        </p:nvSpPr>
        <p:spPr>
          <a:xfrm rot="5400000">
            <a:off x="8263307" y="1100512"/>
            <a:ext cx="668484" cy="864304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kumimoji="1" lang="zh-TW" altLang="en-US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橢圓 27"/>
          <p:cNvSpPr/>
          <p:nvPr/>
        </p:nvSpPr>
        <p:spPr>
          <a:xfrm>
            <a:off x="9624651" y="2988881"/>
            <a:ext cx="180000" cy="18000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kumimoji="1" lang="zh-TW" altLang="en-US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字方塊 28"/>
          <p:cNvSpPr txBox="1"/>
          <p:nvPr/>
        </p:nvSpPr>
        <p:spPr>
          <a:xfrm>
            <a:off x="9339776" y="3062496"/>
            <a:ext cx="749749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b="1" ker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trust</a:t>
            </a:r>
            <a:endParaRPr kumimoji="1" lang="zh-TW" altLang="en-US" b="1" kern="0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0" name="橢圓 29"/>
          <p:cNvSpPr/>
          <p:nvPr/>
        </p:nvSpPr>
        <p:spPr>
          <a:xfrm>
            <a:off x="10484325" y="2139623"/>
            <a:ext cx="180000" cy="18000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kumimoji="1" lang="zh-TW" altLang="en-US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文字方塊 30"/>
          <p:cNvSpPr txBox="1"/>
          <p:nvPr/>
        </p:nvSpPr>
        <p:spPr>
          <a:xfrm>
            <a:off x="9341145" y="1690394"/>
            <a:ext cx="1578685" cy="4124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b="1" ker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anticipation</a:t>
            </a:r>
            <a:endParaRPr kumimoji="1" lang="zh-TW" altLang="en-US" sz="1600" b="1" kern="0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2" name="文字方塊 31"/>
          <p:cNvSpPr txBox="1"/>
          <p:nvPr/>
        </p:nvSpPr>
        <p:spPr>
          <a:xfrm>
            <a:off x="473601" y="2824203"/>
            <a:ext cx="517150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Generally,</a:t>
            </a: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trust</a:t>
            </a: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,</a:t>
            </a: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anticipation</a:t>
            </a: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,</a:t>
            </a: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surprise</a:t>
            </a: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,</a:t>
            </a: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joy</a:t>
            </a:r>
            <a:r>
              <a:rPr kumimoji="1" lang="zh-CN" altLang="en-US" sz="2000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have</a:t>
            </a:r>
            <a:r>
              <a:rPr kumimoji="1" lang="zh-CN" altLang="en-US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high</a:t>
            </a:r>
            <a:r>
              <a:rPr kumimoji="1" lang="zh-CN" altLang="en-US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valence</a:t>
            </a: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and</a:t>
            </a: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high</a:t>
            </a: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arousal</a:t>
            </a: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endParaRPr kumimoji="1" lang="zh-TW" altLang="en-US" sz="20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3" name="文字方塊 32"/>
          <p:cNvSpPr txBox="1"/>
          <p:nvPr/>
        </p:nvSpPr>
        <p:spPr>
          <a:xfrm>
            <a:off x="473600" y="3967203"/>
            <a:ext cx="517150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000" ker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Sadness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,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anger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,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disgust</a:t>
            </a:r>
            <a:r>
              <a:rPr kumimoji="1" lang="zh-CN" altLang="en-US" sz="2000" ker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and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fear</a:t>
            </a:r>
            <a:r>
              <a:rPr kumimoji="1" lang="zh-CN" altLang="en-US" sz="2000" ker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have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low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valence</a:t>
            </a:r>
            <a:endParaRPr kumimoji="1" lang="zh-TW" altLang="en-US" sz="20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11583188" y="2756460"/>
            <a:ext cx="635668" cy="4124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b="1" kern="0" smtClea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joy</a:t>
            </a:r>
            <a:endParaRPr kumimoji="1" lang="zh-TW" altLang="en-US" sz="1600" b="1" kern="0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10828207" y="2331137"/>
            <a:ext cx="1039674" cy="4124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b="1" kern="0" smtClea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surprise</a:t>
            </a:r>
            <a:endParaRPr kumimoji="1" lang="zh-TW" altLang="en-US" sz="1600" b="1" kern="0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8156642" y="786001"/>
            <a:ext cx="721247" cy="4124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b="1" kern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fear</a:t>
            </a:r>
            <a:endParaRPr kumimoji="1" lang="zh-TW" altLang="en-US" sz="1600" b="1" kern="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7282901" y="1060152"/>
            <a:ext cx="882496" cy="4124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b="1" kern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anger</a:t>
            </a:r>
            <a:endParaRPr kumimoji="1" lang="zh-TW" altLang="en-US" sz="1600" b="1" kern="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4" name="文字方塊 33"/>
          <p:cNvSpPr txBox="1"/>
          <p:nvPr/>
        </p:nvSpPr>
        <p:spPr>
          <a:xfrm>
            <a:off x="5845717" y="2099569"/>
            <a:ext cx="1066345" cy="4124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b="1" kern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disgust</a:t>
            </a:r>
            <a:endParaRPr kumimoji="1" lang="zh-TW" altLang="en-US" sz="1600" b="1" kern="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5" name="文字方塊 34"/>
          <p:cNvSpPr txBox="1"/>
          <p:nvPr/>
        </p:nvSpPr>
        <p:spPr>
          <a:xfrm>
            <a:off x="5469483" y="4574253"/>
            <a:ext cx="1066345" cy="4124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b="1" kern="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sadness</a:t>
            </a:r>
            <a:endParaRPr kumimoji="1" lang="zh-TW" altLang="en-US" sz="1600" b="1" kern="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3852-3E02-994E-8C07-E1FB887EDC55}" type="slidenum">
              <a:rPr kumimoji="1" lang="zh-TW" altLang="en-US" smtClean="0"/>
              <a:pPr/>
              <a:t>42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91698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9180">
        <p:fade/>
      </p:transition>
    </mc:Choice>
    <mc:Fallback xmlns="">
      <p:transition spd="med" advTm="4918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-1" y="0"/>
            <a:ext cx="8092857" cy="76866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endParaRPr kumimoji="1" lang="zh-TW" altLang="en-US" sz="28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492699" y="30642"/>
            <a:ext cx="6050054" cy="7325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Experiment</a:t>
            </a:r>
            <a:r>
              <a:rPr kumimoji="1" lang="zh-CN" altLang="en-US" sz="32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–</a:t>
            </a:r>
            <a:r>
              <a:rPr kumimoji="1" lang="zh-CN" altLang="en-US" sz="32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800" kern="0">
                <a:latin typeface="Arial"/>
                <a:ea typeface="Times New Roman" charset="0"/>
                <a:cs typeface="Arial"/>
                <a:sym typeface="+mn-lt"/>
              </a:rPr>
              <a:t>GMM</a:t>
            </a:r>
            <a:r>
              <a:rPr kumimoji="1" lang="zh-CN" altLang="en-US" sz="28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800" kern="0">
                <a:latin typeface="Arial"/>
                <a:ea typeface="Times New Roman" charset="0"/>
                <a:cs typeface="Arial"/>
                <a:sym typeface="+mn-lt"/>
              </a:rPr>
              <a:t>Model</a:t>
            </a:r>
            <a:r>
              <a:rPr kumimoji="1" lang="zh-CN" altLang="en-US" sz="28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800" kern="0">
                <a:latin typeface="Arial"/>
                <a:ea typeface="Times New Roman" charset="0"/>
                <a:cs typeface="Arial"/>
                <a:sym typeface="+mn-lt"/>
              </a:rPr>
              <a:t>Results</a:t>
            </a:r>
            <a:endParaRPr kumimoji="1" lang="zh-TW" altLang="en-US" sz="2800" kern="0">
              <a:latin typeface="Arial"/>
              <a:ea typeface="Times New Roman" charset="0"/>
              <a:cs typeface="Arial"/>
              <a:sym typeface="+mn-lt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61524"/>
            <a:ext cx="7337969" cy="5875867"/>
          </a:xfrm>
          <a:prstGeom prst="rect">
            <a:avLst/>
          </a:prstGeom>
        </p:spPr>
      </p:pic>
      <p:sp>
        <p:nvSpPr>
          <p:cNvPr id="17" name="文字方塊 16"/>
          <p:cNvSpPr txBox="1"/>
          <p:nvPr/>
        </p:nvSpPr>
        <p:spPr>
          <a:xfrm>
            <a:off x="7608902" y="861524"/>
            <a:ext cx="458309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Arial" charset="0"/>
              <a:buChar char="•"/>
            </a:pP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Nearly</a:t>
            </a: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all</a:t>
            </a: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emotions</a:t>
            </a: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are</a:t>
            </a: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correctly</a:t>
            </a: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classified</a:t>
            </a: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in</a:t>
            </a: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valence</a:t>
            </a: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dimension</a:t>
            </a:r>
            <a:endParaRPr kumimoji="1" lang="zh-TW" altLang="en-US" sz="20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7608902" y="2012992"/>
            <a:ext cx="458309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Arial" charset="0"/>
              <a:buChar char="•"/>
            </a:pP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Less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accurate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in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classifying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on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arousal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dim.</a:t>
            </a:r>
            <a:endParaRPr kumimoji="1" lang="zh-TW" altLang="en-US" sz="20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7608902" y="3164460"/>
            <a:ext cx="458309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Arial" charset="0"/>
              <a:buChar char="•"/>
            </a:pP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Different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classifiers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locate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emotions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in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different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positions</a:t>
            </a:r>
            <a:endParaRPr kumimoji="1" lang="zh-TW" altLang="en-US" sz="20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" name="向下箭號 1"/>
          <p:cNvSpPr/>
          <p:nvPr/>
        </p:nvSpPr>
        <p:spPr>
          <a:xfrm rot="8852568">
            <a:off x="3016254" y="2303063"/>
            <a:ext cx="178515" cy="312409"/>
          </a:xfrm>
          <a:prstGeom prst="down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kumimoji="1" lang="zh-TW" altLang="en-US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向下箭號 9"/>
          <p:cNvSpPr/>
          <p:nvPr/>
        </p:nvSpPr>
        <p:spPr>
          <a:xfrm rot="1932837">
            <a:off x="5445093" y="1529526"/>
            <a:ext cx="178515" cy="312409"/>
          </a:xfrm>
          <a:prstGeom prst="down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kumimoji="1" lang="zh-TW" altLang="en-US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向下箭號 10"/>
          <p:cNvSpPr/>
          <p:nvPr/>
        </p:nvSpPr>
        <p:spPr>
          <a:xfrm rot="8852568">
            <a:off x="2681539" y="5530357"/>
            <a:ext cx="178515" cy="312409"/>
          </a:xfrm>
          <a:prstGeom prst="down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kumimoji="1" lang="zh-TW" altLang="en-US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2339404" y="5772925"/>
            <a:ext cx="925253" cy="3724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400" b="1" ker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Surprise</a:t>
            </a:r>
            <a:endParaRPr kumimoji="1" lang="zh-TW" altLang="en-US" sz="1400" b="1" kern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2802030" y="2530744"/>
            <a:ext cx="925253" cy="3724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400" b="1" ker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Surprise</a:t>
            </a:r>
            <a:endParaRPr kumimoji="1" lang="zh-TW" altLang="en-US" sz="1400" b="1" kern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5071723" y="1221410"/>
            <a:ext cx="925253" cy="3724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400" b="1" ker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Surprise</a:t>
            </a:r>
            <a:endParaRPr kumimoji="1" lang="zh-TW" altLang="en-US" sz="1400" b="1" kern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8" name="投影片編號版面配置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3852-3E02-994E-8C07-E1FB887EDC55}" type="slidenum">
              <a:rPr kumimoji="1" lang="zh-TW" altLang="en-US" smtClean="0"/>
              <a:pPr/>
              <a:t>43</a:t>
            </a:fld>
            <a:endParaRPr kumimoji="1" lang="zh-TW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92888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3479">
        <p:fade/>
      </p:transition>
    </mc:Choice>
    <mc:Fallback xmlns="">
      <p:transition spd="med" advTm="5347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0" grpId="0" animBg="1"/>
      <p:bldP spid="11" grpId="0" animBg="1"/>
      <p:bldP spid="4" grpId="0"/>
      <p:bldP spid="13" grpId="0"/>
      <p:bldP spid="14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-1" y="0"/>
            <a:ext cx="8092857" cy="76866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endParaRPr kumimoji="1" lang="zh-TW" altLang="en-US" sz="28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492699" y="30642"/>
            <a:ext cx="6050054" cy="7325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Experiment</a:t>
            </a:r>
            <a:r>
              <a:rPr kumimoji="1" lang="zh-CN" altLang="en-US" sz="32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–</a:t>
            </a:r>
            <a:r>
              <a:rPr kumimoji="1" lang="zh-CN" altLang="en-US" sz="32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800" kern="0">
                <a:latin typeface="Arial"/>
                <a:ea typeface="Times New Roman" charset="0"/>
                <a:cs typeface="Arial"/>
                <a:sym typeface="+mn-lt"/>
              </a:rPr>
              <a:t>GMM</a:t>
            </a:r>
            <a:r>
              <a:rPr kumimoji="1" lang="zh-CN" altLang="en-US" sz="28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800" kern="0">
                <a:latin typeface="Arial"/>
                <a:ea typeface="Times New Roman" charset="0"/>
                <a:cs typeface="Arial"/>
                <a:sym typeface="+mn-lt"/>
              </a:rPr>
              <a:t>Model</a:t>
            </a:r>
            <a:r>
              <a:rPr kumimoji="1" lang="zh-CN" altLang="en-US" sz="28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800" kern="0">
                <a:latin typeface="Arial"/>
                <a:ea typeface="Times New Roman" charset="0"/>
                <a:cs typeface="Arial"/>
                <a:sym typeface="+mn-lt"/>
              </a:rPr>
              <a:t>Results</a:t>
            </a:r>
            <a:endParaRPr kumimoji="1" lang="zh-TW" altLang="en-US" sz="2800" kern="0">
              <a:latin typeface="Arial"/>
              <a:ea typeface="Times New Roman" charset="0"/>
              <a:cs typeface="Arial"/>
              <a:sym typeface="+mn-lt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27658"/>
            <a:ext cx="7425148" cy="5945675"/>
          </a:xfrm>
          <a:prstGeom prst="rect">
            <a:avLst/>
          </a:prstGeom>
        </p:spPr>
      </p:pic>
      <p:sp>
        <p:nvSpPr>
          <p:cNvPr id="15" name="文字方塊 14"/>
          <p:cNvSpPr txBox="1"/>
          <p:nvPr/>
        </p:nvSpPr>
        <p:spPr>
          <a:xfrm>
            <a:off x="7717441" y="827658"/>
            <a:ext cx="4474559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Arial" charset="0"/>
              <a:buChar char="•"/>
            </a:pP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Unsupervised</a:t>
            </a: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methods</a:t>
            </a: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poorly</a:t>
            </a:r>
            <a:r>
              <a:rPr kumimoji="1" lang="zh-CN" altLang="en-US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distinguish</a:t>
            </a: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emotions</a:t>
            </a: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endParaRPr kumimoji="1" lang="zh-TW" altLang="en-US" sz="20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7717441" y="1941755"/>
            <a:ext cx="447455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Arial" charset="0"/>
              <a:buChar char="•"/>
            </a:pP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Largely</a:t>
            </a: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overlapped</a:t>
            </a:r>
            <a:endParaRPr kumimoji="1" lang="zh-TW" altLang="en-US" sz="20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7717441" y="2834028"/>
            <a:ext cx="4474559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Arial" charset="0"/>
              <a:buChar char="•"/>
            </a:pP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Increasing</a:t>
            </a: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K</a:t>
            </a: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may</a:t>
            </a: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increase</a:t>
            </a: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coverage</a:t>
            </a:r>
            <a:endParaRPr kumimoji="1" lang="zh-TW" altLang="en-US" sz="20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3" name="文字方塊 22"/>
          <p:cNvSpPr txBox="1"/>
          <p:nvPr/>
        </p:nvSpPr>
        <p:spPr>
          <a:xfrm>
            <a:off x="7717441" y="4012293"/>
            <a:ext cx="4474559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Arial" charset="0"/>
              <a:buChar char="•"/>
            </a:pP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Unsupervised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methods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are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not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as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good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as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supervised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but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training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data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are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not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necessary</a:t>
            </a:r>
            <a:endParaRPr kumimoji="1" lang="zh-TW" altLang="en-US" sz="20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3852-3E02-994E-8C07-E1FB887EDC55}" type="slidenum">
              <a:rPr kumimoji="1" lang="zh-TW" altLang="en-US" smtClean="0"/>
              <a:pPr/>
              <a:t>44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5367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47">
        <p:fade/>
      </p:transition>
    </mc:Choice>
    <mc:Fallback xmlns="">
      <p:transition spd="med" advTm="30047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67" t="6165" r="8496"/>
          <a:stretch/>
        </p:blipFill>
        <p:spPr>
          <a:xfrm>
            <a:off x="193551" y="3877808"/>
            <a:ext cx="3540249" cy="2929862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-1" y="0"/>
            <a:ext cx="8092857" cy="76866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endParaRPr kumimoji="1" lang="zh-TW" altLang="en-US" sz="28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492699" y="30642"/>
            <a:ext cx="6050054" cy="7325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Experiment</a:t>
            </a:r>
            <a:r>
              <a:rPr kumimoji="1" lang="zh-CN" altLang="en-US" sz="32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–</a:t>
            </a:r>
            <a:r>
              <a:rPr kumimoji="1" lang="zh-CN" altLang="en-US" sz="32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800" kern="0">
                <a:latin typeface="Arial"/>
                <a:ea typeface="Times New Roman" charset="0"/>
                <a:cs typeface="Arial"/>
                <a:sym typeface="+mn-lt"/>
              </a:rPr>
              <a:t>GMM</a:t>
            </a:r>
            <a:r>
              <a:rPr kumimoji="1" lang="zh-CN" altLang="en-US" sz="28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800" kern="0">
                <a:latin typeface="Arial"/>
                <a:ea typeface="Times New Roman" charset="0"/>
                <a:cs typeface="Arial"/>
                <a:sym typeface="+mn-lt"/>
              </a:rPr>
              <a:t>Model</a:t>
            </a:r>
            <a:r>
              <a:rPr kumimoji="1" lang="zh-CN" altLang="en-US" sz="28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800" kern="0">
                <a:latin typeface="Arial"/>
                <a:ea typeface="Times New Roman" charset="0"/>
                <a:cs typeface="Arial"/>
                <a:sym typeface="+mn-lt"/>
              </a:rPr>
              <a:t>Results</a:t>
            </a:r>
            <a:endParaRPr kumimoji="1" lang="zh-TW" altLang="en-US" sz="2800" kern="0">
              <a:latin typeface="Arial"/>
              <a:ea typeface="Times New Roman" charset="0"/>
              <a:cs typeface="Arial"/>
              <a:sym typeface="+mn-lt"/>
            </a:endParaRP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40" t="6223" r="7894"/>
          <a:stretch/>
        </p:blipFill>
        <p:spPr>
          <a:xfrm>
            <a:off x="7625986" y="973574"/>
            <a:ext cx="3372214" cy="2904233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91" t="5924" r="8246"/>
          <a:stretch/>
        </p:blipFill>
        <p:spPr>
          <a:xfrm>
            <a:off x="3904887" y="977899"/>
            <a:ext cx="3550013" cy="2899908"/>
          </a:xfrm>
          <a:prstGeom prst="rect">
            <a:avLst/>
          </a:prstGeom>
        </p:spPr>
      </p:pic>
      <p:sp>
        <p:nvSpPr>
          <p:cNvPr id="13" name="文字方塊 12"/>
          <p:cNvSpPr txBox="1"/>
          <p:nvPr/>
        </p:nvSpPr>
        <p:spPr>
          <a:xfrm>
            <a:off x="10342251" y="3116862"/>
            <a:ext cx="655949" cy="41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CNN</a:t>
            </a:r>
            <a:endParaRPr kumimoji="1" lang="zh-TW" altLang="en-US" sz="16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14" name="圖片 13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5" t="6398" r="8072"/>
          <a:stretch/>
        </p:blipFill>
        <p:spPr>
          <a:xfrm>
            <a:off x="193551" y="977899"/>
            <a:ext cx="3540250" cy="2877364"/>
          </a:xfrm>
          <a:prstGeom prst="rect">
            <a:avLst/>
          </a:prstGeom>
        </p:spPr>
      </p:pic>
      <p:sp>
        <p:nvSpPr>
          <p:cNvPr id="15" name="文字方塊 14"/>
          <p:cNvSpPr txBox="1"/>
          <p:nvPr/>
        </p:nvSpPr>
        <p:spPr>
          <a:xfrm>
            <a:off x="1795449" y="3121186"/>
            <a:ext cx="1938351" cy="41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Emotion</a:t>
            </a:r>
            <a:r>
              <a:rPr kumimoji="1" lang="zh-CN" altLang="en-US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Classifier</a:t>
            </a:r>
            <a:endParaRPr kumimoji="1" lang="zh-TW" altLang="en-US" sz="16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5835546" y="3121187"/>
            <a:ext cx="1619354" cy="41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kern="0" err="1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RandomForest</a:t>
            </a:r>
            <a:endParaRPr kumimoji="1" lang="zh-TW" altLang="en-US" sz="16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2521609" y="6087845"/>
            <a:ext cx="479618" cy="41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NB</a:t>
            </a:r>
            <a:endParaRPr kumimoji="1" lang="zh-TW" altLang="en-US" sz="16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graphicFrame>
        <p:nvGraphicFramePr>
          <p:cNvPr id="21" name="表格 20"/>
          <p:cNvGraphicFramePr>
            <a:graphicFrameLocks noGrp="1"/>
          </p:cNvGraphicFramePr>
          <p:nvPr>
            <p:extLst/>
          </p:nvPr>
        </p:nvGraphicFramePr>
        <p:xfrm>
          <a:off x="3904887" y="4174356"/>
          <a:ext cx="8128000" cy="238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5301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97498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altLang="zh-CN"/>
                        <a:t>Method</a:t>
                      </a:r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/>
                        <a:t>Emotion</a:t>
                      </a:r>
                      <a:r>
                        <a:rPr lang="zh-CN" altLang="en-US"/>
                        <a:t> </a:t>
                      </a:r>
                      <a:r>
                        <a:rPr lang="en-US" altLang="zh-CN"/>
                        <a:t>Classifier</a:t>
                      </a:r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/>
                        <a:t>Emotions</a:t>
                      </a:r>
                      <a:r>
                        <a:rPr lang="zh-CN" altLang="en-US" baseline="0"/>
                        <a:t> </a:t>
                      </a:r>
                      <a:r>
                        <a:rPr lang="en-US" altLang="zh-CN" baseline="0"/>
                        <a:t>in</a:t>
                      </a:r>
                      <a:r>
                        <a:rPr lang="zh-CN" altLang="en-US" baseline="0"/>
                        <a:t> </a:t>
                      </a:r>
                      <a:r>
                        <a:rPr lang="en-US" altLang="zh-CN" baseline="0"/>
                        <a:t>right</a:t>
                      </a:r>
                      <a:r>
                        <a:rPr lang="zh-CN" altLang="en-US" baseline="0"/>
                        <a:t> </a:t>
                      </a:r>
                      <a:r>
                        <a:rPr lang="en-US" altLang="zh-CN" baseline="0"/>
                        <a:t>positions;</a:t>
                      </a:r>
                      <a:r>
                        <a:rPr lang="zh-CN" altLang="en-US" baseline="0"/>
                        <a:t> </a:t>
                      </a:r>
                      <a:r>
                        <a:rPr lang="en-US" altLang="zh-CN" baseline="0">
                          <a:solidFill>
                            <a:srgbClr val="0070C0"/>
                          </a:solidFill>
                        </a:rPr>
                        <a:t>anger</a:t>
                      </a:r>
                      <a:r>
                        <a:rPr lang="zh-CN" altLang="en-US" baseline="0">
                          <a:solidFill>
                            <a:srgbClr val="0070C0"/>
                          </a:solidFill>
                        </a:rPr>
                        <a:t> </a:t>
                      </a:r>
                      <a:r>
                        <a:rPr lang="en-US" altLang="zh-CN" baseline="0"/>
                        <a:t>in</a:t>
                      </a:r>
                      <a:r>
                        <a:rPr lang="zh-CN" altLang="en-US" baseline="0"/>
                        <a:t> </a:t>
                      </a:r>
                      <a:r>
                        <a:rPr lang="en-US" altLang="zh-CN" baseline="0"/>
                        <a:t>low</a:t>
                      </a:r>
                      <a:r>
                        <a:rPr lang="zh-CN" altLang="en-US" baseline="0"/>
                        <a:t> </a:t>
                      </a:r>
                      <a:r>
                        <a:rPr lang="en-US" altLang="zh-CN" baseline="0"/>
                        <a:t>arousal;</a:t>
                      </a:r>
                      <a:r>
                        <a:rPr lang="zh-CN" altLang="en-US" baseline="0"/>
                        <a:t> </a:t>
                      </a:r>
                      <a:r>
                        <a:rPr lang="en-US" altLang="zh-CN" baseline="0">
                          <a:solidFill>
                            <a:srgbClr val="0070C0"/>
                          </a:solidFill>
                        </a:rPr>
                        <a:t>joy</a:t>
                      </a:r>
                      <a:r>
                        <a:rPr lang="en-US" altLang="zh-CN" baseline="0"/>
                        <a:t>,</a:t>
                      </a:r>
                      <a:r>
                        <a:rPr lang="zh-CN" altLang="en-US" baseline="0"/>
                        <a:t> </a:t>
                      </a:r>
                      <a:r>
                        <a:rPr lang="en-US" altLang="zh-CN" baseline="0">
                          <a:solidFill>
                            <a:srgbClr val="0070C0"/>
                          </a:solidFill>
                        </a:rPr>
                        <a:t>anticipation</a:t>
                      </a:r>
                      <a:r>
                        <a:rPr lang="zh-CN" altLang="en-US" baseline="0">
                          <a:solidFill>
                            <a:srgbClr val="0070C0"/>
                          </a:solidFill>
                        </a:rPr>
                        <a:t> </a:t>
                      </a:r>
                      <a:r>
                        <a:rPr lang="en-US" altLang="zh-CN" baseline="0"/>
                        <a:t>and</a:t>
                      </a:r>
                      <a:r>
                        <a:rPr lang="zh-CN" altLang="en-US" baseline="0"/>
                        <a:t> </a:t>
                      </a:r>
                      <a:r>
                        <a:rPr lang="en-US" altLang="zh-CN" baseline="0">
                          <a:solidFill>
                            <a:srgbClr val="0070C0"/>
                          </a:solidFill>
                        </a:rPr>
                        <a:t>surprise</a:t>
                      </a:r>
                      <a:r>
                        <a:rPr lang="zh-CN" altLang="en-US" baseline="0">
                          <a:solidFill>
                            <a:srgbClr val="0070C0"/>
                          </a:solidFill>
                        </a:rPr>
                        <a:t> </a:t>
                      </a:r>
                      <a:r>
                        <a:rPr lang="en-US" altLang="zh-CN" baseline="0"/>
                        <a:t>are</a:t>
                      </a:r>
                      <a:r>
                        <a:rPr lang="zh-CN" altLang="en-US" baseline="0"/>
                        <a:t> </a:t>
                      </a:r>
                      <a:r>
                        <a:rPr lang="en-US" altLang="zh-CN" baseline="0"/>
                        <a:t>largely</a:t>
                      </a:r>
                      <a:r>
                        <a:rPr lang="zh-CN" altLang="en-US" baseline="0"/>
                        <a:t> </a:t>
                      </a:r>
                      <a:r>
                        <a:rPr lang="en-US" altLang="zh-CN" baseline="0"/>
                        <a:t>overlapped</a:t>
                      </a:r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err="1"/>
                        <a:t>RandomForest</a:t>
                      </a:r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>
                          <a:solidFill>
                            <a:srgbClr val="0070C0"/>
                          </a:solidFill>
                        </a:rPr>
                        <a:t>Anger</a:t>
                      </a:r>
                      <a:r>
                        <a:rPr lang="zh-CN" altLang="en-US">
                          <a:solidFill>
                            <a:srgbClr val="0070C0"/>
                          </a:solidFill>
                        </a:rPr>
                        <a:t> </a:t>
                      </a:r>
                      <a:r>
                        <a:rPr lang="en-US" altLang="zh-CN"/>
                        <a:t>and</a:t>
                      </a:r>
                      <a:r>
                        <a:rPr lang="zh-CN" altLang="en-US"/>
                        <a:t> </a:t>
                      </a:r>
                      <a:r>
                        <a:rPr lang="en-US" altLang="zh-CN">
                          <a:solidFill>
                            <a:srgbClr val="0070C0"/>
                          </a:solidFill>
                        </a:rPr>
                        <a:t>disgust</a:t>
                      </a:r>
                      <a:r>
                        <a:rPr lang="zh-CN" altLang="en-US" baseline="0">
                          <a:solidFill>
                            <a:srgbClr val="0070C0"/>
                          </a:solidFill>
                        </a:rPr>
                        <a:t> </a:t>
                      </a:r>
                      <a:r>
                        <a:rPr lang="en-US" altLang="zh-CN" baseline="0"/>
                        <a:t>overlapped;</a:t>
                      </a:r>
                      <a:r>
                        <a:rPr lang="zh-CN" altLang="en-US" baseline="0"/>
                        <a:t> </a:t>
                      </a:r>
                      <a:r>
                        <a:rPr lang="en-US" altLang="zh-CN" baseline="0">
                          <a:solidFill>
                            <a:srgbClr val="0070C0"/>
                          </a:solidFill>
                        </a:rPr>
                        <a:t>surprise</a:t>
                      </a:r>
                      <a:r>
                        <a:rPr lang="zh-CN" altLang="en-US" baseline="0">
                          <a:solidFill>
                            <a:srgbClr val="0070C0"/>
                          </a:solidFill>
                        </a:rPr>
                        <a:t> </a:t>
                      </a:r>
                      <a:r>
                        <a:rPr lang="en-US" altLang="zh-CN" baseline="0"/>
                        <a:t>in</a:t>
                      </a:r>
                      <a:r>
                        <a:rPr lang="zh-CN" altLang="en-US" baseline="0"/>
                        <a:t> </a:t>
                      </a:r>
                      <a:r>
                        <a:rPr lang="en-US" altLang="zh-CN" baseline="0"/>
                        <a:t>wrong</a:t>
                      </a:r>
                      <a:r>
                        <a:rPr lang="zh-CN" altLang="en-US" baseline="0"/>
                        <a:t> </a:t>
                      </a:r>
                      <a:r>
                        <a:rPr lang="en-US" altLang="zh-CN" baseline="0"/>
                        <a:t>direction;</a:t>
                      </a:r>
                      <a:r>
                        <a:rPr lang="zh-CN" altLang="en-US" baseline="0"/>
                        <a:t> </a:t>
                      </a:r>
                      <a:r>
                        <a:rPr lang="en-US" altLang="zh-CN" baseline="0">
                          <a:solidFill>
                            <a:srgbClr val="0070C0"/>
                          </a:solidFill>
                        </a:rPr>
                        <a:t>fear</a:t>
                      </a:r>
                      <a:r>
                        <a:rPr lang="zh-CN" altLang="en-US" baseline="0">
                          <a:solidFill>
                            <a:srgbClr val="0070C0"/>
                          </a:solidFill>
                        </a:rPr>
                        <a:t> </a:t>
                      </a:r>
                      <a:r>
                        <a:rPr lang="en-US" altLang="zh-CN" baseline="0"/>
                        <a:t>in</a:t>
                      </a:r>
                      <a:r>
                        <a:rPr lang="zh-CN" altLang="en-US" baseline="0"/>
                        <a:t> </a:t>
                      </a:r>
                      <a:r>
                        <a:rPr lang="en-US" altLang="zh-CN" baseline="0"/>
                        <a:t>wrong</a:t>
                      </a:r>
                      <a:r>
                        <a:rPr lang="zh-CN" altLang="en-US" baseline="0"/>
                        <a:t> </a:t>
                      </a:r>
                      <a:r>
                        <a:rPr lang="en-US" altLang="zh-CN" baseline="0"/>
                        <a:t>position</a:t>
                      </a:r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/>
                        <a:t>CNN</a:t>
                      </a:r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/>
                        <a:t>Overlapped,</a:t>
                      </a:r>
                      <a:r>
                        <a:rPr lang="zh-CN" altLang="en-US"/>
                        <a:t> </a:t>
                      </a:r>
                      <a:r>
                        <a:rPr lang="en-US" altLang="zh-CN"/>
                        <a:t>emotions</a:t>
                      </a:r>
                      <a:r>
                        <a:rPr lang="zh-CN" altLang="en-US"/>
                        <a:t> </a:t>
                      </a:r>
                      <a:r>
                        <a:rPr lang="en-US" altLang="zh-CN"/>
                        <a:t>in</a:t>
                      </a:r>
                      <a:r>
                        <a:rPr lang="zh-CN" altLang="en-US"/>
                        <a:t> </a:t>
                      </a:r>
                      <a:r>
                        <a:rPr lang="en-US" altLang="zh-CN"/>
                        <a:t>wrong</a:t>
                      </a:r>
                      <a:r>
                        <a:rPr lang="zh-CN" altLang="en-US"/>
                        <a:t> </a:t>
                      </a:r>
                      <a:r>
                        <a:rPr lang="en-US" altLang="zh-CN"/>
                        <a:t>positons</a:t>
                      </a:r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/>
                        <a:t>NB</a:t>
                      </a:r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>
                          <a:solidFill>
                            <a:srgbClr val="0070C0"/>
                          </a:solidFill>
                        </a:rPr>
                        <a:t>Anger</a:t>
                      </a:r>
                      <a:r>
                        <a:rPr lang="zh-CN" altLang="en-US">
                          <a:solidFill>
                            <a:srgbClr val="0070C0"/>
                          </a:solidFill>
                        </a:rPr>
                        <a:t> </a:t>
                      </a:r>
                      <a:r>
                        <a:rPr lang="en-US" altLang="zh-CN"/>
                        <a:t>and</a:t>
                      </a:r>
                      <a:r>
                        <a:rPr lang="zh-CN" altLang="en-US"/>
                        <a:t> </a:t>
                      </a:r>
                      <a:r>
                        <a:rPr lang="en-US" altLang="zh-CN">
                          <a:solidFill>
                            <a:srgbClr val="0070C0"/>
                          </a:solidFill>
                        </a:rPr>
                        <a:t>disgust</a:t>
                      </a:r>
                      <a:r>
                        <a:rPr lang="en-US" altLang="zh-CN"/>
                        <a:t>’s</a:t>
                      </a:r>
                      <a:r>
                        <a:rPr lang="zh-CN" altLang="en-US"/>
                        <a:t> </a:t>
                      </a:r>
                      <a:r>
                        <a:rPr lang="en-US" altLang="zh-CN"/>
                        <a:t>positions</a:t>
                      </a:r>
                      <a:r>
                        <a:rPr lang="zh-CN" altLang="en-US"/>
                        <a:t> </a:t>
                      </a:r>
                      <a:r>
                        <a:rPr lang="en-US" altLang="zh-CN"/>
                        <a:t>are</a:t>
                      </a:r>
                      <a:r>
                        <a:rPr lang="zh-CN" altLang="en-US"/>
                        <a:t> </a:t>
                      </a:r>
                      <a:r>
                        <a:rPr lang="en-US" altLang="zh-CN"/>
                        <a:t>opposite</a:t>
                      </a:r>
                      <a:r>
                        <a:rPr lang="zh-CN" altLang="en-US"/>
                        <a:t> </a:t>
                      </a:r>
                      <a:r>
                        <a:rPr lang="en-US" altLang="zh-CN"/>
                        <a:t>to</a:t>
                      </a:r>
                      <a:r>
                        <a:rPr lang="zh-CN" altLang="en-US"/>
                        <a:t> </a:t>
                      </a:r>
                      <a:r>
                        <a:rPr lang="en-US" altLang="zh-CN"/>
                        <a:t>EC</a:t>
                      </a:r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3852-3E02-994E-8C07-E1FB887EDC55}" type="slidenum">
              <a:rPr kumimoji="1" lang="zh-TW" altLang="en-US" smtClean="0"/>
              <a:pPr/>
              <a:t>45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236144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-1" y="0"/>
            <a:ext cx="8092857" cy="76866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endParaRPr kumimoji="1" lang="zh-TW" altLang="en-US" sz="28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492699" y="30642"/>
            <a:ext cx="6050054" cy="7325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Experiment</a:t>
            </a:r>
            <a:r>
              <a:rPr kumimoji="1" lang="zh-CN" altLang="en-US" sz="32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–</a:t>
            </a:r>
            <a:r>
              <a:rPr kumimoji="1" lang="zh-CN" altLang="en-US" sz="32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800" kern="0">
                <a:latin typeface="Arial"/>
                <a:ea typeface="Times New Roman" charset="0"/>
                <a:cs typeface="Arial"/>
                <a:sym typeface="+mn-lt"/>
              </a:rPr>
              <a:t>GMM</a:t>
            </a:r>
            <a:r>
              <a:rPr kumimoji="1" lang="zh-CN" altLang="en-US" sz="28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800" kern="0">
                <a:latin typeface="Arial"/>
                <a:ea typeface="Times New Roman" charset="0"/>
                <a:cs typeface="Arial"/>
                <a:sym typeface="+mn-lt"/>
              </a:rPr>
              <a:t>Model</a:t>
            </a:r>
            <a:r>
              <a:rPr kumimoji="1" lang="zh-CN" altLang="en-US" sz="28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800" kern="0">
                <a:latin typeface="Arial"/>
                <a:ea typeface="Times New Roman" charset="0"/>
                <a:cs typeface="Arial"/>
                <a:sym typeface="+mn-lt"/>
              </a:rPr>
              <a:t>Results</a:t>
            </a:r>
            <a:endParaRPr kumimoji="1" lang="zh-TW" altLang="en-US" sz="2800" kern="0">
              <a:latin typeface="Arial"/>
              <a:ea typeface="Times New Roman" charset="0"/>
              <a:cs typeface="Arial"/>
              <a:sym typeface="+mn-lt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6" t="6398" r="8422"/>
          <a:stretch/>
        </p:blipFill>
        <p:spPr>
          <a:xfrm>
            <a:off x="352999" y="1727200"/>
            <a:ext cx="3733800" cy="3047213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91" t="6161" r="8246"/>
          <a:stretch/>
        </p:blipFill>
        <p:spPr>
          <a:xfrm>
            <a:off x="4168556" y="1727200"/>
            <a:ext cx="3739762" cy="3047213"/>
          </a:xfrm>
          <a:prstGeom prst="rect">
            <a:avLst/>
          </a:prstGeom>
        </p:spPr>
      </p:pic>
      <p:sp>
        <p:nvSpPr>
          <p:cNvPr id="17" name="文字方塊 16"/>
          <p:cNvSpPr txBox="1"/>
          <p:nvPr/>
        </p:nvSpPr>
        <p:spPr>
          <a:xfrm>
            <a:off x="2947810" y="3972086"/>
            <a:ext cx="1140056" cy="41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kern="0" err="1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Kmeans</a:t>
            </a:r>
            <a:r>
              <a:rPr kumimoji="1" lang="zh-CN" altLang="en-US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8</a:t>
            </a:r>
            <a:endParaRPr kumimoji="1" lang="zh-TW" altLang="en-US" sz="16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6859410" y="3969072"/>
            <a:ext cx="772969" cy="41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LDA</a:t>
            </a:r>
            <a:r>
              <a:rPr kumimoji="1" lang="zh-CN" altLang="en-US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8</a:t>
            </a:r>
            <a:endParaRPr kumimoji="1" lang="zh-TW" altLang="en-US" sz="16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1248917" y="4945551"/>
            <a:ext cx="2129109" cy="41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Largely</a:t>
            </a:r>
            <a:r>
              <a:rPr kumimoji="1" lang="zh-CN" altLang="en-US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overlapped</a:t>
            </a:r>
            <a:endParaRPr kumimoji="1" lang="zh-TW" altLang="en-US" sz="16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5116785" y="4962861"/>
            <a:ext cx="2129109" cy="41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Largely</a:t>
            </a:r>
            <a:r>
              <a:rPr kumimoji="1" lang="zh-CN" altLang="en-US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overlapped</a:t>
            </a:r>
            <a:endParaRPr kumimoji="1" lang="zh-TW" altLang="en-US" sz="16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41" t="6161" r="8246"/>
          <a:stretch/>
        </p:blipFill>
        <p:spPr>
          <a:xfrm>
            <a:off x="7989008" y="1735329"/>
            <a:ext cx="3714436" cy="3039084"/>
          </a:xfrm>
          <a:prstGeom prst="rect">
            <a:avLst/>
          </a:prstGeom>
        </p:spPr>
      </p:pic>
      <p:sp>
        <p:nvSpPr>
          <p:cNvPr id="21" name="文字方塊 20"/>
          <p:cNvSpPr txBox="1"/>
          <p:nvPr/>
        </p:nvSpPr>
        <p:spPr>
          <a:xfrm>
            <a:off x="9117285" y="4945550"/>
            <a:ext cx="2129109" cy="41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Largely</a:t>
            </a:r>
            <a:r>
              <a:rPr kumimoji="1" lang="zh-CN" altLang="en-US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overlapped</a:t>
            </a:r>
            <a:endParaRPr kumimoji="1" lang="zh-TW" altLang="en-US" sz="16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8559202" y="5541808"/>
            <a:ext cx="3493098" cy="81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Position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K12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is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not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detected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by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other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methods</a:t>
            </a:r>
            <a:endParaRPr kumimoji="1" lang="zh-TW" altLang="en-US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2688241" y="5591340"/>
            <a:ext cx="3493098" cy="81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ker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Unsupervised</a:t>
            </a:r>
            <a:r>
              <a:rPr kumimoji="1" lang="zh-CN" altLang="en-US" ker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methods</a:t>
            </a:r>
            <a:r>
              <a:rPr kumimoji="1" lang="zh-CN" altLang="en-US" ker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are</a:t>
            </a:r>
            <a:r>
              <a:rPr kumimoji="1" lang="zh-CN" altLang="en-US" ker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poorly</a:t>
            </a:r>
            <a:r>
              <a:rPr kumimoji="1" lang="zh-CN" altLang="en-US" ker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distinguish</a:t>
            </a:r>
            <a:r>
              <a:rPr kumimoji="1" lang="zh-CN" altLang="en-US" ker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emotions</a:t>
            </a:r>
            <a:r>
              <a:rPr kumimoji="1" lang="zh-CN" altLang="en-US" ker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endParaRPr kumimoji="1" lang="zh-TW" altLang="en-US" ker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3852-3E02-994E-8C07-E1FB887EDC55}" type="slidenum">
              <a:rPr kumimoji="1" lang="zh-TW" altLang="en-US" smtClean="0"/>
              <a:pPr/>
              <a:t>46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9990015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-1" y="0"/>
            <a:ext cx="8092857" cy="76866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endParaRPr kumimoji="1" lang="zh-TW" altLang="en-US" sz="28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492699" y="30642"/>
            <a:ext cx="5969904" cy="7325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Experiment</a:t>
            </a:r>
            <a:r>
              <a:rPr kumimoji="1" lang="zh-CN" altLang="en-US" sz="32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–</a:t>
            </a:r>
            <a:r>
              <a:rPr kumimoji="1" lang="zh-CN" altLang="en-US" sz="32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800" kern="0">
                <a:latin typeface="Arial"/>
                <a:ea typeface="Times New Roman" charset="0"/>
                <a:cs typeface="Arial"/>
                <a:sym typeface="+mn-lt"/>
              </a:rPr>
              <a:t>GMM</a:t>
            </a:r>
            <a:r>
              <a:rPr kumimoji="1" lang="zh-CN" altLang="en-US" sz="28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800" kern="0">
                <a:latin typeface="Arial"/>
                <a:ea typeface="Times New Roman" charset="0"/>
                <a:cs typeface="Arial"/>
                <a:sym typeface="+mn-lt"/>
              </a:rPr>
              <a:t>Model</a:t>
            </a:r>
            <a:r>
              <a:rPr kumimoji="1" lang="zh-CN" altLang="en-US" sz="28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800" kern="0">
                <a:latin typeface="Arial"/>
                <a:ea typeface="Times New Roman" charset="0"/>
                <a:cs typeface="Arial"/>
                <a:sym typeface="+mn-lt"/>
              </a:rPr>
              <a:t>Results</a:t>
            </a:r>
            <a:endParaRPr kumimoji="1" lang="zh-TW" altLang="en-US" sz="2800" kern="0">
              <a:latin typeface="Arial"/>
              <a:ea typeface="Times New Roman" charset="0"/>
              <a:cs typeface="Arial"/>
              <a:sym typeface="+mn-lt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492699" y="1173799"/>
            <a:ext cx="5824030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Wingdings" charset="2"/>
              <a:buChar char="l"/>
            </a:pP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Average</a:t>
            </a:r>
            <a:r>
              <a:rPr kumimoji="1" lang="zh-CN" altLang="en-US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Emotion</a:t>
            </a:r>
            <a:r>
              <a:rPr kumimoji="1" lang="zh-CN" altLang="en-US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Distance</a:t>
            </a:r>
            <a:r>
              <a:rPr kumimoji="1" lang="zh-CN" altLang="en-US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(</a:t>
            </a:r>
            <a:r>
              <a:rPr kumimoji="1" lang="en-US" altLang="zh-CN" sz="2400" kern="0" err="1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AEmoD</a:t>
            </a: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)</a:t>
            </a:r>
            <a:endParaRPr kumimoji="1" lang="zh-TW" altLang="en-US" sz="24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832733" y="1905178"/>
            <a:ext cx="812273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The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greater</a:t>
            </a:r>
            <a:r>
              <a:rPr kumimoji="1" lang="zh-CN" altLang="en-US" sz="2000" ker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distance,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the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more</a:t>
            </a:r>
            <a:r>
              <a:rPr kumimoji="1" lang="zh-CN" altLang="en-US" sz="2000" ker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distinguishable</a:t>
            </a:r>
            <a:r>
              <a:rPr kumimoji="1" lang="zh-CN" altLang="en-US" sz="2000" ker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for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components</a:t>
            </a:r>
            <a:endParaRPr kumimoji="1" lang="zh-TW" altLang="en-US" sz="20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字方塊 1"/>
              <p:cNvSpPr txBox="1"/>
              <p:nvPr/>
            </p:nvSpPr>
            <p:spPr>
              <a:xfrm>
                <a:off x="2878388" y="2449582"/>
                <a:ext cx="4031424" cy="7779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30000"/>
                  </a:lnSpc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kern="0" smtClea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𝐴𝐸𝑚𝑜𝐷</m:t>
                      </m:r>
                      <m:r>
                        <a:rPr kumimoji="1" lang="en-US" altLang="zh-CN" b="0" i="1" kern="0" smtClea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= </m:t>
                      </m:r>
                      <m:f>
                        <m:fPr>
                          <m:ctrlPr>
                            <a:rPr kumimoji="1" lang="bg-BG" altLang="zh-CN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</m:ctrlPr>
                        </m:fPr>
                        <m:num>
                          <m:r>
                            <a:rPr kumimoji="1" lang="en-US" altLang="zh-CN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zh-CN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2</m:t>
                          </m:r>
                        </m:den>
                      </m:f>
                      <m:r>
                        <a:rPr kumimoji="1" lang="en-US" altLang="zh-CN" b="0" i="1" kern="0" smtClea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𝐾</m:t>
                      </m:r>
                      <m:r>
                        <a:rPr kumimoji="1" lang="en-US" altLang="zh-CN" b="0" i="1" kern="0" smtClea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(</m:t>
                      </m:r>
                      <m:r>
                        <a:rPr kumimoji="1" lang="en-US" altLang="zh-CN" b="0" i="1" kern="0" smtClea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𝐾</m:t>
                      </m:r>
                      <m:r>
                        <a:rPr kumimoji="1" lang="en-US" altLang="zh-CN" b="0" i="1" kern="0" smtClea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−1)</m:t>
                      </m:r>
                      <m:nary>
                        <m:naryPr>
                          <m:chr m:val="∑"/>
                          <m:limLoc m:val="subSup"/>
                          <m:ctrlPr>
                            <a:rPr kumimoji="1" lang="is-IS" altLang="zh-CN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kumimoji="1" lang="en-US" altLang="zh-CN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𝑖</m:t>
                          </m:r>
                          <m:r>
                            <a:rPr kumimoji="1" lang="en-US" altLang="zh-CN" b="0" i="1" kern="0" smtClean="0">
                              <a:latin typeface="Cambria Math" charset="0"/>
                              <a:ea typeface="Cambria Math" charset="0"/>
                              <a:cs typeface="Cambria Math" charset="0"/>
                              <a:sym typeface="+mn-lt"/>
                            </a:rPr>
                            <m:t>≠</m:t>
                          </m:r>
                          <m:r>
                            <a:rPr kumimoji="1" lang="en-US" altLang="zh-CN" b="0" i="1" kern="0" smtClean="0">
                              <a:latin typeface="Cambria Math" charset="0"/>
                              <a:ea typeface="Cambria Math" charset="0"/>
                              <a:cs typeface="Cambria Math" charset="0"/>
                              <a:sym typeface="+mn-lt"/>
                            </a:rPr>
                            <m:t>𝑗</m:t>
                          </m:r>
                        </m:sub>
                        <m:sup>
                          <m:r>
                            <a:rPr kumimoji="1" lang="en-US" altLang="zh-CN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𝐾</m:t>
                          </m:r>
                        </m:sup>
                        <m:e>
                          <m:r>
                            <a:rPr kumimoji="1" lang="is-IS" altLang="zh-CN" b="0" i="1" kern="0" smtClean="0">
                              <a:latin typeface="Cambria Math" charset="0"/>
                              <a:ea typeface="Cambria Math" charset="0"/>
                              <a:cs typeface="Cambria Math" charset="0"/>
                              <a:sym typeface="+mn-lt"/>
                            </a:rPr>
                            <m:t>∥</m:t>
                          </m:r>
                          <m:sSub>
                            <m:sSubPr>
                              <m:ctrlPr>
                                <a:rPr kumimoji="1" lang="en-US" altLang="zh-CN" b="0" i="1" kern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  <a:sym typeface="+mn-lt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1" i="1" kern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  <a:sym typeface="+mn-lt"/>
                                </a:rPr>
                                <m:t>𝝁</m:t>
                              </m:r>
                            </m:e>
                            <m:sub>
                              <m:r>
                                <a:rPr kumimoji="1" lang="en-US" altLang="zh-CN" b="0" i="1" kern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  <a:sym typeface="+mn-lt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1" lang="en-US" altLang="zh-CN" b="0" i="1" kern="0" smtClean="0">
                              <a:latin typeface="Cambria Math" charset="0"/>
                              <a:ea typeface="Cambria Math" charset="0"/>
                              <a:cs typeface="Cambria Math" charset="0"/>
                              <a:sym typeface="+mn-lt"/>
                            </a:rPr>
                            <m:t>−</m:t>
                          </m:r>
                          <m:sSub>
                            <m:sSubPr>
                              <m:ctrlPr>
                                <a:rPr kumimoji="1" lang="en-US" altLang="zh-CN" b="0" i="1" kern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  <a:sym typeface="+mn-lt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1" i="1" kern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  <a:sym typeface="+mn-lt"/>
                                </a:rPr>
                                <m:t>𝝁</m:t>
                              </m:r>
                            </m:e>
                            <m:sub>
                              <m:r>
                                <a:rPr kumimoji="1" lang="en-US" altLang="zh-CN" b="0" i="1" kern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  <a:sym typeface="+mn-lt"/>
                                </a:rPr>
                                <m:t>𝑗</m:t>
                              </m:r>
                            </m:sub>
                          </m:sSub>
                          <m:r>
                            <a:rPr kumimoji="1" lang="is-IS" altLang="zh-CN" b="0" i="1" kern="0" smtClean="0">
                              <a:latin typeface="Cambria Math" charset="0"/>
                              <a:ea typeface="Cambria Math" charset="0"/>
                              <a:cs typeface="Cambria Math" charset="0"/>
                              <a:sym typeface="+mn-lt"/>
                            </a:rPr>
                            <m:t>∥</m:t>
                          </m:r>
                        </m:e>
                      </m:nary>
                    </m:oMath>
                  </m:oMathPara>
                </a14:m>
                <a:endParaRPr kumimoji="1" lang="zh-TW" altLang="en-US" kern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mc:Choice>
        <mc:Fallback xmlns="">
          <p:sp>
            <p:nvSpPr>
              <p:cNvPr id="2" name="文字方塊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8388" y="2449582"/>
                <a:ext cx="4031424" cy="77790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文字方塊 9"/>
          <p:cNvSpPr txBox="1"/>
          <p:nvPr/>
        </p:nvSpPr>
        <p:spPr>
          <a:xfrm>
            <a:off x="8381604" y="3780679"/>
            <a:ext cx="379623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Arial" charset="0"/>
              <a:buChar char="•"/>
            </a:pP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EC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has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the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highest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err="1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AEmoD</a:t>
            </a:r>
            <a:endParaRPr kumimoji="1" lang="zh-TW" altLang="en-US" sz="20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8381604" y="4492805"/>
            <a:ext cx="302999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Arial" charset="0"/>
              <a:buChar char="•"/>
            </a:pP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LDA8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has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the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lowest</a:t>
            </a:r>
            <a:endParaRPr kumimoji="1" lang="zh-TW" altLang="en-US" sz="20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graphicFrame>
        <p:nvGraphicFramePr>
          <p:cNvPr id="12" name="圖表 1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6574449"/>
              </p:ext>
            </p:extLst>
          </p:nvPr>
        </p:nvGraphicFramePr>
        <p:xfrm>
          <a:off x="1303282" y="3412043"/>
          <a:ext cx="6789573" cy="314641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3" name="文字方塊 12"/>
          <p:cNvSpPr txBox="1"/>
          <p:nvPr/>
        </p:nvSpPr>
        <p:spPr>
          <a:xfrm>
            <a:off x="8381605" y="5204931"/>
            <a:ext cx="379623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Arial" charset="0"/>
              <a:buChar char="•"/>
            </a:pP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Increasing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K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increases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err="1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AEmoD</a:t>
            </a:r>
            <a:endParaRPr kumimoji="1" lang="zh-TW" altLang="en-US" sz="20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3852-3E02-994E-8C07-E1FB887EDC55}" type="slidenum">
              <a:rPr kumimoji="1" lang="zh-TW" altLang="en-US" smtClean="0"/>
              <a:pPr/>
              <a:t>47</a:t>
            </a:fld>
            <a:endParaRPr kumimoji="1" lang="zh-TW" altLang="en-US"/>
          </a:p>
        </p:txBody>
      </p:sp>
      <p:sp>
        <p:nvSpPr>
          <p:cNvPr id="15" name="向下箭號 14"/>
          <p:cNvSpPr/>
          <p:nvPr/>
        </p:nvSpPr>
        <p:spPr>
          <a:xfrm rot="21600000">
            <a:off x="2306786" y="3414538"/>
            <a:ext cx="178515" cy="312409"/>
          </a:xfrm>
          <a:prstGeom prst="down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kumimoji="1" lang="zh-TW" altLang="en-US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90526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1999">
        <p:fade/>
      </p:transition>
    </mc:Choice>
    <mc:Fallback xmlns="">
      <p:transition spd="med" advTm="3199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-1" y="0"/>
            <a:ext cx="8092857" cy="76866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endParaRPr kumimoji="1" lang="zh-TW" altLang="en-US" sz="28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492699" y="30642"/>
            <a:ext cx="6726521" cy="7325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Experiment</a:t>
            </a:r>
            <a:r>
              <a:rPr kumimoji="1" lang="zh-CN" altLang="en-US" sz="32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–</a:t>
            </a:r>
            <a:r>
              <a:rPr kumimoji="1" lang="zh-CN" altLang="en-US" sz="32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800" kern="0">
                <a:latin typeface="Arial"/>
                <a:ea typeface="Times New Roman" charset="0"/>
                <a:cs typeface="Arial"/>
                <a:sym typeface="+mn-lt"/>
              </a:rPr>
              <a:t>GMM</a:t>
            </a:r>
            <a:r>
              <a:rPr kumimoji="1" lang="zh-CN" altLang="en-US" sz="28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800" kern="0">
                <a:latin typeface="Arial"/>
                <a:ea typeface="Times New Roman" charset="0"/>
                <a:cs typeface="Arial"/>
                <a:sym typeface="+mn-lt"/>
              </a:rPr>
              <a:t>Prediction</a:t>
            </a:r>
            <a:r>
              <a:rPr kumimoji="1" lang="zh-CN" altLang="en-US" sz="28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800" kern="0">
                <a:latin typeface="Arial"/>
                <a:ea typeface="Times New Roman" charset="0"/>
                <a:cs typeface="Arial"/>
                <a:sym typeface="+mn-lt"/>
              </a:rPr>
              <a:t>Results</a:t>
            </a:r>
            <a:endParaRPr kumimoji="1" lang="zh-TW" altLang="en-US" sz="2800" kern="0">
              <a:latin typeface="Arial"/>
              <a:ea typeface="Times New Roman" charset="0"/>
              <a:cs typeface="Arial"/>
              <a:sym typeface="+mn-lt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492699" y="997179"/>
            <a:ext cx="3886000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Leave-one-out</a:t>
            </a:r>
            <a:r>
              <a:rPr kumimoji="1" lang="zh-CN" altLang="en-US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validation</a:t>
            </a:r>
            <a:endParaRPr kumimoji="1" lang="zh-TW" altLang="en-US" sz="24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473601" y="2824203"/>
            <a:ext cx="517150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Generally,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trust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,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anticipation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,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surprise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,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joy</a:t>
            </a:r>
            <a:r>
              <a:rPr kumimoji="1" lang="zh-CN" altLang="en-US" sz="2000" ker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has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high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valence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and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high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arousal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endParaRPr kumimoji="1" lang="zh-TW" altLang="en-US" sz="20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17" name="圖片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7540" y="997179"/>
            <a:ext cx="6404460" cy="5791200"/>
          </a:xfrm>
          <a:prstGeom prst="rect">
            <a:avLst/>
          </a:prstGeom>
        </p:spPr>
      </p:pic>
      <p:sp>
        <p:nvSpPr>
          <p:cNvPr id="22" name="文字方塊 21"/>
          <p:cNvSpPr txBox="1"/>
          <p:nvPr/>
        </p:nvSpPr>
        <p:spPr>
          <a:xfrm>
            <a:off x="473600" y="3967203"/>
            <a:ext cx="517150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000" ker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Sadness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,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anger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,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disgust</a:t>
            </a:r>
            <a:r>
              <a:rPr kumimoji="1" lang="zh-CN" altLang="en-US" sz="2000" ker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and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fear</a:t>
            </a:r>
            <a:r>
              <a:rPr kumimoji="1" lang="zh-CN" altLang="en-US" sz="2000" ker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have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low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valence</a:t>
            </a:r>
            <a:endParaRPr kumimoji="1" lang="zh-TW" altLang="en-US" sz="20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1" name="橢圓 20"/>
          <p:cNvSpPr/>
          <p:nvPr/>
        </p:nvSpPr>
        <p:spPr>
          <a:xfrm rot="5400000">
            <a:off x="11216256" y="3186140"/>
            <a:ext cx="622300" cy="790978"/>
          </a:xfrm>
          <a:prstGeom prst="ellipse">
            <a:avLst/>
          </a:prstGeom>
          <a:noFill/>
          <a:ln w="190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kumimoji="1" lang="zh-TW" altLang="en-US" sz="1200">
              <a:solidFill>
                <a:srgbClr val="92D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橢圓 23"/>
          <p:cNvSpPr/>
          <p:nvPr/>
        </p:nvSpPr>
        <p:spPr>
          <a:xfrm rot="5400000">
            <a:off x="10425278" y="2716511"/>
            <a:ext cx="622300" cy="790978"/>
          </a:xfrm>
          <a:prstGeom prst="ellipse">
            <a:avLst/>
          </a:prstGeom>
          <a:noFill/>
          <a:ln w="190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kumimoji="1" lang="zh-TW" altLang="en-US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橢圓 24"/>
          <p:cNvSpPr/>
          <p:nvPr/>
        </p:nvSpPr>
        <p:spPr>
          <a:xfrm rot="5400000">
            <a:off x="6448534" y="4632434"/>
            <a:ext cx="539250" cy="584482"/>
          </a:xfrm>
          <a:prstGeom prst="ellipse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kumimoji="1" lang="zh-TW" altLang="en-US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橢圓 25"/>
          <p:cNvSpPr/>
          <p:nvPr/>
        </p:nvSpPr>
        <p:spPr>
          <a:xfrm rot="5400000">
            <a:off x="7530990" y="1505079"/>
            <a:ext cx="539250" cy="584482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kumimoji="1" lang="zh-TW" altLang="en-US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橢圓 26"/>
          <p:cNvSpPr/>
          <p:nvPr/>
        </p:nvSpPr>
        <p:spPr>
          <a:xfrm rot="5400000">
            <a:off x="6803415" y="2283290"/>
            <a:ext cx="539250" cy="584482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kumimoji="1" lang="zh-TW" altLang="en-US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橢圓 27"/>
          <p:cNvSpPr/>
          <p:nvPr/>
        </p:nvSpPr>
        <p:spPr>
          <a:xfrm rot="5400000">
            <a:off x="8314106" y="1202110"/>
            <a:ext cx="668484" cy="864304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kumimoji="1" lang="zh-TW" altLang="en-US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橢圓 22"/>
          <p:cNvSpPr/>
          <p:nvPr/>
        </p:nvSpPr>
        <p:spPr>
          <a:xfrm>
            <a:off x="9675450" y="3090479"/>
            <a:ext cx="180000" cy="18000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kumimoji="1" lang="zh-TW" altLang="en-US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字方塊 29"/>
          <p:cNvSpPr txBox="1"/>
          <p:nvPr/>
        </p:nvSpPr>
        <p:spPr>
          <a:xfrm>
            <a:off x="9390575" y="3164094"/>
            <a:ext cx="749749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trust</a:t>
            </a:r>
            <a:endParaRPr kumimoji="1" lang="zh-TW" altLang="en-US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1" name="橢圓 30"/>
          <p:cNvSpPr/>
          <p:nvPr/>
        </p:nvSpPr>
        <p:spPr>
          <a:xfrm>
            <a:off x="10535124" y="2241221"/>
            <a:ext cx="180000" cy="18000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kumimoji="1" lang="zh-TW" altLang="en-US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文字方塊 31"/>
          <p:cNvSpPr txBox="1"/>
          <p:nvPr/>
        </p:nvSpPr>
        <p:spPr>
          <a:xfrm>
            <a:off x="9314917" y="2305906"/>
            <a:ext cx="1344268" cy="4124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anticipation</a:t>
            </a:r>
            <a:endParaRPr kumimoji="1" lang="zh-TW" altLang="en-US" sz="16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4" name="文字方塊 33"/>
          <p:cNvSpPr txBox="1"/>
          <p:nvPr/>
        </p:nvSpPr>
        <p:spPr>
          <a:xfrm>
            <a:off x="492699" y="1573398"/>
            <a:ext cx="5171501" cy="7325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Makes the number of testing data as the same as that of training data</a:t>
            </a:r>
            <a:endParaRPr kumimoji="1" lang="zh-TW" altLang="en-US" sz="16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3852-3E02-994E-8C07-E1FB887EDC55}" type="slidenum">
              <a:rPr kumimoji="1" lang="zh-TW" altLang="en-US" smtClean="0"/>
              <a:pPr/>
              <a:t>48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00037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43">
        <p:fade/>
      </p:transition>
    </mc:Choice>
    <mc:Fallback xmlns="">
      <p:transition spd="med" advTm="643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33" t="1415" r="8699" b="6093"/>
          <a:stretch/>
        </p:blipFill>
        <p:spPr>
          <a:xfrm>
            <a:off x="3032387" y="1677827"/>
            <a:ext cx="2913911" cy="2461917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07" t="1415" r="8592" b="6093"/>
          <a:stretch/>
        </p:blipFill>
        <p:spPr>
          <a:xfrm>
            <a:off x="113670" y="1677828"/>
            <a:ext cx="2918717" cy="2461917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0" y="0"/>
            <a:ext cx="7295628" cy="76866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endParaRPr kumimoji="1" lang="zh-TW" altLang="en-US" sz="28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492125" y="30163"/>
            <a:ext cx="6589713" cy="13696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Experiment</a:t>
            </a:r>
            <a:r>
              <a:rPr kumimoji="1" lang="zh-CN" altLang="en-US" sz="32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–</a:t>
            </a:r>
            <a:r>
              <a:rPr kumimoji="1" lang="zh-CN" altLang="en-US" sz="32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800" kern="0">
                <a:latin typeface="Arial"/>
                <a:ea typeface="Times New Roman" charset="0"/>
                <a:cs typeface="Arial"/>
                <a:sym typeface="+mn-lt"/>
              </a:rPr>
              <a:t>GMM</a:t>
            </a:r>
            <a:r>
              <a:rPr kumimoji="1" lang="zh-CN" altLang="en-US" sz="28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800" kern="0">
                <a:latin typeface="Arial"/>
                <a:ea typeface="Times New Roman" charset="0"/>
                <a:cs typeface="Arial"/>
                <a:sym typeface="+mn-lt"/>
              </a:rPr>
              <a:t>Prediction</a:t>
            </a:r>
            <a:r>
              <a:rPr kumimoji="1" lang="zh-CN" altLang="en-US" sz="28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800" kern="0">
                <a:latin typeface="Arial"/>
                <a:ea typeface="Times New Roman" charset="0"/>
                <a:cs typeface="Arial"/>
                <a:sym typeface="+mn-lt"/>
              </a:rPr>
              <a:t>Results</a:t>
            </a:r>
            <a:endParaRPr kumimoji="1" lang="zh-TW" altLang="en-US" sz="2800" kern="0">
              <a:latin typeface="Arial"/>
              <a:ea typeface="Times New Roman" charset="0"/>
              <a:cs typeface="Arial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endParaRPr kumimoji="1" lang="zh-TW" altLang="en-US" sz="2800" kern="0">
              <a:latin typeface="Arial"/>
              <a:ea typeface="Times New Roman" charset="0"/>
              <a:cs typeface="Arial"/>
              <a:sym typeface="+mn-lt"/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570746" y="3565569"/>
            <a:ext cx="478016" cy="41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joy</a:t>
            </a:r>
            <a:endParaRPr kumimoji="1" lang="zh-TW" altLang="en-US" sz="16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3" name="文字方塊 22"/>
          <p:cNvSpPr txBox="1"/>
          <p:nvPr/>
        </p:nvSpPr>
        <p:spPr>
          <a:xfrm>
            <a:off x="4988985" y="3594225"/>
            <a:ext cx="957313" cy="41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sadness</a:t>
            </a:r>
            <a:endParaRPr kumimoji="1" lang="zh-TW" altLang="en-US" sz="16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9" name="文字方塊 28"/>
          <p:cNvSpPr txBox="1"/>
          <p:nvPr/>
        </p:nvSpPr>
        <p:spPr>
          <a:xfrm>
            <a:off x="-16551" y="981794"/>
            <a:ext cx="3339264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Some Examples</a:t>
            </a:r>
            <a:endParaRPr kumimoji="1" lang="zh-TW" altLang="en-US" sz="24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54" t="1428" r="8276" b="5774"/>
          <a:stretch/>
        </p:blipFill>
        <p:spPr>
          <a:xfrm>
            <a:off x="5946299" y="1677827"/>
            <a:ext cx="2933066" cy="2461917"/>
          </a:xfrm>
          <a:prstGeom prst="rect">
            <a:avLst/>
          </a:prstGeom>
        </p:spPr>
      </p:pic>
      <p:sp>
        <p:nvSpPr>
          <p:cNvPr id="30" name="文字方塊 29"/>
          <p:cNvSpPr txBox="1"/>
          <p:nvPr/>
        </p:nvSpPr>
        <p:spPr>
          <a:xfrm>
            <a:off x="7673570" y="3596388"/>
            <a:ext cx="752129" cy="41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anger</a:t>
            </a:r>
            <a:endParaRPr kumimoji="1" lang="zh-TW" altLang="en-US" sz="16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52" t="1445" r="8552" b="6256"/>
          <a:stretch/>
        </p:blipFill>
        <p:spPr>
          <a:xfrm>
            <a:off x="113670" y="4169887"/>
            <a:ext cx="2918717" cy="2450875"/>
          </a:xfrm>
          <a:prstGeom prst="rect">
            <a:avLst/>
          </a:prstGeom>
        </p:spPr>
      </p:pic>
      <p:sp>
        <p:nvSpPr>
          <p:cNvPr id="31" name="文字方塊 30"/>
          <p:cNvSpPr txBox="1"/>
          <p:nvPr/>
        </p:nvSpPr>
        <p:spPr>
          <a:xfrm>
            <a:off x="570746" y="6049746"/>
            <a:ext cx="478016" cy="41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joy</a:t>
            </a:r>
            <a:endParaRPr kumimoji="1" lang="zh-TW" altLang="en-US" sz="16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47" t="1755" r="8878" b="6197"/>
          <a:stretch/>
        </p:blipFill>
        <p:spPr>
          <a:xfrm>
            <a:off x="3036403" y="4169887"/>
            <a:ext cx="2911449" cy="2450875"/>
          </a:xfrm>
          <a:prstGeom prst="rect">
            <a:avLst/>
          </a:prstGeom>
        </p:spPr>
      </p:pic>
      <p:sp>
        <p:nvSpPr>
          <p:cNvPr id="32" name="文字方塊 31"/>
          <p:cNvSpPr txBox="1"/>
          <p:nvPr/>
        </p:nvSpPr>
        <p:spPr>
          <a:xfrm>
            <a:off x="4994555" y="6048972"/>
            <a:ext cx="957313" cy="41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sadness</a:t>
            </a:r>
            <a:endParaRPr kumimoji="1" lang="zh-TW" altLang="en-US" sz="16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52" t="1696" r="8703" b="6007"/>
          <a:stretch/>
        </p:blipFill>
        <p:spPr>
          <a:xfrm>
            <a:off x="5946298" y="4169887"/>
            <a:ext cx="2933067" cy="2476663"/>
          </a:xfrm>
          <a:prstGeom prst="rect">
            <a:avLst/>
          </a:prstGeom>
        </p:spPr>
      </p:pic>
      <p:sp>
        <p:nvSpPr>
          <p:cNvPr id="33" name="文字方塊 32"/>
          <p:cNvSpPr txBox="1"/>
          <p:nvPr/>
        </p:nvSpPr>
        <p:spPr>
          <a:xfrm>
            <a:off x="7673570" y="6058305"/>
            <a:ext cx="752129" cy="41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anger</a:t>
            </a:r>
            <a:endParaRPr kumimoji="1" lang="zh-TW" altLang="en-US" sz="16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4" name="文字方塊 33"/>
          <p:cNvSpPr txBox="1"/>
          <p:nvPr/>
        </p:nvSpPr>
        <p:spPr>
          <a:xfrm>
            <a:off x="8301344" y="1727822"/>
            <a:ext cx="464966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EC</a:t>
            </a:r>
            <a:endParaRPr kumimoji="1" lang="zh-TW" altLang="en-US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5" name="文字方塊 34"/>
          <p:cNvSpPr txBox="1"/>
          <p:nvPr/>
        </p:nvSpPr>
        <p:spPr>
          <a:xfrm>
            <a:off x="8143814" y="4302985"/>
            <a:ext cx="780026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CNN</a:t>
            </a:r>
            <a:endParaRPr kumimoji="1" lang="zh-TW" altLang="en-US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6" name="文字方塊 35"/>
          <p:cNvSpPr txBox="1"/>
          <p:nvPr/>
        </p:nvSpPr>
        <p:spPr>
          <a:xfrm>
            <a:off x="9055100" y="5408218"/>
            <a:ext cx="303100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>
              <a:lnSpc>
                <a:spcPct val="130000"/>
              </a:lnSpc>
              <a:spcBef>
                <a:spcPts val="600"/>
              </a:spcBef>
            </a:pPr>
            <a:r>
              <a:rPr kumimoji="1" lang="en-US" altLang="zh-TW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Two methods to evaluate the prediction</a:t>
            </a:r>
            <a:endParaRPr kumimoji="1" lang="zh-TW" altLang="en-US" sz="20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9055100" y="1939146"/>
            <a:ext cx="19050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We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hope:</a:t>
            </a:r>
            <a:endParaRPr kumimoji="1" lang="zh-TW" altLang="en-US" sz="20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9055100" y="2416342"/>
            <a:ext cx="3136900" cy="1052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1" indent="-285750">
              <a:lnSpc>
                <a:spcPct val="130000"/>
              </a:lnSpc>
              <a:spcBef>
                <a:spcPts val="600"/>
              </a:spcBef>
              <a:buFont typeface="Arial" charset="0"/>
              <a:buChar char="•"/>
            </a:pP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Predicted</a:t>
            </a:r>
            <a:r>
              <a:rPr kumimoji="1" lang="zh-CN" altLang="en-US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emotion</a:t>
            </a:r>
            <a:r>
              <a:rPr kumimoji="1" lang="zh-CN" altLang="en-US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distribution</a:t>
            </a:r>
            <a:r>
              <a:rPr kumimoji="1" lang="zh-CN" altLang="en-US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covers</a:t>
            </a:r>
            <a:r>
              <a:rPr kumimoji="1" lang="zh-CN" altLang="en-US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as</a:t>
            </a:r>
            <a:r>
              <a:rPr kumimoji="1" lang="zh-CN" altLang="en-US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many</a:t>
            </a:r>
            <a:r>
              <a:rPr kumimoji="1" lang="zh-CN" altLang="en-US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as</a:t>
            </a:r>
            <a:r>
              <a:rPr kumimoji="1" lang="zh-CN" altLang="en-US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ratings</a:t>
            </a:r>
            <a:endParaRPr kumimoji="1" lang="zh-TW" altLang="en-US" sz="16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9055100" y="3639446"/>
            <a:ext cx="3136900" cy="1052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1" indent="-285750">
              <a:lnSpc>
                <a:spcPct val="130000"/>
              </a:lnSpc>
              <a:spcBef>
                <a:spcPts val="600"/>
              </a:spcBef>
              <a:buFont typeface="Arial" charset="0"/>
              <a:buChar char="•"/>
            </a:pPr>
            <a:r>
              <a:rPr kumimoji="1" lang="en-US" altLang="zh-CN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Position</a:t>
            </a:r>
            <a:r>
              <a:rPr kumimoji="1"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</a:t>
            </a:r>
            <a:r>
              <a:rPr kumimoji="1"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predicted</a:t>
            </a:r>
            <a:r>
              <a:rPr kumimoji="1"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emotion</a:t>
            </a:r>
            <a:r>
              <a:rPr kumimoji="1"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close</a:t>
            </a:r>
            <a:r>
              <a:rPr kumimoji="1"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to</a:t>
            </a:r>
            <a:r>
              <a:rPr kumimoji="1"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direct</a:t>
            </a:r>
            <a:r>
              <a:rPr kumimoji="1" lang="zh-CN" altLang="en-US" sz="16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observations</a:t>
            </a:r>
            <a:endParaRPr kumimoji="1" lang="zh-TW" altLang="en-US" sz="16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3852-3E02-994E-8C07-E1FB887EDC55}" type="slidenum">
              <a:rPr kumimoji="1" lang="zh-TW" altLang="en-US" smtClean="0"/>
              <a:pPr/>
              <a:t>49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14117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9130">
        <p:fade/>
      </p:transition>
    </mc:Choice>
    <mc:Fallback xmlns="">
      <p:transition spd="med" advTm="913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5149516" cy="76866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endParaRPr kumimoji="1" lang="zh-TW" altLang="en-US" sz="28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495358" y="38100"/>
            <a:ext cx="2667718" cy="7325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3200" kern="0" dirty="0" smtClean="0">
                <a:latin typeface="Arial"/>
                <a:ea typeface="Times New Roman" charset="0"/>
                <a:cs typeface="Arial"/>
                <a:sym typeface="+mn-lt"/>
              </a:rPr>
              <a:t>Related</a:t>
            </a:r>
            <a:r>
              <a:rPr kumimoji="1" lang="zh-CN" altLang="en-US" sz="3200" kern="0" dirty="0" smtClea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3200" kern="0" dirty="0" smtClean="0">
                <a:latin typeface="Arial"/>
                <a:ea typeface="Times New Roman" charset="0"/>
                <a:cs typeface="Arial"/>
                <a:sym typeface="+mn-lt"/>
              </a:rPr>
              <a:t>Work</a:t>
            </a:r>
            <a:endParaRPr kumimoji="1" lang="zh-TW" altLang="en-US" sz="3200" kern="0" dirty="0">
              <a:latin typeface="Arial"/>
              <a:ea typeface="Times New Roman" charset="0"/>
              <a:cs typeface="Arial"/>
              <a:sym typeface="+mn-lt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495358" y="936631"/>
            <a:ext cx="4711546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Wingdings" charset="2"/>
              <a:buChar char="l"/>
            </a:pPr>
            <a:r>
              <a:rPr kumimoji="1" lang="en-US" altLang="zh-CN" sz="24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Determinative</a:t>
            </a:r>
            <a:r>
              <a:rPr kumimoji="1" lang="zh-CN" altLang="en-US" sz="24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Classification</a:t>
            </a:r>
            <a:endParaRPr kumimoji="1" lang="zh-TW" altLang="en-US" sz="20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23" y="1621678"/>
            <a:ext cx="562691" cy="729740"/>
          </a:xfrm>
          <a:prstGeom prst="rect">
            <a:avLst/>
          </a:prstGeom>
        </p:spPr>
      </p:pic>
      <p:sp>
        <p:nvSpPr>
          <p:cNvPr id="9" name="向右箭號 8"/>
          <p:cNvSpPr/>
          <p:nvPr/>
        </p:nvSpPr>
        <p:spPr>
          <a:xfrm>
            <a:off x="1628852" y="1744232"/>
            <a:ext cx="730460" cy="484632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kumimoji="1" lang="zh-TW" altLang="en-US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2527550" y="1744232"/>
            <a:ext cx="962635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{negative,</a:t>
            </a: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neutral,</a:t>
            </a: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positive}</a:t>
            </a: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or</a:t>
            </a: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{Anger,</a:t>
            </a: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Disgust,</a:t>
            </a: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Fear,</a:t>
            </a: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Joy,</a:t>
            </a: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Sadness,</a:t>
            </a: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Surprise}</a:t>
            </a:r>
            <a:endParaRPr kumimoji="1" lang="zh-TW" altLang="en-US" sz="20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897923" y="4392035"/>
            <a:ext cx="1713931" cy="41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Wingdings" charset="2"/>
              <a:buChar char="ü"/>
            </a:pPr>
            <a:r>
              <a:rPr kumimoji="1" lang="en-US" altLang="zh-CN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Naïve</a:t>
            </a:r>
            <a:r>
              <a:rPr kumimoji="1"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Bayes</a:t>
            </a:r>
            <a:endParaRPr kumimoji="1" lang="zh-TW" altLang="en-US" sz="16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2965154" y="4377424"/>
            <a:ext cx="3640537" cy="4124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Wingdings" charset="2"/>
              <a:buChar char="ü"/>
            </a:pPr>
            <a:r>
              <a:rPr kumimoji="1" lang="en-US" altLang="zh-CN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Support</a:t>
            </a:r>
            <a:r>
              <a:rPr kumimoji="1"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Vector</a:t>
            </a:r>
            <a:r>
              <a:rPr kumimoji="1"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Machine</a:t>
            </a:r>
            <a:r>
              <a:rPr kumimoji="1"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(SVM)</a:t>
            </a:r>
            <a:endParaRPr kumimoji="1" lang="zh-TW" altLang="en-US" sz="16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892720" y="4876100"/>
            <a:ext cx="2245690" cy="4124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Wingdings" charset="2"/>
              <a:buChar char="ü"/>
            </a:pPr>
            <a:r>
              <a:rPr kumimoji="1" lang="en-US" altLang="zh-CN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Random</a:t>
            </a:r>
            <a:r>
              <a:rPr kumimoji="1"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Forest</a:t>
            </a:r>
            <a:endParaRPr kumimoji="1" lang="zh-TW" altLang="en-US" sz="16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2965154" y="4906623"/>
            <a:ext cx="47323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charset="2"/>
              <a:buChar char="ü"/>
            </a:pPr>
            <a:r>
              <a:rPr lang="en-US" altLang="zh-CN" dirty="0">
                <a:solidFill>
                  <a:srgbClr val="000000"/>
                </a:solidFill>
                <a:latin typeface="Lucida Grande" charset="0"/>
              </a:rPr>
              <a:t>Convolutional</a:t>
            </a:r>
            <a:r>
              <a:rPr lang="zh-CN" altLang="en-US" dirty="0">
                <a:solidFill>
                  <a:srgbClr val="000000"/>
                </a:solidFill>
                <a:latin typeface="Lucida Grande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Lucida Grande" charset="0"/>
              </a:rPr>
              <a:t>Neural</a:t>
            </a:r>
            <a:r>
              <a:rPr lang="zh-CN" altLang="en-US" dirty="0">
                <a:solidFill>
                  <a:srgbClr val="000000"/>
                </a:solidFill>
                <a:latin typeface="Lucida Grande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Lucida Grande" charset="0"/>
              </a:rPr>
              <a:t>Networks</a:t>
            </a:r>
            <a:r>
              <a:rPr lang="zh-CN" altLang="en-US" dirty="0">
                <a:solidFill>
                  <a:srgbClr val="000000"/>
                </a:solidFill>
                <a:latin typeface="Lucida Grande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Lucida Grande" charset="0"/>
              </a:rPr>
              <a:t>(CNN)</a:t>
            </a:r>
            <a:endParaRPr lang="zh-TW" altLang="en-US" dirty="0"/>
          </a:p>
        </p:txBody>
      </p:sp>
      <p:sp>
        <p:nvSpPr>
          <p:cNvPr id="16" name="矩形 15"/>
          <p:cNvSpPr/>
          <p:nvPr/>
        </p:nvSpPr>
        <p:spPr>
          <a:xfrm>
            <a:off x="7702741" y="4894057"/>
            <a:ext cx="41344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charset="2"/>
              <a:buChar char="ü"/>
            </a:pPr>
            <a:r>
              <a:rPr lang="en-US" altLang="zh-CN">
                <a:solidFill>
                  <a:srgbClr val="000000"/>
                </a:solidFill>
                <a:latin typeface="Lucida Grande" charset="0"/>
              </a:rPr>
              <a:t>Recurrent</a:t>
            </a:r>
            <a:r>
              <a:rPr lang="zh-CN" altLang="en-US" dirty="0">
                <a:solidFill>
                  <a:srgbClr val="000000"/>
                </a:solidFill>
                <a:latin typeface="Lucida Grande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Lucida Grande" charset="0"/>
              </a:rPr>
              <a:t>Neural</a:t>
            </a:r>
            <a:r>
              <a:rPr lang="zh-CN" altLang="en-US" dirty="0">
                <a:solidFill>
                  <a:srgbClr val="000000"/>
                </a:solidFill>
                <a:latin typeface="Lucida Grande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Lucida Grande" charset="0"/>
              </a:rPr>
              <a:t>Network</a:t>
            </a:r>
            <a:r>
              <a:rPr lang="zh-CN" altLang="en-US" dirty="0">
                <a:solidFill>
                  <a:srgbClr val="000000"/>
                </a:solidFill>
                <a:latin typeface="Lucida Grande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Lucida Grande" charset="0"/>
              </a:rPr>
              <a:t>(RNN)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3852-3E02-994E-8C07-E1FB887EDC55}" type="slidenum">
              <a:rPr kumimoji="1" lang="zh-TW" altLang="en-US" smtClean="0"/>
              <a:pPr/>
              <a:t>5</a:t>
            </a:fld>
            <a:endParaRPr kumimoji="1" lang="zh-TW" altLang="en-US"/>
          </a:p>
        </p:txBody>
      </p:sp>
      <p:sp>
        <p:nvSpPr>
          <p:cNvPr id="17" name="文字方塊 16"/>
          <p:cNvSpPr txBox="1"/>
          <p:nvPr/>
        </p:nvSpPr>
        <p:spPr>
          <a:xfrm>
            <a:off x="892720" y="5555457"/>
            <a:ext cx="695254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Wingdings" charset="2"/>
              <a:buChar char="l"/>
            </a:pPr>
            <a:r>
              <a:rPr kumimoji="1" lang="en-US" altLang="zh-CN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Classifies</a:t>
            </a:r>
            <a:r>
              <a:rPr kumimoji="1" lang="zh-CN" altLang="en-US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text</a:t>
            </a:r>
            <a:r>
              <a:rPr kumimoji="1" lang="zh-CN" altLang="en-US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into</a:t>
            </a:r>
            <a:r>
              <a:rPr kumimoji="1" lang="zh-CN" altLang="en-US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</a:t>
            </a:r>
            <a:r>
              <a:rPr kumimoji="1" lang="zh-CN" altLang="en-US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discrete</a:t>
            </a:r>
            <a:r>
              <a:rPr kumimoji="1" lang="zh-CN" altLang="en-US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emotion</a:t>
            </a:r>
            <a:r>
              <a:rPr kumimoji="1" lang="zh-CN" altLang="en-US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candidates</a:t>
            </a:r>
            <a:r>
              <a:rPr kumimoji="1" lang="zh-CN" altLang="en-US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set</a:t>
            </a:r>
            <a:endParaRPr kumimoji="1" lang="zh-TW" altLang="en-US" sz="20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913709" y="6141662"/>
            <a:ext cx="846417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Wingdings" charset="2"/>
              <a:buChar char="l"/>
            </a:pPr>
            <a:r>
              <a:rPr kumimoji="1" lang="en-US" altLang="zh-CN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Generally</a:t>
            </a:r>
            <a:r>
              <a:rPr kumimoji="1" lang="zh-CN" altLang="en-US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one</a:t>
            </a:r>
            <a:r>
              <a:rPr kumimoji="1" lang="zh-CN" altLang="en-US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emotion</a:t>
            </a:r>
            <a:r>
              <a:rPr kumimoji="1" lang="zh-CN" altLang="en-US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or</a:t>
            </a:r>
            <a:r>
              <a:rPr kumimoji="1" lang="zh-CN" altLang="en-US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finite</a:t>
            </a:r>
            <a:r>
              <a:rPr kumimoji="1" lang="zh-CN" altLang="en-US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emotions</a:t>
            </a:r>
            <a:r>
              <a:rPr kumimoji="1" lang="zh-CN" altLang="en-US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are</a:t>
            </a:r>
            <a:r>
              <a:rPr kumimoji="1" lang="zh-CN" altLang="en-US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detected</a:t>
            </a:r>
            <a:endParaRPr kumimoji="1" lang="zh-TW" altLang="en-US" sz="20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913709" y="2428719"/>
            <a:ext cx="8464177" cy="3724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30000"/>
              </a:lnSpc>
              <a:spcBef>
                <a:spcPts val="600"/>
              </a:spcBef>
              <a:buFont typeface="Arial" charset="0"/>
              <a:buChar char="•"/>
            </a:pPr>
            <a:r>
              <a:rPr kumimoji="1" lang="en-US" altLang="zh-CN" sz="1400" kern="0" err="1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Shiyang</a:t>
            </a:r>
            <a:r>
              <a:rPr kumimoji="1" lang="zh-CN" altLang="en-US" sz="1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W.</a:t>
            </a:r>
            <a:r>
              <a:rPr kumimoji="1" lang="zh-CN" altLang="en-US" sz="1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etc.,</a:t>
            </a:r>
            <a:r>
              <a:rPr kumimoji="1" lang="zh-CN" altLang="en-US" sz="1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4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Emotion</a:t>
            </a:r>
            <a:r>
              <a:rPr kumimoji="1" lang="zh-CN" altLang="en-US" sz="14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4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Classification</a:t>
            </a:r>
            <a:r>
              <a:rPr kumimoji="1" lang="zh-CN" altLang="en-US" sz="14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4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in</a:t>
            </a:r>
            <a:r>
              <a:rPr kumimoji="1" lang="zh-CN" altLang="en-US" sz="14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4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Microblog</a:t>
            </a:r>
            <a:r>
              <a:rPr kumimoji="1" lang="zh-CN" altLang="en-US" sz="14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4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Texts</a:t>
            </a:r>
            <a:r>
              <a:rPr kumimoji="1" lang="zh-CN" altLang="en-US" sz="14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4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Using</a:t>
            </a:r>
            <a:r>
              <a:rPr kumimoji="1" lang="zh-CN" altLang="en-US" sz="14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4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Class</a:t>
            </a:r>
            <a:r>
              <a:rPr kumimoji="1" lang="zh-CN" altLang="en-US" sz="14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4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Sequential</a:t>
            </a:r>
            <a:r>
              <a:rPr kumimoji="1" lang="zh-CN" altLang="en-US" sz="14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4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Rules</a:t>
            </a:r>
            <a:r>
              <a:rPr kumimoji="1" lang="en-US" altLang="zh-CN" sz="1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,</a:t>
            </a:r>
            <a:r>
              <a:rPr kumimoji="1" lang="zh-CN" altLang="en-US" sz="1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2014</a:t>
            </a:r>
            <a:endParaRPr kumimoji="1" lang="zh-TW" altLang="en-US" sz="14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897922" y="2888623"/>
            <a:ext cx="10794405" cy="372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spcBef>
                <a:spcPts val="600"/>
              </a:spcBef>
              <a:buFont typeface="Arial" charset="0"/>
              <a:buChar char="•"/>
            </a:pPr>
            <a:r>
              <a:rPr kumimoji="1" lang="en-US" altLang="zh-CN" sz="1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Maria</a:t>
            </a:r>
            <a:r>
              <a:rPr kumimoji="1" lang="zh-CN" altLang="en-US" sz="1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etc.,</a:t>
            </a:r>
            <a:r>
              <a:rPr kumimoji="1" lang="zh-CN" altLang="en-US" sz="1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4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Sentiment</a:t>
            </a:r>
            <a:r>
              <a:rPr kumimoji="1" lang="zh-CN" altLang="en-US" sz="14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4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Polarity</a:t>
            </a:r>
            <a:r>
              <a:rPr kumimoji="1" lang="zh-CN" altLang="en-US" sz="14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4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Detection</a:t>
            </a:r>
            <a:r>
              <a:rPr kumimoji="1" lang="zh-CN" altLang="en-US" sz="14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4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in</a:t>
            </a:r>
            <a:r>
              <a:rPr kumimoji="1" lang="zh-CN" altLang="en-US" sz="14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4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Spanish</a:t>
            </a:r>
            <a:r>
              <a:rPr kumimoji="1" lang="zh-CN" altLang="en-US" sz="14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4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Reviews</a:t>
            </a:r>
            <a:r>
              <a:rPr kumimoji="1" lang="zh-CN" altLang="en-US" sz="14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4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Combining</a:t>
            </a:r>
            <a:r>
              <a:rPr kumimoji="1" lang="zh-CN" altLang="en-US" sz="14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4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Supervised</a:t>
            </a:r>
            <a:r>
              <a:rPr kumimoji="1" lang="zh-CN" altLang="en-US" sz="14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4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and</a:t>
            </a:r>
            <a:r>
              <a:rPr kumimoji="1" lang="zh-CN" altLang="en-US" sz="14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4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Unsupervised</a:t>
            </a:r>
            <a:r>
              <a:rPr kumimoji="1" lang="zh-CN" altLang="en-US" sz="14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4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approaches</a:t>
            </a:r>
            <a:r>
              <a:rPr kumimoji="1" lang="en-US" altLang="zh-CN" sz="1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,</a:t>
            </a:r>
            <a:r>
              <a:rPr kumimoji="1" lang="zh-CN" altLang="en-US" sz="1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2013</a:t>
            </a:r>
            <a:endParaRPr kumimoji="1" lang="zh-TW" altLang="en-US" sz="14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897922" y="3361891"/>
            <a:ext cx="58673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altLang="zh-CN" sz="1400" dirty="0">
                <a:solidFill>
                  <a:srgbClr val="000000"/>
                </a:solidFill>
                <a:latin typeface="Lucida Grande" charset="0"/>
              </a:rPr>
              <a:t>Mass</a:t>
            </a:r>
            <a:r>
              <a:rPr lang="zh-CN" altLang="en-US" sz="1400" dirty="0">
                <a:solidFill>
                  <a:srgbClr val="000000"/>
                </a:solidFill>
                <a:latin typeface="Lucida Grande" charset="0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Lucida Grande" charset="0"/>
              </a:rPr>
              <a:t>etc.,</a:t>
            </a:r>
            <a:r>
              <a:rPr lang="zh-CN" altLang="en-US" sz="1400" dirty="0">
                <a:solidFill>
                  <a:srgbClr val="000000"/>
                </a:solidFill>
                <a:latin typeface="Lucida Grande" charset="0"/>
              </a:rPr>
              <a:t> </a:t>
            </a:r>
            <a:r>
              <a:rPr lang="en-US" altLang="zh-TW" sz="1400" i="1" dirty="0">
                <a:solidFill>
                  <a:srgbClr val="000000"/>
                </a:solidFill>
                <a:latin typeface="Lucida Grande" charset="0"/>
              </a:rPr>
              <a:t>Learning word vectors for sentiment analysis</a:t>
            </a:r>
            <a:r>
              <a:rPr lang="en-US" altLang="zh-CN" sz="1400" dirty="0">
                <a:solidFill>
                  <a:srgbClr val="000000"/>
                </a:solidFill>
                <a:latin typeface="Lucida Grande" charset="0"/>
              </a:rPr>
              <a:t>,</a:t>
            </a:r>
            <a:r>
              <a:rPr lang="zh-CN" altLang="en-US" sz="1400" dirty="0">
                <a:solidFill>
                  <a:srgbClr val="000000"/>
                </a:solidFill>
                <a:latin typeface="Lucida Grande" charset="0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Lucida Grande" charset="0"/>
              </a:rPr>
              <a:t>2011</a:t>
            </a:r>
            <a:endParaRPr lang="zh-TW" altLang="en-US" sz="1400" dirty="0"/>
          </a:p>
        </p:txBody>
      </p:sp>
      <p:sp>
        <p:nvSpPr>
          <p:cNvPr id="22" name="矩形 21"/>
          <p:cNvSpPr/>
          <p:nvPr/>
        </p:nvSpPr>
        <p:spPr>
          <a:xfrm>
            <a:off x="897922" y="3808944"/>
            <a:ext cx="665598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altLang="zh-CN" sz="1400">
                <a:solidFill>
                  <a:srgbClr val="000000"/>
                </a:solidFill>
                <a:latin typeface="Lucida Grande" charset="0"/>
              </a:rPr>
              <a:t>Yoon,</a:t>
            </a:r>
            <a:r>
              <a:rPr lang="zh-CN" altLang="en-US" sz="1400" dirty="0">
                <a:solidFill>
                  <a:srgbClr val="000000"/>
                </a:solidFill>
                <a:latin typeface="Lucida Grande" charset="0"/>
              </a:rPr>
              <a:t> </a:t>
            </a:r>
            <a:r>
              <a:rPr lang="en-US" altLang="zh-CN" sz="1400" i="1" dirty="0">
                <a:solidFill>
                  <a:srgbClr val="000000"/>
                </a:solidFill>
                <a:latin typeface="Lucida Grande" charset="0"/>
              </a:rPr>
              <a:t>Convolutional</a:t>
            </a:r>
            <a:r>
              <a:rPr lang="zh-CN" altLang="en-US" sz="1400" i="1" dirty="0">
                <a:solidFill>
                  <a:srgbClr val="000000"/>
                </a:solidFill>
                <a:latin typeface="Lucida Grande" charset="0"/>
              </a:rPr>
              <a:t> </a:t>
            </a:r>
            <a:r>
              <a:rPr lang="en-US" altLang="zh-CN" sz="1400" i="1" dirty="0">
                <a:solidFill>
                  <a:srgbClr val="000000"/>
                </a:solidFill>
                <a:latin typeface="Lucida Grande" charset="0"/>
              </a:rPr>
              <a:t>Neural</a:t>
            </a:r>
            <a:r>
              <a:rPr lang="zh-CN" altLang="en-US" sz="1400" i="1" dirty="0">
                <a:solidFill>
                  <a:srgbClr val="000000"/>
                </a:solidFill>
                <a:latin typeface="Lucida Grande" charset="0"/>
              </a:rPr>
              <a:t> </a:t>
            </a:r>
            <a:r>
              <a:rPr lang="en-US" altLang="zh-CN" sz="1400" i="1" dirty="0">
                <a:solidFill>
                  <a:srgbClr val="000000"/>
                </a:solidFill>
                <a:latin typeface="Lucida Grande" charset="0"/>
              </a:rPr>
              <a:t>Networks</a:t>
            </a:r>
            <a:r>
              <a:rPr lang="zh-CN" altLang="en-US" sz="1400" i="1" dirty="0">
                <a:solidFill>
                  <a:srgbClr val="000000"/>
                </a:solidFill>
                <a:latin typeface="Lucida Grande" charset="0"/>
              </a:rPr>
              <a:t> </a:t>
            </a:r>
            <a:r>
              <a:rPr lang="en-US" altLang="zh-CN" sz="1400" i="1" dirty="0">
                <a:solidFill>
                  <a:srgbClr val="000000"/>
                </a:solidFill>
                <a:latin typeface="Lucida Grande" charset="0"/>
              </a:rPr>
              <a:t>for</a:t>
            </a:r>
            <a:r>
              <a:rPr lang="zh-CN" altLang="en-US" sz="1400" i="1" dirty="0">
                <a:solidFill>
                  <a:srgbClr val="000000"/>
                </a:solidFill>
                <a:latin typeface="Lucida Grande" charset="0"/>
              </a:rPr>
              <a:t> </a:t>
            </a:r>
            <a:r>
              <a:rPr lang="en-US" altLang="zh-CN" sz="1400" i="1" dirty="0">
                <a:solidFill>
                  <a:srgbClr val="000000"/>
                </a:solidFill>
                <a:latin typeface="Lucida Grande" charset="0"/>
              </a:rPr>
              <a:t>Sentence</a:t>
            </a:r>
            <a:r>
              <a:rPr lang="zh-CN" altLang="en-US" sz="1400" i="1" dirty="0">
                <a:solidFill>
                  <a:srgbClr val="000000"/>
                </a:solidFill>
                <a:latin typeface="Lucida Grande" charset="0"/>
              </a:rPr>
              <a:t> </a:t>
            </a:r>
            <a:r>
              <a:rPr lang="en-US" altLang="zh-CN" sz="1400" i="1" dirty="0">
                <a:solidFill>
                  <a:srgbClr val="000000"/>
                </a:solidFill>
                <a:latin typeface="Lucida Grande" charset="0"/>
              </a:rPr>
              <a:t>Classification</a:t>
            </a:r>
            <a:r>
              <a:rPr lang="en-US" altLang="zh-CN" sz="1400" dirty="0">
                <a:solidFill>
                  <a:srgbClr val="000000"/>
                </a:solidFill>
                <a:latin typeface="Lucida Grande" charset="0"/>
              </a:rPr>
              <a:t>,</a:t>
            </a:r>
            <a:r>
              <a:rPr lang="zh-CN" altLang="en-US" sz="1400" dirty="0">
                <a:solidFill>
                  <a:srgbClr val="000000"/>
                </a:solidFill>
                <a:latin typeface="Lucida Grande" charset="0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Lucida Grande" charset="0"/>
              </a:rPr>
              <a:t>2014</a:t>
            </a:r>
            <a:endParaRPr lang="zh-TW" altLang="en-US" sz="14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28482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6949">
        <p:fade/>
      </p:transition>
    </mc:Choice>
    <mc:Fallback xmlns="">
      <p:transition spd="med" advTm="5694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6015038" cy="76866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endParaRPr kumimoji="1" lang="zh-TW" altLang="en-US" sz="28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492699" y="30642"/>
            <a:ext cx="4899098" cy="7325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Methodology</a:t>
            </a:r>
            <a:r>
              <a:rPr kumimoji="1" lang="zh-CN" altLang="en-US" sz="32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–</a:t>
            </a:r>
            <a:r>
              <a:rPr kumimoji="1" lang="zh-CN" altLang="en-US" sz="32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Evaluation</a:t>
            </a:r>
            <a:endParaRPr kumimoji="1" lang="zh-TW" altLang="en-US" sz="3200" kern="0">
              <a:latin typeface="Arial"/>
              <a:ea typeface="Times New Roman" charset="0"/>
              <a:cs typeface="Arial"/>
              <a:sym typeface="+mn-lt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492699" y="983617"/>
            <a:ext cx="4431021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Wingdings" charset="2"/>
              <a:buChar char="l"/>
            </a:pP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Prediction</a:t>
            </a:r>
            <a:r>
              <a:rPr kumimoji="1" lang="zh-CN" altLang="en-US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Evaluation</a:t>
            </a:r>
            <a:r>
              <a:rPr kumimoji="1" lang="zh-CN" altLang="en-US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(1/2)</a:t>
            </a:r>
            <a:endParaRPr kumimoji="1" lang="zh-TW" altLang="en-US" sz="24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858655" y="1511696"/>
            <a:ext cx="589296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Arial" charset="0"/>
              <a:buChar char="•"/>
            </a:pPr>
            <a:r>
              <a:rPr kumimoji="1" lang="en-US" altLang="zh-CN" sz="2000" kern="0" err="1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Kullback-Leibler</a:t>
            </a: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divergence</a:t>
            </a: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(KL</a:t>
            </a: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divergence)</a:t>
            </a:r>
            <a:endParaRPr kumimoji="1" lang="zh-TW" altLang="en-US" sz="20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1267868" y="2690951"/>
                <a:ext cx="4079301" cy="8393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charset="0"/>
                            </a:rPr>
                            <m:t>𝐷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charset="0"/>
                            </a:rPr>
                            <m:t>𝐾𝐿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20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charset="0"/>
                            </a:rPr>
                            <m:t>𝐴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charset="0"/>
                        </a:rPr>
                        <m:t>|</m:t>
                      </m:r>
                      <m:d>
                        <m:dPr>
                          <m:begChr m:val="|"/>
                          <m:ctrlPr>
                            <a:rPr lang="en-US" altLang="zh-CN" sz="2000" b="0" i="1" smtClean="0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charset="0"/>
                                </a:rPr>
                                <m:t>𝐵</m:t>
                              </m:r>
                            </m:sub>
                          </m:sSub>
                        </m:e>
                      </m:d>
                      <m:r>
                        <a:rPr lang="en-US" altLang="zh-CN" sz="2000" b="0" i="1" smtClean="0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sz="2000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lang="en-US" altLang="zh-CN" sz="2000" b="0" i="1" smtClean="0">
                              <a:latin typeface="Cambria Math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charset="0"/>
                                </a:rPr>
                                <m:t>𝐴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20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b="0" i="1" smtClean="0">
                                  <a:latin typeface="Cambria Math" charset="0"/>
                                </a:rPr>
                                <m:t>𝑖</m:t>
                              </m:r>
                            </m:e>
                          </m:d>
                          <m:func>
                            <m:funcPr>
                              <m:ctrlPr>
                                <a:rPr lang="zh-CN" altLang="en-US" sz="2000" b="0" i="1" smtClean="0">
                                  <a:latin typeface="Cambria Math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000" b="0" i="0" smtClean="0">
                                  <a:latin typeface="Cambria Math" charset="0"/>
                                </a:rPr>
                                <m:t>ln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bg-BG" altLang="zh-CN" sz="2000" b="0" i="1" smtClean="0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altLang="zh-CN" sz="2000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000" b="0" i="1" smtClean="0">
                                          <a:latin typeface="Cambria Math" charset="0"/>
                                        </a:rPr>
                                        <m:t>𝑔</m:t>
                                      </m:r>
                                    </m:e>
                                    <m:sub>
                                      <m:r>
                                        <a:rPr lang="en-US" altLang="zh-CN" sz="2000" b="0" i="1" smtClean="0">
                                          <a:latin typeface="Cambria Math" charset="0"/>
                                        </a:rPr>
                                        <m:t>𝐴</m:t>
                                      </m:r>
                                    </m:sub>
                                  </m:sSub>
                                  <m:r>
                                    <a:rPr lang="en-US" altLang="zh-CN" sz="2000" b="0" i="1" smtClean="0">
                                      <a:latin typeface="Cambria Math" charset="0"/>
                                    </a:rPr>
                                    <m:t>(</m:t>
                                  </m:r>
                                  <m:r>
                                    <a:rPr lang="en-US" altLang="zh-CN" sz="2000" b="0" i="1" smtClean="0">
                                      <a:latin typeface="Cambria Math" charset="0"/>
                                    </a:rPr>
                                    <m:t>𝑖</m:t>
                                  </m:r>
                                  <m:r>
                                    <a:rPr lang="en-US" altLang="zh-CN" sz="2000" b="0" i="1" smtClean="0">
                                      <a:latin typeface="Cambria Math" charset="0"/>
                                    </a:rPr>
                                    <m:t>)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altLang="zh-CN" sz="2000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000" b="0" i="1" smtClean="0">
                                          <a:latin typeface="Cambria Math" charset="0"/>
                                        </a:rPr>
                                        <m:t>𝑔</m:t>
                                      </m:r>
                                    </m:e>
                                    <m:sub>
                                      <m:r>
                                        <a:rPr lang="en-US" altLang="zh-CN" sz="2000" b="0" i="1" smtClean="0">
                                          <a:latin typeface="Cambria Math" charset="0"/>
                                        </a:rPr>
                                        <m:t>𝐵</m:t>
                                      </m:r>
                                    </m:sub>
                                  </m:sSub>
                                  <m:r>
                                    <a:rPr lang="en-US" altLang="zh-CN" sz="2000" b="0" i="1" smtClean="0">
                                      <a:latin typeface="Cambria Math" charset="0"/>
                                    </a:rPr>
                                    <m:t>(</m:t>
                                  </m:r>
                                  <m:r>
                                    <a:rPr lang="en-US" altLang="zh-CN" sz="2000" b="0" i="1" smtClean="0">
                                      <a:latin typeface="Cambria Math" charset="0"/>
                                    </a:rPr>
                                    <m:t>𝑖</m:t>
                                  </m:r>
                                  <m:r>
                                    <a:rPr lang="en-US" altLang="zh-CN" sz="2000" b="0" i="1" smtClean="0">
                                      <a:latin typeface="Cambria Math" charset="0"/>
                                    </a:rPr>
                                    <m:t>)</m:t>
                                  </m:r>
                                </m:den>
                              </m:f>
                            </m:e>
                          </m:func>
                        </m:e>
                      </m:nary>
                    </m:oMath>
                  </m:oMathPara>
                </a14:m>
                <a:endParaRPr lang="zh-TW" altLang="en-US" sz="2000"/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7868" y="2690951"/>
                <a:ext cx="4079301" cy="83939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文字方塊 10"/>
          <p:cNvSpPr txBox="1"/>
          <p:nvPr/>
        </p:nvSpPr>
        <p:spPr>
          <a:xfrm>
            <a:off x="1157172" y="2059454"/>
            <a:ext cx="606127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000" i="1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similarity</a:t>
            </a:r>
            <a:r>
              <a:rPr kumimoji="1" lang="zh-CN" altLang="en-US" sz="2000" i="1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i="1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between</a:t>
            </a:r>
            <a:r>
              <a:rPr kumimoji="1" lang="zh-CN" altLang="en-US" sz="2000" i="1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two</a:t>
            </a:r>
            <a:r>
              <a:rPr kumimoji="1" lang="zh-CN" altLang="en-US" sz="20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probability</a:t>
            </a:r>
            <a:r>
              <a:rPr kumimoji="1" lang="zh-CN" altLang="en-US" sz="20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distributions</a:t>
            </a:r>
            <a:r>
              <a:rPr kumimoji="1" lang="zh-CN" altLang="en-US" sz="20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endParaRPr kumimoji="1" lang="zh-TW" altLang="en-US" sz="2000" i="1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12" name="直線箭頭接點 11"/>
          <p:cNvCxnSpPr/>
          <p:nvPr/>
        </p:nvCxnSpPr>
        <p:spPr>
          <a:xfrm flipH="1">
            <a:off x="1715535" y="3278494"/>
            <a:ext cx="457200" cy="466815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/>
              <p:cNvSpPr/>
              <p:nvPr/>
            </p:nvSpPr>
            <p:spPr>
              <a:xfrm>
                <a:off x="492699" y="4055431"/>
                <a:ext cx="2082680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charset="0"/>
                            </a:rPr>
                            <m:t>𝐴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charset="0"/>
                        </a:rPr>
                        <m:t>~</m:t>
                      </m:r>
                      <m:r>
                        <a:rPr lang="en-US" altLang="zh-CN" sz="2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𝒩</m:t>
                      </m:r>
                      <m:r>
                        <a:rPr lang="en-US" altLang="zh-CN" sz="2000" b="0" i="1" smtClean="0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20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2000" b="1" i="1" smtClean="0">
                              <a:latin typeface="Cambria Math" charset="0"/>
                            </a:rPr>
                            <m:t>𝝁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charset="0"/>
                            </a:rPr>
                            <m:t>𝐴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charset="0"/>
                        </a:rPr>
                        <m:t>,</m:t>
                      </m:r>
                      <m:r>
                        <a:rPr lang="zh-CN" altLang="en-US" sz="2000" b="0" i="1" smtClean="0">
                          <a:latin typeface="Cambria Math" charset="0"/>
                        </a:rPr>
                        <m:t> </m:t>
                      </m:r>
                      <m:sSub>
                        <m:sSubPr>
                          <m:ctrlPr>
                            <a:rPr lang="en-US" altLang="zh-CN" sz="20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2000" b="1" i="0" smtClean="0">
                              <a:latin typeface="Cambria Math" charset="0"/>
                            </a:rPr>
                            <m:t>𝚺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charset="0"/>
                            </a:rPr>
                            <m:t>𝐴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15" name="矩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699" y="4055431"/>
                <a:ext cx="2082680" cy="400110"/>
              </a:xfrm>
              <a:prstGeom prst="rect">
                <a:avLst/>
              </a:prstGeom>
              <a:blipFill rotWithShape="0">
                <a:blip r:embed="rId4"/>
                <a:stretch>
                  <a:fillRect b="-1969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文字方塊 18"/>
          <p:cNvSpPr txBox="1"/>
          <p:nvPr/>
        </p:nvSpPr>
        <p:spPr>
          <a:xfrm>
            <a:off x="859974" y="3725720"/>
            <a:ext cx="1665841" cy="41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Predicted</a:t>
            </a:r>
            <a:r>
              <a:rPr kumimoji="1" lang="zh-CN" altLang="en-US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distr.</a:t>
            </a:r>
            <a:endParaRPr kumimoji="1" lang="zh-TW" altLang="en-US" sz="16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20" name="直線箭頭接點 19"/>
          <p:cNvCxnSpPr/>
          <p:nvPr/>
        </p:nvCxnSpPr>
        <p:spPr>
          <a:xfrm>
            <a:off x="2607491" y="3278493"/>
            <a:ext cx="441914" cy="466816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字方塊 20"/>
          <p:cNvSpPr txBox="1"/>
          <p:nvPr/>
        </p:nvSpPr>
        <p:spPr>
          <a:xfrm>
            <a:off x="2613857" y="3725720"/>
            <a:ext cx="1423788" cy="41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kern="0" dirty="0" smtClean="0">
                <a:latin typeface="+mn-ea"/>
                <a:cs typeface="+mn-ea"/>
                <a:sym typeface="+mn-lt"/>
              </a:rPr>
              <a:t>Direct</a:t>
            </a:r>
            <a:r>
              <a:rPr kumimoji="1" lang="zh-CN" altLang="en-US" sz="1600" kern="0" dirty="0">
                <a:latin typeface="+mn-ea"/>
                <a:cs typeface="+mn-ea"/>
                <a:sym typeface="+mn-lt"/>
              </a:rPr>
              <a:t> </a:t>
            </a:r>
            <a:r>
              <a:rPr kumimoji="1" lang="en-US" altLang="zh-CN" sz="1600" kern="0" dirty="0" err="1" smtClean="0">
                <a:latin typeface="+mn-ea"/>
                <a:cs typeface="+mn-ea"/>
                <a:sym typeface="+mn-lt"/>
              </a:rPr>
              <a:t>Obn</a:t>
            </a:r>
            <a:r>
              <a:rPr kumimoji="1" lang="en-US" altLang="zh-CN" sz="1600" kern="0" dirty="0" err="1" smtClean="0">
                <a:cs typeface="+mn-ea"/>
                <a:sym typeface="+mn-lt"/>
              </a:rPr>
              <a:t>’</a:t>
            </a:r>
            <a:r>
              <a:rPr kumimoji="1" lang="en-US" altLang="zh-CN" sz="1600" kern="0" dirty="0" err="1" smtClean="0">
                <a:latin typeface="+mn-ea"/>
                <a:cs typeface="+mn-ea"/>
                <a:sym typeface="+mn-lt"/>
              </a:rPr>
              <a:t>s</a:t>
            </a:r>
            <a:endParaRPr kumimoji="1" lang="zh-TW" altLang="en-US" sz="1600" kern="0" dirty="0">
              <a:latin typeface="+mn-ea"/>
              <a:cs typeface="+mn-ea"/>
              <a:sym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矩形 21"/>
              <p:cNvSpPr/>
              <p:nvPr/>
            </p:nvSpPr>
            <p:spPr>
              <a:xfrm>
                <a:off x="2395102" y="4076743"/>
                <a:ext cx="2082680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charset="0"/>
                            </a:rPr>
                            <m:t>𝐵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charset="0"/>
                        </a:rPr>
                        <m:t>~</m:t>
                      </m:r>
                      <m:r>
                        <a:rPr lang="en-US" altLang="zh-CN" sz="2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𝒩</m:t>
                      </m:r>
                      <m:r>
                        <a:rPr lang="en-US" altLang="zh-CN" sz="2000" b="0" i="1" smtClean="0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20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2000" b="1" i="1" smtClean="0">
                              <a:latin typeface="Cambria Math" charset="0"/>
                            </a:rPr>
                            <m:t>𝝁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charset="0"/>
                            </a:rPr>
                            <m:t>𝐵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charset="0"/>
                        </a:rPr>
                        <m:t>,</m:t>
                      </m:r>
                      <m:r>
                        <a:rPr lang="zh-CN" altLang="en-US" sz="2000" b="0" i="1" smtClean="0">
                          <a:latin typeface="Cambria Math" charset="0"/>
                        </a:rPr>
                        <m:t> </m:t>
                      </m:r>
                      <m:sSub>
                        <m:sSubPr>
                          <m:ctrlPr>
                            <a:rPr lang="en-US" altLang="zh-CN" sz="20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2000" b="1" i="0" smtClean="0">
                              <a:latin typeface="Cambria Math" charset="0"/>
                            </a:rPr>
                            <m:t>𝚺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charset="0"/>
                            </a:rPr>
                            <m:t>𝐵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22" name="矩形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5102" y="4076743"/>
                <a:ext cx="2082680" cy="400110"/>
              </a:xfrm>
              <a:prstGeom prst="rect">
                <a:avLst/>
              </a:prstGeom>
              <a:blipFill rotWithShape="0">
                <a:blip r:embed="rId5"/>
                <a:stretch>
                  <a:fillRect b="-2153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圖片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4543" y="2874279"/>
            <a:ext cx="5347432" cy="2538582"/>
          </a:xfrm>
          <a:prstGeom prst="rect">
            <a:avLst/>
          </a:prstGeom>
        </p:spPr>
      </p:pic>
      <p:cxnSp>
        <p:nvCxnSpPr>
          <p:cNvPr id="28" name="直線箭頭接點 27"/>
          <p:cNvCxnSpPr/>
          <p:nvPr/>
        </p:nvCxnSpPr>
        <p:spPr>
          <a:xfrm flipV="1">
            <a:off x="10279022" y="2690951"/>
            <a:ext cx="884738" cy="1319914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矩形 28"/>
              <p:cNvSpPr/>
              <p:nvPr/>
            </p:nvSpPr>
            <p:spPr>
              <a:xfrm>
                <a:off x="8723792" y="1883907"/>
                <a:ext cx="2082680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charset="0"/>
                            </a:rPr>
                            <m:t>𝐵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charset="0"/>
                        </a:rPr>
                        <m:t>~</m:t>
                      </m:r>
                      <m:r>
                        <a:rPr lang="en-US" altLang="zh-CN" sz="2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𝒩</m:t>
                      </m:r>
                      <m:r>
                        <a:rPr lang="en-US" altLang="zh-CN" sz="2000" b="0" i="1" smtClean="0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20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2000" b="1" i="1" smtClean="0">
                              <a:latin typeface="Cambria Math" charset="0"/>
                            </a:rPr>
                            <m:t>𝝁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charset="0"/>
                            </a:rPr>
                            <m:t>𝐵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charset="0"/>
                        </a:rPr>
                        <m:t>,</m:t>
                      </m:r>
                      <m:r>
                        <a:rPr lang="zh-CN" altLang="en-US" sz="2000" b="0" i="1" smtClean="0">
                          <a:latin typeface="Cambria Math" charset="0"/>
                        </a:rPr>
                        <m:t> </m:t>
                      </m:r>
                      <m:sSub>
                        <m:sSubPr>
                          <m:ctrlPr>
                            <a:rPr lang="en-US" altLang="zh-CN" sz="20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2000" b="1" i="0" smtClean="0">
                              <a:latin typeface="Cambria Math" charset="0"/>
                            </a:rPr>
                            <m:t>𝚺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charset="0"/>
                            </a:rPr>
                            <m:t>𝐵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zh-TW" altLang="en-US" sz="2000"/>
              </a:p>
            </p:txBody>
          </p:sp>
        </mc:Choice>
        <mc:Fallback xmlns="">
          <p:sp>
            <p:nvSpPr>
              <p:cNvPr id="29" name="矩形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3792" y="1883907"/>
                <a:ext cx="2082680" cy="400110"/>
              </a:xfrm>
              <a:prstGeom prst="rect">
                <a:avLst/>
              </a:prstGeom>
              <a:blipFill rotWithShape="0">
                <a:blip r:embed="rId7"/>
                <a:stretch>
                  <a:fillRect b="-1969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直線箭頭接點 29"/>
          <p:cNvCxnSpPr/>
          <p:nvPr/>
        </p:nvCxnSpPr>
        <p:spPr>
          <a:xfrm flipV="1">
            <a:off x="9486990" y="2326085"/>
            <a:ext cx="89825" cy="825546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矩形 30"/>
              <p:cNvSpPr/>
              <p:nvPr/>
            </p:nvSpPr>
            <p:spPr>
              <a:xfrm>
                <a:off x="10302341" y="2290841"/>
                <a:ext cx="2082680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charset="0"/>
                            </a:rPr>
                            <m:t>𝐴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charset="0"/>
                        </a:rPr>
                        <m:t>~</m:t>
                      </m:r>
                      <m:r>
                        <a:rPr lang="en-US" altLang="zh-CN" sz="2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𝒩</m:t>
                      </m:r>
                      <m:r>
                        <a:rPr lang="en-US" altLang="zh-CN" sz="2000" b="0" i="1" smtClean="0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20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2000" b="1" i="1" smtClean="0">
                              <a:latin typeface="Cambria Math" charset="0"/>
                            </a:rPr>
                            <m:t>𝝁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charset="0"/>
                            </a:rPr>
                            <m:t>𝐴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charset="0"/>
                        </a:rPr>
                        <m:t>,</m:t>
                      </m:r>
                      <m:r>
                        <a:rPr lang="zh-CN" altLang="en-US" sz="2000" b="0" i="1" smtClean="0">
                          <a:latin typeface="Cambria Math" charset="0"/>
                        </a:rPr>
                        <m:t> </m:t>
                      </m:r>
                      <m:sSub>
                        <m:sSubPr>
                          <m:ctrlPr>
                            <a:rPr lang="en-US" altLang="zh-CN" sz="20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2000" b="1" i="0" smtClean="0">
                              <a:latin typeface="Cambria Math" charset="0"/>
                            </a:rPr>
                            <m:t>𝚺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charset="0"/>
                            </a:rPr>
                            <m:t>𝐴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zh-TW" altLang="en-US" sz="2000"/>
              </a:p>
            </p:txBody>
          </p:sp>
        </mc:Choice>
        <mc:Fallback xmlns="">
          <p:sp>
            <p:nvSpPr>
              <p:cNvPr id="31" name="矩形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02341" y="2290841"/>
                <a:ext cx="2082680" cy="400110"/>
              </a:xfrm>
              <a:prstGeom prst="rect">
                <a:avLst/>
              </a:prstGeom>
              <a:blipFill rotWithShape="0">
                <a:blip r:embed="rId8"/>
                <a:stretch>
                  <a:fillRect b="-2153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文字方塊 31"/>
          <p:cNvSpPr txBox="1"/>
          <p:nvPr/>
        </p:nvSpPr>
        <p:spPr>
          <a:xfrm>
            <a:off x="9126082" y="5130586"/>
            <a:ext cx="1595309" cy="3724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GMM</a:t>
            </a:r>
            <a:r>
              <a:rPr kumimoji="1" lang="zh-CN" altLang="en-US" sz="1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Prediction</a:t>
            </a:r>
            <a:endParaRPr kumimoji="1" lang="zh-TW" altLang="en-US" sz="14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3" name="文字方塊 32"/>
          <p:cNvSpPr txBox="1"/>
          <p:nvPr/>
        </p:nvSpPr>
        <p:spPr>
          <a:xfrm>
            <a:off x="6344543" y="5136863"/>
            <a:ext cx="1274708" cy="3724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GMM</a:t>
            </a:r>
            <a:r>
              <a:rPr kumimoji="1" lang="zh-CN" altLang="en-US" sz="1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Model</a:t>
            </a:r>
            <a:endParaRPr kumimoji="1" lang="zh-TW" altLang="en-US" sz="14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3852-3E02-994E-8C07-E1FB887EDC55}" type="slidenum">
              <a:rPr kumimoji="1" lang="zh-TW" altLang="en-US" smtClean="0"/>
              <a:pPr/>
              <a:t>50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992803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6015038" cy="76866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endParaRPr kumimoji="1" lang="zh-TW" altLang="en-US" sz="28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492699" y="30642"/>
            <a:ext cx="4899098" cy="7325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Methodology</a:t>
            </a:r>
            <a:r>
              <a:rPr kumimoji="1" lang="zh-CN" altLang="en-US" sz="32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–</a:t>
            </a:r>
            <a:r>
              <a:rPr kumimoji="1" lang="zh-CN" altLang="en-US" sz="32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Evaluation</a:t>
            </a:r>
            <a:endParaRPr kumimoji="1" lang="zh-TW" altLang="en-US" sz="3200" kern="0">
              <a:latin typeface="Arial"/>
              <a:ea typeface="Times New Roman" charset="0"/>
              <a:cs typeface="Arial"/>
              <a:sym typeface="+mn-lt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492699" y="983617"/>
            <a:ext cx="3640740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Wingdings" charset="2"/>
              <a:buChar char="l"/>
            </a:pPr>
            <a:r>
              <a:rPr kumimoji="1" lang="en-US" altLang="zh-CN" sz="2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Prediction</a:t>
            </a:r>
            <a:r>
              <a:rPr kumimoji="1" lang="zh-CN" altLang="en-US" sz="2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Evaluation</a:t>
            </a:r>
            <a:endParaRPr kumimoji="1" lang="zh-TW" altLang="en-US" sz="24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858655" y="1673060"/>
            <a:ext cx="589296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Arial" charset="0"/>
              <a:buChar char="•"/>
            </a:pPr>
            <a:r>
              <a:rPr kumimoji="1" lang="en-US" altLang="zh-CN" sz="2000" kern="0" err="1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Kullback-Leibler</a:t>
            </a: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divergence</a:t>
            </a: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(KL</a:t>
            </a: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divergence)</a:t>
            </a:r>
            <a:endParaRPr kumimoji="1" lang="zh-TW" altLang="en-US" sz="20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1267868" y="2852315"/>
                <a:ext cx="4079301" cy="8393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charset="0"/>
                            </a:rPr>
                            <m:t>𝐷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charset="0"/>
                            </a:rPr>
                            <m:t>𝐾𝐿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20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charset="0"/>
                            </a:rPr>
                            <m:t>𝐴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charset="0"/>
                        </a:rPr>
                        <m:t>|</m:t>
                      </m:r>
                      <m:d>
                        <m:dPr>
                          <m:begChr m:val="|"/>
                          <m:ctrlPr>
                            <a:rPr lang="en-US" altLang="zh-CN" sz="2000" b="0" i="1" smtClean="0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charset="0"/>
                                </a:rPr>
                                <m:t>𝐵</m:t>
                              </m:r>
                            </m:sub>
                          </m:sSub>
                        </m:e>
                      </m:d>
                      <m:r>
                        <a:rPr lang="en-US" altLang="zh-CN" sz="2000" b="0" i="1" smtClean="0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sz="2000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lang="en-US" altLang="zh-CN" sz="2000" b="0" i="1" smtClean="0">
                              <a:latin typeface="Cambria Math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charset="0"/>
                                </a:rPr>
                                <m:t>𝐴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20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b="0" i="1" smtClean="0">
                                  <a:latin typeface="Cambria Math" charset="0"/>
                                </a:rPr>
                                <m:t>𝑖</m:t>
                              </m:r>
                            </m:e>
                          </m:d>
                          <m:func>
                            <m:funcPr>
                              <m:ctrlPr>
                                <a:rPr lang="zh-CN" altLang="en-US" sz="2000" b="0" i="1" smtClean="0">
                                  <a:latin typeface="Cambria Math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000" b="0" i="0" smtClean="0">
                                  <a:latin typeface="Cambria Math" charset="0"/>
                                </a:rPr>
                                <m:t>ln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bg-BG" altLang="zh-CN" sz="2000" b="0" i="1" smtClean="0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altLang="zh-CN" sz="2000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000" b="0" i="1" smtClean="0">
                                          <a:latin typeface="Cambria Math" charset="0"/>
                                        </a:rPr>
                                        <m:t>𝑔</m:t>
                                      </m:r>
                                    </m:e>
                                    <m:sub>
                                      <m:r>
                                        <a:rPr lang="en-US" altLang="zh-CN" sz="2000" b="0" i="1" smtClean="0">
                                          <a:latin typeface="Cambria Math" charset="0"/>
                                        </a:rPr>
                                        <m:t>𝐴</m:t>
                                      </m:r>
                                    </m:sub>
                                  </m:sSub>
                                  <m:r>
                                    <a:rPr lang="en-US" altLang="zh-CN" sz="2000" b="0" i="1" smtClean="0">
                                      <a:latin typeface="Cambria Math" charset="0"/>
                                    </a:rPr>
                                    <m:t>(</m:t>
                                  </m:r>
                                  <m:r>
                                    <a:rPr lang="en-US" altLang="zh-CN" sz="2000" b="0" i="1" smtClean="0">
                                      <a:latin typeface="Cambria Math" charset="0"/>
                                    </a:rPr>
                                    <m:t>𝑖</m:t>
                                  </m:r>
                                  <m:r>
                                    <a:rPr lang="en-US" altLang="zh-CN" sz="2000" b="0" i="1" smtClean="0">
                                      <a:latin typeface="Cambria Math" charset="0"/>
                                    </a:rPr>
                                    <m:t>)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altLang="zh-CN" sz="2000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000" b="0" i="1" smtClean="0">
                                          <a:latin typeface="Cambria Math" charset="0"/>
                                        </a:rPr>
                                        <m:t>𝑔</m:t>
                                      </m:r>
                                    </m:e>
                                    <m:sub>
                                      <m:r>
                                        <a:rPr lang="en-US" altLang="zh-CN" sz="2000" b="0" i="1" smtClean="0">
                                          <a:latin typeface="Cambria Math" charset="0"/>
                                        </a:rPr>
                                        <m:t>𝐵</m:t>
                                      </m:r>
                                    </m:sub>
                                  </m:sSub>
                                  <m:r>
                                    <a:rPr lang="en-US" altLang="zh-CN" sz="2000" b="0" i="1" smtClean="0">
                                      <a:latin typeface="Cambria Math" charset="0"/>
                                    </a:rPr>
                                    <m:t>(</m:t>
                                  </m:r>
                                  <m:r>
                                    <a:rPr lang="en-US" altLang="zh-CN" sz="2000" b="0" i="1" smtClean="0">
                                      <a:latin typeface="Cambria Math" charset="0"/>
                                    </a:rPr>
                                    <m:t>𝑖</m:t>
                                  </m:r>
                                  <m:r>
                                    <a:rPr lang="en-US" altLang="zh-CN" sz="2000" b="0" i="1" smtClean="0">
                                      <a:latin typeface="Cambria Math" charset="0"/>
                                    </a:rPr>
                                    <m:t>)</m:t>
                                  </m:r>
                                </m:den>
                              </m:f>
                            </m:e>
                          </m:func>
                        </m:e>
                      </m:nary>
                    </m:oMath>
                  </m:oMathPara>
                </a14:m>
                <a:endParaRPr lang="zh-TW" altLang="en-US" sz="2000"/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7868" y="2852315"/>
                <a:ext cx="4079301" cy="83939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文字方塊 10"/>
          <p:cNvSpPr txBox="1"/>
          <p:nvPr/>
        </p:nvSpPr>
        <p:spPr>
          <a:xfrm>
            <a:off x="1157172" y="2220818"/>
            <a:ext cx="606127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000" i="1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similarity</a:t>
            </a:r>
            <a:r>
              <a:rPr kumimoji="1" lang="zh-CN" altLang="en-US" sz="2000" i="1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i="1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between</a:t>
            </a:r>
            <a:r>
              <a:rPr kumimoji="1" lang="zh-CN" altLang="en-US" sz="2000" i="1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two</a:t>
            </a:r>
            <a:r>
              <a:rPr kumimoji="1" lang="zh-CN" altLang="en-US" sz="20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probability</a:t>
            </a:r>
            <a:r>
              <a:rPr kumimoji="1" lang="zh-CN" altLang="en-US" sz="20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distributions</a:t>
            </a:r>
            <a:r>
              <a:rPr kumimoji="1" lang="zh-CN" altLang="en-US" sz="20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endParaRPr kumimoji="1" lang="zh-TW" altLang="en-US" sz="2000" i="1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12" name="直線箭頭接點 11"/>
          <p:cNvCxnSpPr/>
          <p:nvPr/>
        </p:nvCxnSpPr>
        <p:spPr>
          <a:xfrm flipH="1">
            <a:off x="1715535" y="3439858"/>
            <a:ext cx="457200" cy="466815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/>
              <p:cNvSpPr/>
              <p:nvPr/>
            </p:nvSpPr>
            <p:spPr>
              <a:xfrm>
                <a:off x="858655" y="4216795"/>
                <a:ext cx="1716724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latin typeface="Cambria Math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charset="0"/>
                            </a:rPr>
                            <m:t>𝐴</m:t>
                          </m:r>
                        </m:sub>
                      </m:sSub>
                      <m:r>
                        <a:rPr lang="en-US" altLang="zh-CN" sz="1600" b="0" i="1" smtClean="0">
                          <a:latin typeface="Cambria Math" charset="0"/>
                        </a:rPr>
                        <m:t>~</m:t>
                      </m:r>
                      <m:r>
                        <a:rPr lang="en-US" altLang="zh-CN" sz="16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𝒩</m:t>
                      </m:r>
                      <m:r>
                        <a:rPr lang="en-US" altLang="zh-CN" sz="1600" b="0" i="1" smtClean="0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16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1600" b="1" i="1" smtClean="0">
                              <a:latin typeface="Cambria Math" charset="0"/>
                            </a:rPr>
                            <m:t>𝝁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charset="0"/>
                            </a:rPr>
                            <m:t>𝐴</m:t>
                          </m:r>
                        </m:sub>
                      </m:sSub>
                      <m:r>
                        <a:rPr lang="en-US" altLang="zh-CN" sz="1600" b="0" i="1" smtClean="0">
                          <a:latin typeface="Cambria Math" charset="0"/>
                        </a:rPr>
                        <m:t>,</m:t>
                      </m:r>
                      <m:r>
                        <a:rPr lang="zh-CN" altLang="en-US" sz="1600" b="0" i="1" smtClean="0">
                          <a:latin typeface="Cambria Math" charset="0"/>
                        </a:rPr>
                        <m:t> </m:t>
                      </m:r>
                      <m:sSub>
                        <m:sSubPr>
                          <m:ctrlPr>
                            <a:rPr lang="en-US" altLang="zh-CN" sz="16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1600" b="1" i="0" smtClean="0">
                              <a:latin typeface="Cambria Math" charset="0"/>
                            </a:rPr>
                            <m:t>𝚺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charset="0"/>
                            </a:rPr>
                            <m:t>𝐴</m:t>
                          </m:r>
                        </m:sub>
                      </m:sSub>
                      <m:r>
                        <a:rPr lang="en-US" altLang="zh-CN" sz="16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zh-TW" altLang="en-US" sz="1600" dirty="0"/>
              </a:p>
            </p:txBody>
          </p:sp>
        </mc:Choice>
        <mc:Fallback xmlns="">
          <p:sp>
            <p:nvSpPr>
              <p:cNvPr id="15" name="矩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655" y="4216795"/>
                <a:ext cx="1716724" cy="338554"/>
              </a:xfrm>
              <a:prstGeom prst="rect">
                <a:avLst/>
              </a:prstGeom>
              <a:blipFill rotWithShape="0">
                <a:blip r:embed="rId4"/>
                <a:stretch>
                  <a:fillRect b="-1818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文字方塊 18"/>
          <p:cNvSpPr txBox="1"/>
          <p:nvPr/>
        </p:nvSpPr>
        <p:spPr>
          <a:xfrm>
            <a:off x="859974" y="3887084"/>
            <a:ext cx="1665841" cy="41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Predicted</a:t>
            </a:r>
            <a:r>
              <a:rPr kumimoji="1"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distr.</a:t>
            </a:r>
            <a:endParaRPr kumimoji="1" lang="zh-TW" altLang="en-US" sz="16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20" name="直線箭頭接點 19"/>
          <p:cNvCxnSpPr/>
          <p:nvPr/>
        </p:nvCxnSpPr>
        <p:spPr>
          <a:xfrm>
            <a:off x="2607491" y="3439857"/>
            <a:ext cx="441914" cy="466816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字方塊 20"/>
          <p:cNvSpPr txBox="1"/>
          <p:nvPr/>
        </p:nvSpPr>
        <p:spPr>
          <a:xfrm>
            <a:off x="2613857" y="3887084"/>
            <a:ext cx="1423788" cy="41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Direct</a:t>
            </a:r>
            <a:r>
              <a:rPr kumimoji="1" lang="zh-CN" altLang="en-US" sz="16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kern="0" dirty="0" err="1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Obn</a:t>
            </a:r>
            <a:r>
              <a:rPr kumimoji="1" lang="en-US" altLang="zh-CN" sz="1600" kern="0" dirty="0" err="1" smtClean="0">
                <a:ea typeface="微软雅黑" panose="020B0503020204020204" pitchFamily="34" charset="-122"/>
                <a:cs typeface="+mn-ea"/>
                <a:sym typeface="+mn-lt"/>
              </a:rPr>
              <a:t>’</a:t>
            </a:r>
            <a:r>
              <a:rPr kumimoji="1" lang="en-US" altLang="zh-CN" sz="1600" kern="0" dirty="0" err="1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</a:t>
            </a:r>
            <a:endParaRPr kumimoji="1" lang="zh-TW" altLang="en-US" sz="16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矩形 21"/>
              <p:cNvSpPr/>
              <p:nvPr/>
            </p:nvSpPr>
            <p:spPr>
              <a:xfrm>
                <a:off x="2395102" y="4224660"/>
                <a:ext cx="1695441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latin typeface="Cambria Math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charset="0"/>
                            </a:rPr>
                            <m:t>𝐵</m:t>
                          </m:r>
                        </m:sub>
                      </m:sSub>
                      <m:r>
                        <a:rPr lang="en-US" altLang="zh-CN" sz="1600" b="0" i="1" smtClean="0">
                          <a:latin typeface="Cambria Math" charset="0"/>
                        </a:rPr>
                        <m:t>~</m:t>
                      </m:r>
                      <m:r>
                        <a:rPr lang="en-US" altLang="zh-CN" sz="16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𝒩</m:t>
                      </m:r>
                      <m:r>
                        <a:rPr lang="en-US" altLang="zh-CN" sz="1600" b="0" i="1" smtClean="0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16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1600" b="1" i="1" smtClean="0">
                              <a:latin typeface="Cambria Math" charset="0"/>
                            </a:rPr>
                            <m:t>𝝁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charset="0"/>
                            </a:rPr>
                            <m:t>𝐵</m:t>
                          </m:r>
                        </m:sub>
                      </m:sSub>
                      <m:r>
                        <a:rPr lang="en-US" altLang="zh-CN" sz="1600" b="0" i="1" smtClean="0">
                          <a:latin typeface="Cambria Math" charset="0"/>
                        </a:rPr>
                        <m:t>,</m:t>
                      </m:r>
                      <m:r>
                        <a:rPr lang="zh-CN" altLang="en-US" sz="1600" b="0" i="1" smtClean="0">
                          <a:latin typeface="Cambria Math" charset="0"/>
                        </a:rPr>
                        <m:t> </m:t>
                      </m:r>
                      <m:sSub>
                        <m:sSubPr>
                          <m:ctrlPr>
                            <a:rPr lang="en-US" altLang="zh-CN" sz="16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1600" b="1" i="0" smtClean="0">
                              <a:latin typeface="Cambria Math" charset="0"/>
                            </a:rPr>
                            <m:t>𝚺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charset="0"/>
                            </a:rPr>
                            <m:t>𝐵</m:t>
                          </m:r>
                        </m:sub>
                      </m:sSub>
                      <m:r>
                        <a:rPr lang="en-US" altLang="zh-CN" sz="16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zh-TW" altLang="en-US" sz="1600" dirty="0"/>
              </a:p>
            </p:txBody>
          </p:sp>
        </mc:Choice>
        <mc:Fallback xmlns="">
          <p:sp>
            <p:nvSpPr>
              <p:cNvPr id="22" name="矩形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5102" y="4224660"/>
                <a:ext cx="1695441" cy="338554"/>
              </a:xfrm>
              <a:prstGeom prst="rect">
                <a:avLst/>
              </a:prstGeom>
              <a:blipFill rotWithShape="0">
                <a:blip r:embed="rId5"/>
                <a:stretch>
                  <a:fillRect b="-1607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圖片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0123" y="1563615"/>
            <a:ext cx="4163562" cy="1976564"/>
          </a:xfrm>
          <a:prstGeom prst="rect">
            <a:avLst/>
          </a:prstGeom>
        </p:spPr>
      </p:pic>
      <p:cxnSp>
        <p:nvCxnSpPr>
          <p:cNvPr id="28" name="直線箭頭接點 27"/>
          <p:cNvCxnSpPr/>
          <p:nvPr/>
        </p:nvCxnSpPr>
        <p:spPr>
          <a:xfrm flipV="1">
            <a:off x="10365222" y="1446848"/>
            <a:ext cx="820774" cy="987797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矩形 28"/>
              <p:cNvSpPr/>
              <p:nvPr/>
            </p:nvSpPr>
            <p:spPr>
              <a:xfrm>
                <a:off x="9266246" y="1010248"/>
                <a:ext cx="1524843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latin typeface="Cambria Math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charset="0"/>
                            </a:rPr>
                            <m:t>𝐵</m:t>
                          </m:r>
                        </m:sub>
                      </m:sSub>
                      <m:r>
                        <a:rPr lang="en-US" altLang="zh-CN" sz="1600" b="0" i="1" smtClean="0">
                          <a:latin typeface="Cambria Math" charset="0"/>
                        </a:rPr>
                        <m:t>~</m:t>
                      </m:r>
                      <m:r>
                        <a:rPr lang="en-US" altLang="zh-CN" sz="16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𝒩</m:t>
                      </m:r>
                      <m:r>
                        <a:rPr lang="en-US" altLang="zh-CN" sz="1600" b="0" i="1" smtClean="0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16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1600" b="1" i="1" smtClean="0">
                              <a:latin typeface="Cambria Math" charset="0"/>
                            </a:rPr>
                            <m:t>𝝁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charset="0"/>
                            </a:rPr>
                            <m:t>𝐵</m:t>
                          </m:r>
                        </m:sub>
                      </m:sSub>
                      <m:r>
                        <a:rPr lang="en-US" altLang="zh-CN" sz="1600" b="0" i="1" smtClean="0">
                          <a:latin typeface="Cambria Math" charset="0"/>
                        </a:rPr>
                        <m:t>,</m:t>
                      </m:r>
                      <m:r>
                        <a:rPr lang="zh-CN" altLang="en-US" sz="1600" b="0" i="1" smtClean="0">
                          <a:latin typeface="Cambria Math" charset="0"/>
                        </a:rPr>
                        <m:t> </m:t>
                      </m:r>
                      <m:sSub>
                        <m:sSubPr>
                          <m:ctrlPr>
                            <a:rPr lang="en-US" altLang="zh-CN" sz="16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1600" b="1" i="0" smtClean="0">
                              <a:latin typeface="Cambria Math" charset="0"/>
                            </a:rPr>
                            <m:t>𝚺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charset="0"/>
                            </a:rPr>
                            <m:t>𝐵</m:t>
                          </m:r>
                        </m:sub>
                      </m:sSub>
                      <m:r>
                        <a:rPr lang="en-US" altLang="zh-CN" sz="16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zh-TW" altLang="en-US" sz="1600" dirty="0"/>
              </a:p>
            </p:txBody>
          </p:sp>
        </mc:Choice>
        <mc:Fallback xmlns="">
          <p:sp>
            <p:nvSpPr>
              <p:cNvPr id="29" name="矩形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6246" y="1010248"/>
                <a:ext cx="1524843" cy="338554"/>
              </a:xfrm>
              <a:prstGeom prst="rect">
                <a:avLst/>
              </a:prstGeom>
              <a:blipFill rotWithShape="0">
                <a:blip r:embed="rId7"/>
                <a:stretch>
                  <a:fillRect b="-1818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直線箭頭接點 29"/>
          <p:cNvCxnSpPr/>
          <p:nvPr/>
        </p:nvCxnSpPr>
        <p:spPr>
          <a:xfrm flipV="1">
            <a:off x="9837553" y="1302559"/>
            <a:ext cx="106386" cy="512638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矩形 30"/>
              <p:cNvSpPr/>
              <p:nvPr/>
            </p:nvSpPr>
            <p:spPr>
              <a:xfrm>
                <a:off x="10647800" y="1108294"/>
                <a:ext cx="1631770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latin typeface="Cambria Math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charset="0"/>
                            </a:rPr>
                            <m:t>𝐴</m:t>
                          </m:r>
                        </m:sub>
                      </m:sSub>
                      <m:r>
                        <a:rPr lang="en-US" altLang="zh-CN" sz="1600" b="0" i="1" smtClean="0">
                          <a:latin typeface="Cambria Math" charset="0"/>
                        </a:rPr>
                        <m:t>~</m:t>
                      </m:r>
                      <m:r>
                        <a:rPr lang="en-US" altLang="zh-CN" sz="16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𝒩</m:t>
                      </m:r>
                      <m:r>
                        <a:rPr lang="en-US" altLang="zh-CN" sz="1600" b="0" i="1" smtClean="0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16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1600" b="1" i="1" smtClean="0">
                              <a:latin typeface="Cambria Math" charset="0"/>
                            </a:rPr>
                            <m:t>𝝁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charset="0"/>
                            </a:rPr>
                            <m:t>𝐴</m:t>
                          </m:r>
                        </m:sub>
                      </m:sSub>
                      <m:r>
                        <a:rPr lang="en-US" altLang="zh-CN" sz="1600" b="0" i="1" smtClean="0">
                          <a:latin typeface="Cambria Math" charset="0"/>
                        </a:rPr>
                        <m:t>,</m:t>
                      </m:r>
                      <m:r>
                        <a:rPr lang="zh-CN" altLang="en-US" sz="1600" b="0" i="1" smtClean="0">
                          <a:latin typeface="Cambria Math" charset="0"/>
                        </a:rPr>
                        <m:t> </m:t>
                      </m:r>
                      <m:sSub>
                        <m:sSubPr>
                          <m:ctrlPr>
                            <a:rPr lang="en-US" altLang="zh-CN" sz="16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1600" b="1" i="0" smtClean="0">
                              <a:latin typeface="Cambria Math" charset="0"/>
                            </a:rPr>
                            <m:t>𝚺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charset="0"/>
                            </a:rPr>
                            <m:t>𝐴</m:t>
                          </m:r>
                        </m:sub>
                      </m:sSub>
                      <m:r>
                        <a:rPr lang="en-US" altLang="zh-CN" sz="16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zh-TW" altLang="en-US" sz="1600" dirty="0"/>
              </a:p>
            </p:txBody>
          </p:sp>
        </mc:Choice>
        <mc:Fallback xmlns="">
          <p:sp>
            <p:nvSpPr>
              <p:cNvPr id="31" name="矩形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47800" y="1108294"/>
                <a:ext cx="1631770" cy="338554"/>
              </a:xfrm>
              <a:prstGeom prst="rect">
                <a:avLst/>
              </a:prstGeom>
              <a:blipFill rotWithShape="0">
                <a:blip r:embed="rId8"/>
                <a:stretch>
                  <a:fillRect b="-1818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文字方塊 31"/>
          <p:cNvSpPr txBox="1"/>
          <p:nvPr/>
        </p:nvSpPr>
        <p:spPr>
          <a:xfrm>
            <a:off x="10094424" y="3467711"/>
            <a:ext cx="1393330" cy="3323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GMM</a:t>
            </a:r>
            <a:r>
              <a:rPr kumimoji="1" lang="zh-CN" altLang="en-US" sz="1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Prediction</a:t>
            </a:r>
            <a:endParaRPr kumimoji="1" lang="zh-TW" altLang="en-US" sz="12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3" name="文字方塊 32"/>
          <p:cNvSpPr txBox="1"/>
          <p:nvPr/>
        </p:nvSpPr>
        <p:spPr>
          <a:xfrm>
            <a:off x="8262687" y="3413711"/>
            <a:ext cx="1119217" cy="3323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GMM</a:t>
            </a:r>
            <a:r>
              <a:rPr kumimoji="1" lang="zh-CN" altLang="en-US" sz="1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Model</a:t>
            </a:r>
            <a:endParaRPr kumimoji="1" lang="zh-TW" altLang="en-US" sz="12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3852-3E02-994E-8C07-E1FB887EDC55}" type="slidenum">
              <a:rPr kumimoji="1" lang="zh-TW" altLang="en-US" smtClean="0"/>
              <a:pPr/>
              <a:t>51</a:t>
            </a:fld>
            <a:endParaRPr kumimoji="1" lang="zh-TW" altLang="en-US"/>
          </a:p>
        </p:txBody>
      </p:sp>
      <p:sp>
        <p:nvSpPr>
          <p:cNvPr id="25" name="文字方塊 24"/>
          <p:cNvSpPr txBox="1"/>
          <p:nvPr/>
        </p:nvSpPr>
        <p:spPr>
          <a:xfrm>
            <a:off x="1177723" y="5288090"/>
            <a:ext cx="991649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0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distance</a:t>
            </a:r>
            <a:r>
              <a:rPr kumimoji="1" lang="zh-CN" altLang="en-US" sz="20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between</a:t>
            </a:r>
            <a:r>
              <a:rPr kumimoji="1" lang="zh-CN" altLang="en-US" sz="20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predicted</a:t>
            </a:r>
            <a:r>
              <a:rPr kumimoji="1" lang="zh-CN" altLang="en-US" sz="20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mean</a:t>
            </a:r>
            <a:r>
              <a:rPr kumimoji="1" lang="zh-CN" altLang="en-US" sz="20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vectors</a:t>
            </a:r>
            <a:r>
              <a:rPr kumimoji="1" lang="zh-CN" altLang="en-US" sz="20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and</a:t>
            </a:r>
            <a:r>
              <a:rPr kumimoji="1" lang="zh-CN" altLang="en-US" sz="20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i="1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direct</a:t>
            </a:r>
            <a:r>
              <a:rPr kumimoji="1" lang="zh-CN" altLang="en-US" sz="2000" i="1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i="1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observations</a:t>
            </a:r>
            <a:r>
              <a:rPr kumimoji="1" lang="zh-CN" altLang="en-US" sz="2000" i="1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i="1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mean</a:t>
            </a:r>
            <a:r>
              <a:rPr kumimoji="1" lang="zh-CN" altLang="en-US" sz="2000" i="1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vectors</a:t>
            </a:r>
            <a:endParaRPr kumimoji="1" lang="zh-TW" altLang="en-US" sz="2000" i="1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858655" y="4836676"/>
            <a:ext cx="341632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Arial" charset="0"/>
              <a:buChar char="•"/>
            </a:pP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Euclidean</a:t>
            </a: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Distance</a:t>
            </a: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(ED)</a:t>
            </a:r>
            <a:endParaRPr kumimoji="1" lang="zh-TW" altLang="en-US" sz="20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矩形 26"/>
              <p:cNvSpPr/>
              <p:nvPr/>
            </p:nvSpPr>
            <p:spPr>
              <a:xfrm>
                <a:off x="3575083" y="6010239"/>
                <a:ext cx="2697273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charset="0"/>
                        </a:rPr>
                        <m:t>𝐸</m:t>
                      </m:r>
                      <m:sSub>
                        <m:sSubPr>
                          <m:ctrlPr>
                            <a:rPr lang="en-US" altLang="zh-CN" sz="20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charset="0"/>
                            </a:rPr>
                            <m:t>𝐷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charset="0"/>
                            </a:rPr>
                            <m:t>𝐴𝐵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charset="0"/>
                        </a:rPr>
                        <m:t>=|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CN" sz="2000" b="0" i="1" smtClean="0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1" i="1" smtClean="0">
                                  <a:latin typeface="Cambria Math" charset="0"/>
                                </a:rPr>
                                <m:t>𝝁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charset="0"/>
                                </a:rPr>
                                <m:t>𝐴</m:t>
                              </m:r>
                            </m:sub>
                          </m:sSub>
                          <m:r>
                            <a:rPr lang="en-US" altLang="zh-CN" sz="2000" b="0" i="1" smtClean="0">
                              <a:latin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1" i="1" smtClean="0">
                                  <a:latin typeface="Cambria Math" charset="0"/>
                                </a:rPr>
                                <m:t>𝝁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charset="0"/>
                                </a:rPr>
                                <m:t>𝐵</m:t>
                              </m:r>
                            </m:sub>
                          </m:sSub>
                        </m:e>
                      </m:d>
                      <m:r>
                        <a:rPr lang="en-US" altLang="zh-CN" sz="2000" b="0" i="1" smtClean="0">
                          <a:latin typeface="Cambria Math" charset="0"/>
                        </a:rPr>
                        <m:t>|</m:t>
                      </m:r>
                    </m:oMath>
                  </m:oMathPara>
                </a14:m>
                <a:endParaRPr lang="zh-TW" altLang="en-US" sz="2000"/>
              </a:p>
            </p:txBody>
          </p:sp>
        </mc:Choice>
        <mc:Fallback xmlns="">
          <p:sp>
            <p:nvSpPr>
              <p:cNvPr id="27" name="矩形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5083" y="6010239"/>
                <a:ext cx="2697273" cy="400110"/>
              </a:xfrm>
              <a:prstGeom prst="rect">
                <a:avLst/>
              </a:prstGeom>
              <a:blipFill rotWithShape="0">
                <a:blip r:embed="rId9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文字方塊 33"/>
          <p:cNvSpPr txBox="1"/>
          <p:nvPr/>
        </p:nvSpPr>
        <p:spPr>
          <a:xfrm>
            <a:off x="4705464" y="3892444"/>
            <a:ext cx="2691763" cy="4524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kern="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Covariance</a:t>
            </a:r>
            <a:r>
              <a:rPr kumimoji="1" lang="zh-CN" altLang="en-US" kern="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considered</a:t>
            </a:r>
            <a:endParaRPr kumimoji="1" lang="zh-TW" altLang="en-US" kern="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5" name="文字方塊 34"/>
          <p:cNvSpPr txBox="1"/>
          <p:nvPr/>
        </p:nvSpPr>
        <p:spPr>
          <a:xfrm>
            <a:off x="6261503" y="6010239"/>
            <a:ext cx="3137397" cy="4524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kern="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Covariance</a:t>
            </a:r>
            <a:r>
              <a:rPr kumimoji="1" lang="zh-CN" altLang="en-US" kern="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not</a:t>
            </a:r>
            <a:r>
              <a:rPr kumimoji="1" lang="zh-CN" altLang="en-US" kern="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considered</a:t>
            </a:r>
            <a:endParaRPr kumimoji="1" lang="zh-TW" altLang="en-US" kern="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0586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5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-1" y="0"/>
            <a:ext cx="8092857" cy="76866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endParaRPr kumimoji="1" lang="zh-TW" altLang="en-US" sz="28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492699" y="30642"/>
            <a:ext cx="6726521" cy="7325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Experiment</a:t>
            </a:r>
            <a:r>
              <a:rPr kumimoji="1" lang="zh-CN" altLang="en-US" sz="32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–</a:t>
            </a:r>
            <a:r>
              <a:rPr kumimoji="1" lang="zh-CN" altLang="en-US" sz="32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800" kern="0">
                <a:latin typeface="Arial"/>
                <a:ea typeface="Times New Roman" charset="0"/>
                <a:cs typeface="Arial"/>
                <a:sym typeface="+mn-lt"/>
              </a:rPr>
              <a:t>GMM</a:t>
            </a:r>
            <a:r>
              <a:rPr kumimoji="1" lang="zh-CN" altLang="en-US" sz="28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800" kern="0">
                <a:latin typeface="Arial"/>
                <a:ea typeface="Times New Roman" charset="0"/>
                <a:cs typeface="Arial"/>
                <a:sym typeface="+mn-lt"/>
              </a:rPr>
              <a:t>Prediction</a:t>
            </a:r>
            <a:r>
              <a:rPr kumimoji="1" lang="zh-CN" altLang="en-US" sz="28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800" kern="0">
                <a:latin typeface="Arial"/>
                <a:ea typeface="Times New Roman" charset="0"/>
                <a:cs typeface="Arial"/>
                <a:sym typeface="+mn-lt"/>
              </a:rPr>
              <a:t>Results</a:t>
            </a:r>
            <a:endParaRPr kumimoji="1" lang="zh-TW" altLang="en-US" sz="2800" kern="0">
              <a:latin typeface="Arial"/>
              <a:ea typeface="Times New Roman" charset="0"/>
              <a:cs typeface="Arial"/>
              <a:sym typeface="+mn-lt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492699" y="1016633"/>
            <a:ext cx="5075428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Wingdings" charset="2"/>
              <a:buChar char="l"/>
            </a:pP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Leave-one-out</a:t>
            </a:r>
            <a:r>
              <a:rPr kumimoji="1" lang="zh-CN" altLang="en-US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cross</a:t>
            </a:r>
            <a:r>
              <a:rPr kumimoji="1" lang="zh-CN" altLang="en-US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validation</a:t>
            </a:r>
            <a:endParaRPr kumimoji="1" lang="zh-TW" altLang="en-US" sz="24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828675" y="1613106"/>
            <a:ext cx="377699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Average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KL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divergence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(AKL)</a:t>
            </a:r>
            <a:endParaRPr kumimoji="1" lang="zh-TW" altLang="en-US" sz="20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828675" y="2105549"/>
            <a:ext cx="433644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Average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Euclidean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Distance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(AED)</a:t>
            </a:r>
            <a:endParaRPr kumimoji="1" lang="zh-TW" altLang="en-US" sz="20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graphicFrame>
        <p:nvGraphicFramePr>
          <p:cNvPr id="17" name="圖表 1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01971323"/>
              </p:ext>
            </p:extLst>
          </p:nvPr>
        </p:nvGraphicFramePr>
        <p:xfrm>
          <a:off x="498434" y="2734242"/>
          <a:ext cx="5250996" cy="327890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向下箭號 1"/>
          <p:cNvSpPr/>
          <p:nvPr/>
        </p:nvSpPr>
        <p:spPr>
          <a:xfrm>
            <a:off x="1064914" y="3953463"/>
            <a:ext cx="362607" cy="452432"/>
          </a:xfrm>
          <a:prstGeom prst="down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kumimoji="1" lang="zh-TW" altLang="en-US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8" name="圖表 1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22502801"/>
              </p:ext>
            </p:extLst>
          </p:nvPr>
        </p:nvGraphicFramePr>
        <p:xfrm>
          <a:off x="5926449" y="2734241"/>
          <a:ext cx="5156710" cy="327890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6" name="向下箭號 15"/>
          <p:cNvSpPr/>
          <p:nvPr/>
        </p:nvSpPr>
        <p:spPr>
          <a:xfrm>
            <a:off x="6525538" y="3608169"/>
            <a:ext cx="362607" cy="452432"/>
          </a:xfrm>
          <a:prstGeom prst="down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kumimoji="1" lang="zh-TW" altLang="en-US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3852-3E02-994E-8C07-E1FB887EDC55}" type="slidenum">
              <a:rPr kumimoji="1" lang="zh-TW" altLang="en-US" smtClean="0"/>
              <a:pPr/>
              <a:t>52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69654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6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-1" y="0"/>
            <a:ext cx="8092857" cy="76866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endParaRPr kumimoji="1" lang="zh-TW" altLang="en-US" sz="28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492699" y="30642"/>
            <a:ext cx="6726521" cy="7325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Experiment</a:t>
            </a:r>
            <a:r>
              <a:rPr kumimoji="1" lang="zh-CN" altLang="en-US" sz="32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–</a:t>
            </a:r>
            <a:r>
              <a:rPr kumimoji="1" lang="zh-CN" altLang="en-US" sz="32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800" kern="0">
                <a:latin typeface="Arial"/>
                <a:ea typeface="Times New Roman" charset="0"/>
                <a:cs typeface="Arial"/>
                <a:sym typeface="+mn-lt"/>
              </a:rPr>
              <a:t>GMM</a:t>
            </a:r>
            <a:r>
              <a:rPr kumimoji="1" lang="zh-CN" altLang="en-US" sz="28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800" kern="0">
                <a:latin typeface="Arial"/>
                <a:ea typeface="Times New Roman" charset="0"/>
                <a:cs typeface="Arial"/>
                <a:sym typeface="+mn-lt"/>
              </a:rPr>
              <a:t>Prediction</a:t>
            </a:r>
            <a:r>
              <a:rPr kumimoji="1" lang="zh-CN" altLang="en-US" sz="28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800" kern="0">
                <a:latin typeface="Arial"/>
                <a:ea typeface="Times New Roman" charset="0"/>
                <a:cs typeface="Arial"/>
                <a:sym typeface="+mn-lt"/>
              </a:rPr>
              <a:t>Results</a:t>
            </a:r>
            <a:endParaRPr kumimoji="1" lang="zh-TW" altLang="en-US" sz="2800" kern="0">
              <a:latin typeface="Arial"/>
              <a:ea typeface="Times New Roman" charset="0"/>
              <a:cs typeface="Arial"/>
              <a:sym typeface="+mn-lt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80" t="10417" r="8637" b="5092"/>
          <a:stretch/>
        </p:blipFill>
        <p:spPr>
          <a:xfrm>
            <a:off x="257557" y="1124308"/>
            <a:ext cx="2832100" cy="2170533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965164" y="2725142"/>
            <a:ext cx="638316" cy="41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trust</a:t>
            </a:r>
            <a:endParaRPr kumimoji="1" lang="zh-TW" altLang="en-US" sz="16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1835918" y="2725143"/>
            <a:ext cx="434734" cy="41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EC</a:t>
            </a:r>
            <a:endParaRPr kumimoji="1" lang="zh-TW" altLang="en-US" sz="16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97" t="11285" r="9288" b="5382"/>
          <a:stretch/>
        </p:blipFill>
        <p:spPr>
          <a:xfrm>
            <a:off x="3101997" y="1124308"/>
            <a:ext cx="2832460" cy="2163789"/>
          </a:xfrm>
          <a:prstGeom prst="rect">
            <a:avLst/>
          </a:prstGeom>
        </p:spPr>
      </p:pic>
      <p:sp>
        <p:nvSpPr>
          <p:cNvPr id="10" name="文字方塊 9"/>
          <p:cNvSpPr txBox="1"/>
          <p:nvPr/>
        </p:nvSpPr>
        <p:spPr>
          <a:xfrm>
            <a:off x="3880112" y="2710632"/>
            <a:ext cx="638316" cy="41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trust</a:t>
            </a:r>
            <a:endParaRPr kumimoji="1" lang="zh-TW" altLang="en-US" sz="16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4750866" y="2710633"/>
            <a:ext cx="428322" cy="41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RF</a:t>
            </a:r>
            <a:endParaRPr kumimoji="1" lang="zh-TW" altLang="en-US" sz="16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81" t="11285" r="9288" b="5382"/>
          <a:stretch/>
        </p:blipFill>
        <p:spPr>
          <a:xfrm>
            <a:off x="5934457" y="1124308"/>
            <a:ext cx="2826872" cy="2153807"/>
          </a:xfrm>
          <a:prstGeom prst="rect">
            <a:avLst/>
          </a:prstGeom>
        </p:spPr>
      </p:pic>
      <p:sp>
        <p:nvSpPr>
          <p:cNvPr id="13" name="文字方塊 12"/>
          <p:cNvSpPr txBox="1"/>
          <p:nvPr/>
        </p:nvSpPr>
        <p:spPr>
          <a:xfrm>
            <a:off x="6689726" y="2725142"/>
            <a:ext cx="638316" cy="41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trust</a:t>
            </a:r>
            <a:endParaRPr kumimoji="1" lang="zh-TW" altLang="en-US" sz="16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7560480" y="2725143"/>
            <a:ext cx="655949" cy="41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CNN</a:t>
            </a:r>
            <a:endParaRPr kumimoji="1" lang="zh-TW" altLang="en-US" sz="16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15" name="圖片 14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37" t="8889" r="8151" b="5731"/>
          <a:stretch/>
        </p:blipFill>
        <p:spPr>
          <a:xfrm>
            <a:off x="257557" y="3495030"/>
            <a:ext cx="2726943" cy="2741967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32" t="11575" r="9505" b="5961"/>
          <a:stretch/>
        </p:blipFill>
        <p:spPr>
          <a:xfrm>
            <a:off x="8761329" y="1124308"/>
            <a:ext cx="2832460" cy="2158425"/>
          </a:xfrm>
          <a:prstGeom prst="rect">
            <a:avLst/>
          </a:prstGeom>
        </p:spPr>
      </p:pic>
      <p:sp>
        <p:nvSpPr>
          <p:cNvPr id="18" name="文字方塊 17"/>
          <p:cNvSpPr txBox="1"/>
          <p:nvPr/>
        </p:nvSpPr>
        <p:spPr>
          <a:xfrm>
            <a:off x="9528240" y="2725141"/>
            <a:ext cx="638316" cy="41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trust</a:t>
            </a:r>
            <a:endParaRPr kumimoji="1" lang="zh-TW" altLang="en-US" sz="16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10398994" y="2725142"/>
            <a:ext cx="479618" cy="41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NB</a:t>
            </a:r>
            <a:endParaRPr kumimoji="1" lang="zh-TW" altLang="en-US" sz="16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graphicFrame>
        <p:nvGraphicFramePr>
          <p:cNvPr id="17" name="圖表 1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06790001"/>
              </p:ext>
            </p:extLst>
          </p:nvPr>
        </p:nvGraphicFramePr>
        <p:xfrm>
          <a:off x="3382036" y="3495030"/>
          <a:ext cx="5007985" cy="297558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3852-3E02-994E-8C07-E1FB887EDC55}" type="slidenum">
              <a:rPr kumimoji="1" lang="zh-TW" altLang="en-US" smtClean="0"/>
              <a:pPr/>
              <a:t>53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97905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圖片 1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14" t="11863" r="9505" b="5961"/>
          <a:stretch/>
        </p:blipFill>
        <p:spPr>
          <a:xfrm>
            <a:off x="5934458" y="1673328"/>
            <a:ext cx="2870200" cy="2173698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04" t="11863" r="9733" b="5672"/>
          <a:stretch/>
        </p:blipFill>
        <p:spPr>
          <a:xfrm>
            <a:off x="3124844" y="1678840"/>
            <a:ext cx="2809614" cy="2141016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32" t="11863" r="9505" b="5382"/>
          <a:stretch/>
        </p:blipFill>
        <p:spPr>
          <a:xfrm>
            <a:off x="308326" y="1678839"/>
            <a:ext cx="2816517" cy="2153807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-1" y="0"/>
            <a:ext cx="8092857" cy="76866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endParaRPr kumimoji="1" lang="zh-TW" altLang="en-US" sz="28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492699" y="30642"/>
            <a:ext cx="6726521" cy="7325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Experiment</a:t>
            </a:r>
            <a:r>
              <a:rPr kumimoji="1" lang="zh-CN" altLang="en-US" sz="32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–</a:t>
            </a:r>
            <a:r>
              <a:rPr kumimoji="1" lang="zh-CN" altLang="en-US" sz="32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800" kern="0">
                <a:latin typeface="Arial"/>
                <a:ea typeface="Times New Roman" charset="0"/>
                <a:cs typeface="Arial"/>
                <a:sym typeface="+mn-lt"/>
              </a:rPr>
              <a:t>GMM</a:t>
            </a:r>
            <a:r>
              <a:rPr kumimoji="1" lang="zh-CN" altLang="en-US" sz="28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800" kern="0">
                <a:latin typeface="Arial"/>
                <a:ea typeface="Times New Roman" charset="0"/>
                <a:cs typeface="Arial"/>
                <a:sym typeface="+mn-lt"/>
              </a:rPr>
              <a:t>Prediction</a:t>
            </a:r>
            <a:r>
              <a:rPr kumimoji="1" lang="zh-CN" altLang="en-US" sz="28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800" kern="0">
                <a:latin typeface="Arial"/>
                <a:ea typeface="Times New Roman" charset="0"/>
                <a:cs typeface="Arial"/>
                <a:sym typeface="+mn-lt"/>
              </a:rPr>
              <a:t>Results</a:t>
            </a:r>
            <a:endParaRPr kumimoji="1" lang="zh-TW" altLang="en-US" sz="2800" kern="0">
              <a:latin typeface="Arial"/>
              <a:ea typeface="Times New Roman" charset="0"/>
              <a:cs typeface="Arial"/>
              <a:sym typeface="+mn-lt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492699" y="997179"/>
            <a:ext cx="3886000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Leave-one-out</a:t>
            </a:r>
            <a:r>
              <a:rPr kumimoji="1" lang="zh-CN" altLang="en-US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validation</a:t>
            </a:r>
            <a:endParaRPr kumimoji="1" lang="zh-TW" altLang="en-US" sz="24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726783" y="3334048"/>
            <a:ext cx="1056700" cy="3323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anticipation</a:t>
            </a:r>
            <a:endParaRPr kumimoji="1" lang="zh-TW" altLang="en-US" sz="12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2094466" y="3270571"/>
            <a:ext cx="434734" cy="41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EC</a:t>
            </a:r>
            <a:endParaRPr kumimoji="1" lang="zh-TW" altLang="en-US" sz="16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3458995" y="3369371"/>
            <a:ext cx="1056700" cy="3323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anticipation</a:t>
            </a:r>
            <a:endParaRPr kumimoji="1" lang="zh-TW" altLang="en-US" sz="12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4826678" y="3305894"/>
            <a:ext cx="428322" cy="41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RF</a:t>
            </a:r>
            <a:endParaRPr kumimoji="1" lang="zh-TW" altLang="en-US" sz="16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6320653" y="3397525"/>
            <a:ext cx="1056700" cy="3323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anticipation</a:t>
            </a:r>
            <a:endParaRPr kumimoji="1" lang="zh-TW" altLang="en-US" sz="12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7688336" y="3334048"/>
            <a:ext cx="655949" cy="41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CNN</a:t>
            </a:r>
            <a:endParaRPr kumimoji="1" lang="zh-TW" altLang="en-US" sz="16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22" name="圖片 21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59" t="8656" r="8362" b="6198"/>
          <a:stretch/>
        </p:blipFill>
        <p:spPr>
          <a:xfrm>
            <a:off x="308325" y="3948753"/>
            <a:ext cx="2816517" cy="2832077"/>
          </a:xfrm>
          <a:prstGeom prst="rect">
            <a:avLst/>
          </a:prstGeom>
        </p:spPr>
      </p:pic>
      <p:sp>
        <p:nvSpPr>
          <p:cNvPr id="23" name="文字方塊 22"/>
          <p:cNvSpPr txBox="1"/>
          <p:nvPr/>
        </p:nvSpPr>
        <p:spPr>
          <a:xfrm>
            <a:off x="9203938" y="5029126"/>
            <a:ext cx="2884827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Consistency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direction</a:t>
            </a:r>
            <a:endParaRPr kumimoji="1" lang="zh-TW" altLang="en-US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24" name="圖片 23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97" t="11575" r="9506" b="5961"/>
          <a:stretch/>
        </p:blipFill>
        <p:spPr>
          <a:xfrm>
            <a:off x="8804659" y="1673328"/>
            <a:ext cx="2867756" cy="2173698"/>
          </a:xfrm>
          <a:prstGeom prst="rect">
            <a:avLst/>
          </a:prstGeom>
        </p:spPr>
      </p:pic>
      <p:sp>
        <p:nvSpPr>
          <p:cNvPr id="25" name="文字方塊 24"/>
          <p:cNvSpPr txBox="1"/>
          <p:nvPr/>
        </p:nvSpPr>
        <p:spPr>
          <a:xfrm>
            <a:off x="9203938" y="3369371"/>
            <a:ext cx="1056700" cy="3323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anticipation</a:t>
            </a:r>
            <a:endParaRPr kumimoji="1" lang="zh-TW" altLang="en-US" sz="12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10571621" y="3305894"/>
            <a:ext cx="479618" cy="41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NB</a:t>
            </a:r>
            <a:endParaRPr kumimoji="1" lang="zh-TW" altLang="en-US" sz="16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graphicFrame>
        <p:nvGraphicFramePr>
          <p:cNvPr id="28" name="圖表 2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14681921"/>
              </p:ext>
            </p:extLst>
          </p:nvPr>
        </p:nvGraphicFramePr>
        <p:xfrm>
          <a:off x="3611482" y="4007435"/>
          <a:ext cx="5193176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3852-3E02-994E-8C07-E1FB887EDC55}" type="slidenum">
              <a:rPr kumimoji="1" lang="zh-TW" altLang="en-US" smtClean="0"/>
              <a:pPr/>
              <a:t>54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04642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14" t="11285" r="9288" b="5382"/>
          <a:stretch/>
        </p:blipFill>
        <p:spPr>
          <a:xfrm>
            <a:off x="5934458" y="1175066"/>
            <a:ext cx="2831316" cy="2168667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32" t="11575" r="9505" b="5382"/>
          <a:stretch/>
        </p:blipFill>
        <p:spPr>
          <a:xfrm>
            <a:off x="3108982" y="1175066"/>
            <a:ext cx="2825476" cy="2168213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47" t="11624" r="9538" b="6200"/>
          <a:stretch/>
        </p:blipFill>
        <p:spPr>
          <a:xfrm>
            <a:off x="254644" y="1175066"/>
            <a:ext cx="2854338" cy="2150218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-1" y="0"/>
            <a:ext cx="8092857" cy="76866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endParaRPr kumimoji="1" lang="zh-TW" altLang="en-US" sz="28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492699" y="30642"/>
            <a:ext cx="6726521" cy="7325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Experiment</a:t>
            </a:r>
            <a:r>
              <a:rPr kumimoji="1" lang="zh-CN" altLang="en-US" sz="32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–</a:t>
            </a:r>
            <a:r>
              <a:rPr kumimoji="1" lang="zh-CN" altLang="en-US" sz="32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800" kern="0">
                <a:latin typeface="Arial"/>
                <a:ea typeface="Times New Roman" charset="0"/>
                <a:cs typeface="Arial"/>
                <a:sym typeface="+mn-lt"/>
              </a:rPr>
              <a:t>GMM</a:t>
            </a:r>
            <a:r>
              <a:rPr kumimoji="1" lang="zh-CN" altLang="en-US" sz="28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800" kern="0">
                <a:latin typeface="Arial"/>
                <a:ea typeface="Times New Roman" charset="0"/>
                <a:cs typeface="Arial"/>
                <a:sym typeface="+mn-lt"/>
              </a:rPr>
              <a:t>Prediction</a:t>
            </a:r>
            <a:r>
              <a:rPr kumimoji="1" lang="zh-CN" altLang="en-US" sz="28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800" kern="0">
                <a:latin typeface="Arial"/>
                <a:ea typeface="Times New Roman" charset="0"/>
                <a:cs typeface="Arial"/>
                <a:sym typeface="+mn-lt"/>
              </a:rPr>
              <a:t>Results</a:t>
            </a:r>
            <a:endParaRPr kumimoji="1" lang="zh-TW" altLang="en-US" sz="2800" kern="0">
              <a:latin typeface="Arial"/>
              <a:ea typeface="Times New Roman" charset="0"/>
              <a:cs typeface="Arial"/>
              <a:sym typeface="+mn-lt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828586" y="2836746"/>
            <a:ext cx="865943" cy="3724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surprise</a:t>
            </a:r>
            <a:endParaRPr kumimoji="1" lang="zh-TW" altLang="en-US" sz="14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2094466" y="2773269"/>
            <a:ext cx="434734" cy="41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EC</a:t>
            </a:r>
            <a:endParaRPr kumimoji="1" lang="zh-TW" altLang="en-US" sz="16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3581560" y="2860212"/>
            <a:ext cx="865943" cy="3724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surprise</a:t>
            </a:r>
            <a:endParaRPr kumimoji="1" lang="zh-TW" altLang="en-US" sz="14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4826678" y="2808592"/>
            <a:ext cx="428322" cy="41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RF</a:t>
            </a:r>
            <a:endParaRPr kumimoji="1" lang="zh-TW" altLang="en-US" sz="16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6482664" y="2848603"/>
            <a:ext cx="865943" cy="3724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surprise</a:t>
            </a:r>
            <a:endParaRPr kumimoji="1" lang="zh-TW" altLang="en-US" sz="14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7688336" y="2836746"/>
            <a:ext cx="655949" cy="41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CNN</a:t>
            </a:r>
            <a:endParaRPr kumimoji="1" lang="zh-TW" altLang="en-US" sz="16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24" name="圖片 23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33" t="8355" r="8167" b="5604"/>
          <a:stretch/>
        </p:blipFill>
        <p:spPr>
          <a:xfrm>
            <a:off x="232668" y="3456763"/>
            <a:ext cx="3058904" cy="3096391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14" t="11575" r="9288" b="5671"/>
          <a:stretch/>
        </p:blipFill>
        <p:spPr>
          <a:xfrm>
            <a:off x="8788797" y="1187766"/>
            <a:ext cx="2826860" cy="2150218"/>
          </a:xfrm>
          <a:prstGeom prst="rect">
            <a:avLst/>
          </a:prstGeom>
        </p:spPr>
      </p:pic>
      <p:sp>
        <p:nvSpPr>
          <p:cNvPr id="25" name="文字方塊 24"/>
          <p:cNvSpPr txBox="1"/>
          <p:nvPr/>
        </p:nvSpPr>
        <p:spPr>
          <a:xfrm>
            <a:off x="9313980" y="2824766"/>
            <a:ext cx="865943" cy="3724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surprise</a:t>
            </a:r>
            <a:endParaRPr kumimoji="1" lang="zh-TW" altLang="en-US" sz="14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10519652" y="2812909"/>
            <a:ext cx="479618" cy="41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NB</a:t>
            </a:r>
            <a:endParaRPr kumimoji="1" lang="zh-TW" altLang="en-US" sz="16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graphicFrame>
        <p:nvGraphicFramePr>
          <p:cNvPr id="22" name="圖表 2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9821724"/>
              </p:ext>
            </p:extLst>
          </p:nvPr>
        </p:nvGraphicFramePr>
        <p:xfrm>
          <a:off x="3855959" y="3408162"/>
          <a:ext cx="5112640" cy="32299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sp>
        <p:nvSpPr>
          <p:cNvPr id="19" name="文字方塊 18"/>
          <p:cNvSpPr txBox="1"/>
          <p:nvPr/>
        </p:nvSpPr>
        <p:spPr>
          <a:xfrm>
            <a:off x="9307173" y="4444208"/>
            <a:ext cx="2884827" cy="1249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EC:</a:t>
            </a:r>
            <a:endParaRPr kumimoji="1" lang="zh-CN" altLang="en-US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Higher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valence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and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higher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arousal</a:t>
            </a:r>
            <a:endParaRPr kumimoji="1" lang="zh-TW" altLang="en-US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3852-3E02-994E-8C07-E1FB887EDC55}" type="slidenum">
              <a:rPr kumimoji="1" lang="zh-TW" altLang="en-US" smtClean="0"/>
              <a:pPr/>
              <a:t>55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18014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圖片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97" t="11863" r="9288" b="5672"/>
          <a:stretch/>
        </p:blipFill>
        <p:spPr>
          <a:xfrm>
            <a:off x="5983494" y="1341938"/>
            <a:ext cx="2833574" cy="2142092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14" t="11575" r="9288" b="5961"/>
          <a:stretch/>
        </p:blipFill>
        <p:spPr>
          <a:xfrm>
            <a:off x="3098375" y="1316538"/>
            <a:ext cx="2864354" cy="2171119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65" t="11285" r="9538" b="5960"/>
          <a:stretch/>
        </p:blipFill>
        <p:spPr>
          <a:xfrm>
            <a:off x="244037" y="1316538"/>
            <a:ext cx="2854338" cy="2171119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-1" y="0"/>
            <a:ext cx="8092857" cy="76866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endParaRPr kumimoji="1" lang="zh-TW" altLang="en-US" sz="28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492699" y="30642"/>
            <a:ext cx="6726521" cy="7325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Experiment</a:t>
            </a:r>
            <a:r>
              <a:rPr kumimoji="1" lang="zh-CN" altLang="en-US" sz="32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–</a:t>
            </a:r>
            <a:r>
              <a:rPr kumimoji="1" lang="zh-CN" altLang="en-US" sz="32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800" kern="0">
                <a:latin typeface="Arial"/>
                <a:ea typeface="Times New Roman" charset="0"/>
                <a:cs typeface="Arial"/>
                <a:sym typeface="+mn-lt"/>
              </a:rPr>
              <a:t>GMM</a:t>
            </a:r>
            <a:r>
              <a:rPr kumimoji="1" lang="zh-CN" altLang="en-US" sz="28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800" kern="0">
                <a:latin typeface="Arial"/>
                <a:ea typeface="Times New Roman" charset="0"/>
                <a:cs typeface="Arial"/>
                <a:sym typeface="+mn-lt"/>
              </a:rPr>
              <a:t>Prediction</a:t>
            </a:r>
            <a:r>
              <a:rPr kumimoji="1" lang="zh-CN" altLang="en-US" sz="28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800" kern="0">
                <a:latin typeface="Arial"/>
                <a:ea typeface="Times New Roman" charset="0"/>
                <a:cs typeface="Arial"/>
                <a:sym typeface="+mn-lt"/>
              </a:rPr>
              <a:t>Results</a:t>
            </a:r>
            <a:endParaRPr kumimoji="1" lang="zh-TW" altLang="en-US" sz="2800" kern="0">
              <a:latin typeface="Arial"/>
              <a:ea typeface="Times New Roman" charset="0"/>
              <a:cs typeface="Arial"/>
              <a:sym typeface="+mn-lt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1138459" y="2917646"/>
            <a:ext cx="478016" cy="41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joy</a:t>
            </a:r>
            <a:endParaRPr kumimoji="1" lang="zh-TW" altLang="en-US" sz="16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2094466" y="2917647"/>
            <a:ext cx="434734" cy="41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EC</a:t>
            </a:r>
            <a:endParaRPr kumimoji="1" lang="zh-TW" altLang="en-US" sz="16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4015799" y="2917646"/>
            <a:ext cx="478016" cy="41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joy</a:t>
            </a:r>
            <a:endParaRPr kumimoji="1" lang="zh-TW" altLang="en-US" sz="16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4826678" y="2952970"/>
            <a:ext cx="428322" cy="41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RF</a:t>
            </a:r>
            <a:endParaRPr kumimoji="1" lang="zh-TW" altLang="en-US" sz="16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6880153" y="2961551"/>
            <a:ext cx="441146" cy="3724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joy</a:t>
            </a:r>
            <a:endParaRPr kumimoji="1" lang="zh-TW" altLang="en-US" sz="14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7688336" y="2981124"/>
            <a:ext cx="655949" cy="41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CNN</a:t>
            </a:r>
            <a:endParaRPr kumimoji="1" lang="zh-TW" altLang="en-US" sz="16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19" name="圖片 18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40" t="8403" r="8035" b="5763"/>
          <a:stretch/>
        </p:blipFill>
        <p:spPr>
          <a:xfrm>
            <a:off x="351774" y="3608533"/>
            <a:ext cx="2993530" cy="3000814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15" t="11575" r="9506" b="5961"/>
          <a:stretch/>
        </p:blipFill>
        <p:spPr>
          <a:xfrm>
            <a:off x="8837833" y="1341938"/>
            <a:ext cx="2820767" cy="2143783"/>
          </a:xfrm>
          <a:prstGeom prst="rect">
            <a:avLst/>
          </a:prstGeom>
        </p:spPr>
      </p:pic>
      <p:sp>
        <p:nvSpPr>
          <p:cNvPr id="22" name="文字方塊 21"/>
          <p:cNvSpPr txBox="1"/>
          <p:nvPr/>
        </p:nvSpPr>
        <p:spPr>
          <a:xfrm>
            <a:off x="9688712" y="2961551"/>
            <a:ext cx="441146" cy="3724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joy</a:t>
            </a:r>
            <a:endParaRPr kumimoji="1" lang="zh-TW" altLang="en-US" sz="14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3" name="文字方塊 22"/>
          <p:cNvSpPr txBox="1"/>
          <p:nvPr/>
        </p:nvSpPr>
        <p:spPr>
          <a:xfrm>
            <a:off x="10496895" y="2981124"/>
            <a:ext cx="479618" cy="41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NB</a:t>
            </a:r>
            <a:endParaRPr kumimoji="1" lang="zh-TW" altLang="en-US" sz="16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graphicFrame>
        <p:nvGraphicFramePr>
          <p:cNvPr id="25" name="圖表 2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77787814"/>
              </p:ext>
            </p:extLst>
          </p:nvPr>
        </p:nvGraphicFramePr>
        <p:xfrm>
          <a:off x="3790201" y="3677686"/>
          <a:ext cx="5047632" cy="28983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3852-3E02-994E-8C07-E1FB887EDC55}" type="slidenum">
              <a:rPr kumimoji="1" lang="zh-TW" altLang="en-US" smtClean="0"/>
              <a:pPr/>
              <a:t>56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79478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14" t="11575" r="9288" b="5671"/>
          <a:stretch/>
        </p:blipFill>
        <p:spPr>
          <a:xfrm>
            <a:off x="5983495" y="1360241"/>
            <a:ext cx="2906506" cy="221080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40" t="11494" r="9497" b="5462"/>
          <a:stretch/>
        </p:blipFill>
        <p:spPr>
          <a:xfrm>
            <a:off x="3106433" y="1365752"/>
            <a:ext cx="2877061" cy="2207798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32" t="11285" r="9288" b="5671"/>
          <a:stretch/>
        </p:blipFill>
        <p:spPr>
          <a:xfrm>
            <a:off x="265992" y="1365751"/>
            <a:ext cx="2832383" cy="2167717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-1" y="0"/>
            <a:ext cx="8092857" cy="76866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endParaRPr kumimoji="1" lang="zh-TW" altLang="en-US" sz="28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492699" y="30642"/>
            <a:ext cx="6726521" cy="7325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Experiment</a:t>
            </a:r>
            <a:r>
              <a:rPr kumimoji="1" lang="zh-CN" altLang="en-US" sz="32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–</a:t>
            </a:r>
            <a:r>
              <a:rPr kumimoji="1" lang="zh-CN" altLang="en-US" sz="32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800" kern="0">
                <a:latin typeface="Arial"/>
                <a:ea typeface="Times New Roman" charset="0"/>
                <a:cs typeface="Arial"/>
                <a:sym typeface="+mn-lt"/>
              </a:rPr>
              <a:t>GMM</a:t>
            </a:r>
            <a:r>
              <a:rPr kumimoji="1" lang="zh-CN" altLang="en-US" sz="28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800" kern="0">
                <a:latin typeface="Arial"/>
                <a:ea typeface="Times New Roman" charset="0"/>
                <a:cs typeface="Arial"/>
                <a:sym typeface="+mn-lt"/>
              </a:rPr>
              <a:t>Prediction</a:t>
            </a:r>
            <a:r>
              <a:rPr kumimoji="1" lang="zh-CN" altLang="en-US" sz="28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800" kern="0">
                <a:latin typeface="Arial"/>
                <a:ea typeface="Times New Roman" charset="0"/>
                <a:cs typeface="Arial"/>
                <a:sym typeface="+mn-lt"/>
              </a:rPr>
              <a:t>Results</a:t>
            </a:r>
            <a:endParaRPr kumimoji="1" lang="zh-TW" altLang="en-US" sz="2800" kern="0">
              <a:latin typeface="Arial"/>
              <a:ea typeface="Times New Roman" charset="0"/>
              <a:cs typeface="Arial"/>
              <a:sym typeface="+mn-lt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864692" y="3016102"/>
            <a:ext cx="862737" cy="3724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sadness</a:t>
            </a:r>
            <a:endParaRPr kumimoji="1" lang="zh-TW" altLang="en-US" sz="14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2094466" y="2981815"/>
            <a:ext cx="434734" cy="41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EC</a:t>
            </a:r>
            <a:endParaRPr kumimoji="1" lang="zh-TW" altLang="en-US" sz="16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3786849" y="3035473"/>
            <a:ext cx="862737" cy="3724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sadness</a:t>
            </a:r>
            <a:endParaRPr kumimoji="1" lang="zh-TW" altLang="en-US" sz="14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4826678" y="3017138"/>
            <a:ext cx="428322" cy="41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RF</a:t>
            </a:r>
            <a:endParaRPr kumimoji="1" lang="zh-TW" altLang="en-US" sz="16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6574011" y="3035473"/>
            <a:ext cx="862737" cy="3724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sadness</a:t>
            </a:r>
            <a:endParaRPr kumimoji="1" lang="zh-TW" altLang="en-US" sz="14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7688336" y="3045292"/>
            <a:ext cx="655949" cy="41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CNN</a:t>
            </a:r>
            <a:endParaRPr kumimoji="1" lang="zh-TW" altLang="en-US" sz="16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22" name="圖片 21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54" t="8402" r="8362" b="6389"/>
          <a:stretch/>
        </p:blipFill>
        <p:spPr>
          <a:xfrm>
            <a:off x="265991" y="3618332"/>
            <a:ext cx="2832383" cy="2853312"/>
          </a:xfrm>
          <a:prstGeom prst="rect">
            <a:avLst/>
          </a:prstGeom>
        </p:spPr>
      </p:pic>
      <p:sp>
        <p:nvSpPr>
          <p:cNvPr id="23" name="文字方塊 22"/>
          <p:cNvSpPr txBox="1"/>
          <p:nvPr/>
        </p:nvSpPr>
        <p:spPr>
          <a:xfrm>
            <a:off x="8552831" y="4305629"/>
            <a:ext cx="3542491" cy="81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kern="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Sadness</a:t>
            </a:r>
            <a:r>
              <a:rPr kumimoji="1" lang="zh-CN" altLang="en-US" kern="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has</a:t>
            </a:r>
            <a:r>
              <a:rPr kumimoji="1"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big</a:t>
            </a:r>
            <a:r>
              <a:rPr kumimoji="1"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variance</a:t>
            </a:r>
            <a:r>
              <a:rPr kumimoji="1" lang="zh-CN" altLang="en-US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on</a:t>
            </a:r>
            <a:r>
              <a:rPr kumimoji="1" lang="zh-CN" altLang="en-US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arousal</a:t>
            </a:r>
            <a:r>
              <a:rPr kumimoji="1"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dimension</a:t>
            </a:r>
            <a:endParaRPr kumimoji="1" lang="zh-TW" altLang="en-US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15" t="11575" r="9506" b="5671"/>
          <a:stretch/>
        </p:blipFill>
        <p:spPr>
          <a:xfrm>
            <a:off x="8890000" y="1360241"/>
            <a:ext cx="2898776" cy="2210800"/>
          </a:xfrm>
          <a:prstGeom prst="rect">
            <a:avLst/>
          </a:prstGeom>
        </p:spPr>
      </p:pic>
      <p:sp>
        <p:nvSpPr>
          <p:cNvPr id="25" name="文字方塊 24"/>
          <p:cNvSpPr txBox="1"/>
          <p:nvPr/>
        </p:nvSpPr>
        <p:spPr>
          <a:xfrm>
            <a:off x="9461340" y="3040780"/>
            <a:ext cx="862737" cy="3724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sadness</a:t>
            </a:r>
            <a:endParaRPr kumimoji="1" lang="zh-TW" altLang="en-US" sz="14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10575665" y="3025199"/>
            <a:ext cx="479618" cy="41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NB</a:t>
            </a:r>
            <a:endParaRPr kumimoji="1" lang="zh-TW" altLang="en-US" sz="16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8550206" y="5166285"/>
            <a:ext cx="3138186" cy="81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EC</a:t>
            </a:r>
            <a:r>
              <a:rPr kumimoji="1"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and</a:t>
            </a:r>
            <a:r>
              <a:rPr kumimoji="1"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RF</a:t>
            </a:r>
            <a:r>
              <a:rPr kumimoji="1"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reveal</a:t>
            </a:r>
            <a:r>
              <a:rPr kumimoji="1"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the low-arousal property</a:t>
            </a:r>
            <a:endParaRPr kumimoji="1" lang="zh-TW" altLang="en-US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graphicFrame>
        <p:nvGraphicFramePr>
          <p:cNvPr id="19" name="圖表 1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49070330"/>
              </p:ext>
            </p:extLst>
          </p:nvPr>
        </p:nvGraphicFramePr>
        <p:xfrm>
          <a:off x="3359013" y="3720077"/>
          <a:ext cx="4733843" cy="28856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3852-3E02-994E-8C07-E1FB887EDC55}" type="slidenum">
              <a:rPr kumimoji="1" lang="zh-TW" altLang="en-US" smtClean="0"/>
              <a:pPr/>
              <a:t>57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32565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圖片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14" t="11285" r="9288" b="5671"/>
          <a:stretch/>
        </p:blipFill>
        <p:spPr>
          <a:xfrm>
            <a:off x="5983495" y="1410648"/>
            <a:ext cx="2870029" cy="2190687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14" t="11575" r="9505" b="5382"/>
          <a:stretch/>
        </p:blipFill>
        <p:spPr>
          <a:xfrm>
            <a:off x="3096406" y="1410648"/>
            <a:ext cx="2887089" cy="2209586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21" t="11319" r="9165" b="5637"/>
          <a:stretch/>
        </p:blipFill>
        <p:spPr>
          <a:xfrm>
            <a:off x="226377" y="1410648"/>
            <a:ext cx="2870029" cy="2184876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-1" y="0"/>
            <a:ext cx="8092857" cy="76866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endParaRPr kumimoji="1" lang="zh-TW" altLang="en-US" sz="28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492699" y="30642"/>
            <a:ext cx="6726521" cy="7325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Experiment</a:t>
            </a:r>
            <a:r>
              <a:rPr kumimoji="1" lang="zh-CN" altLang="en-US" sz="32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–</a:t>
            </a:r>
            <a:r>
              <a:rPr kumimoji="1" lang="zh-CN" altLang="en-US" sz="32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800" kern="0">
                <a:latin typeface="Arial"/>
                <a:ea typeface="Times New Roman" charset="0"/>
                <a:cs typeface="Arial"/>
                <a:sym typeface="+mn-lt"/>
              </a:rPr>
              <a:t>GMM</a:t>
            </a:r>
            <a:r>
              <a:rPr kumimoji="1" lang="zh-CN" altLang="en-US" sz="28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800" kern="0">
                <a:latin typeface="Arial"/>
                <a:ea typeface="Times New Roman" charset="0"/>
                <a:cs typeface="Arial"/>
                <a:sym typeface="+mn-lt"/>
              </a:rPr>
              <a:t>Prediction</a:t>
            </a:r>
            <a:r>
              <a:rPr kumimoji="1" lang="zh-CN" altLang="en-US" sz="28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800" kern="0">
                <a:latin typeface="Arial"/>
                <a:ea typeface="Times New Roman" charset="0"/>
                <a:cs typeface="Arial"/>
                <a:sym typeface="+mn-lt"/>
              </a:rPr>
              <a:t>Results</a:t>
            </a:r>
            <a:endParaRPr kumimoji="1" lang="zh-TW" altLang="en-US" sz="2800" kern="0">
              <a:latin typeface="Arial"/>
              <a:ea typeface="Times New Roman" charset="0"/>
              <a:cs typeface="Arial"/>
              <a:sym typeface="+mn-lt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864692" y="3064226"/>
            <a:ext cx="681597" cy="3724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anger</a:t>
            </a:r>
            <a:endParaRPr kumimoji="1" lang="zh-TW" altLang="en-US" sz="14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2094466" y="3029939"/>
            <a:ext cx="434734" cy="41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EC</a:t>
            </a:r>
            <a:endParaRPr kumimoji="1" lang="zh-TW" altLang="en-US" sz="16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3786849" y="3083597"/>
            <a:ext cx="681597" cy="3724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anger</a:t>
            </a:r>
            <a:endParaRPr kumimoji="1" lang="zh-TW" altLang="en-US" sz="14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4826678" y="3065262"/>
            <a:ext cx="428322" cy="41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RF</a:t>
            </a:r>
            <a:endParaRPr kumimoji="1" lang="zh-TW" altLang="en-US" sz="16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6574011" y="3083597"/>
            <a:ext cx="681597" cy="3724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anger</a:t>
            </a:r>
            <a:endParaRPr kumimoji="1" lang="zh-TW" altLang="en-US" sz="14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7688336" y="3055316"/>
            <a:ext cx="655949" cy="41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CNN</a:t>
            </a:r>
            <a:endParaRPr kumimoji="1" lang="zh-TW" altLang="en-US" sz="16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19" name="圖片 18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64" t="8751" r="8229" b="6041"/>
          <a:stretch/>
        </p:blipFill>
        <p:spPr>
          <a:xfrm>
            <a:off x="227672" y="3677160"/>
            <a:ext cx="3060523" cy="3060524"/>
          </a:xfrm>
          <a:prstGeom prst="rect">
            <a:avLst/>
          </a:prstGeom>
        </p:spPr>
      </p:pic>
      <p:sp>
        <p:nvSpPr>
          <p:cNvPr id="24" name="文字方塊 23"/>
          <p:cNvSpPr txBox="1"/>
          <p:nvPr/>
        </p:nvSpPr>
        <p:spPr>
          <a:xfrm>
            <a:off x="8870584" y="4517810"/>
            <a:ext cx="3562048" cy="81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spcBef>
                <a:spcPts val="600"/>
              </a:spcBef>
              <a:buFont typeface="Arial" charset="0"/>
              <a:buChar char="•"/>
            </a:pPr>
            <a:r>
              <a:rPr kumimoji="1" lang="en-US" altLang="zh-CN" kern="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Anger</a:t>
            </a:r>
            <a:r>
              <a:rPr kumimoji="1" lang="zh-CN" altLang="en-US" kern="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has</a:t>
            </a:r>
            <a:r>
              <a:rPr kumimoji="1"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big</a:t>
            </a:r>
            <a:r>
              <a:rPr kumimoji="1"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variance</a:t>
            </a:r>
            <a:r>
              <a:rPr kumimoji="1" lang="zh-CN" altLang="en-US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on</a:t>
            </a:r>
            <a:r>
              <a:rPr kumimoji="1" lang="zh-CN" altLang="en-US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both</a:t>
            </a:r>
            <a:r>
              <a:rPr kumimoji="1"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arousal</a:t>
            </a:r>
            <a:r>
              <a:rPr kumimoji="1"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and</a:t>
            </a:r>
            <a:r>
              <a:rPr kumimoji="1"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valence</a:t>
            </a:r>
            <a:endParaRPr kumimoji="1" lang="zh-TW" altLang="en-US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8853524" y="5397296"/>
            <a:ext cx="3138186" cy="11726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spcBef>
                <a:spcPts val="600"/>
              </a:spcBef>
              <a:buFont typeface="Arial" charset="0"/>
              <a:buChar char="•"/>
            </a:pP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But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EC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and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RF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are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able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to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classify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anger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on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valence</a:t>
            </a:r>
            <a:endParaRPr kumimoji="1" lang="zh-TW" altLang="en-US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32" t="11364" r="9505" b="5592"/>
          <a:stretch/>
        </p:blipFill>
        <p:spPr>
          <a:xfrm>
            <a:off x="8870584" y="1410648"/>
            <a:ext cx="2870029" cy="2202403"/>
          </a:xfrm>
          <a:prstGeom prst="rect">
            <a:avLst/>
          </a:prstGeom>
        </p:spPr>
      </p:pic>
      <p:sp>
        <p:nvSpPr>
          <p:cNvPr id="26" name="文字方塊 25"/>
          <p:cNvSpPr txBox="1"/>
          <p:nvPr/>
        </p:nvSpPr>
        <p:spPr>
          <a:xfrm>
            <a:off x="9474185" y="3052496"/>
            <a:ext cx="681597" cy="3724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anger</a:t>
            </a:r>
            <a:endParaRPr kumimoji="1" lang="zh-TW" altLang="en-US" sz="14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10588510" y="3024215"/>
            <a:ext cx="479618" cy="41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NB</a:t>
            </a:r>
            <a:endParaRPr kumimoji="1" lang="zh-TW" altLang="en-US" sz="16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graphicFrame>
        <p:nvGraphicFramePr>
          <p:cNvPr id="22" name="圖表 2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75842631"/>
              </p:ext>
            </p:extLst>
          </p:nvPr>
        </p:nvGraphicFramePr>
        <p:xfrm>
          <a:off x="3364012" y="3766089"/>
          <a:ext cx="5277955" cy="28826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sp>
        <p:nvSpPr>
          <p:cNvPr id="23" name="文字方塊 22"/>
          <p:cNvSpPr txBox="1"/>
          <p:nvPr/>
        </p:nvSpPr>
        <p:spPr>
          <a:xfrm>
            <a:off x="8870584" y="4003361"/>
            <a:ext cx="3285817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spcBef>
                <a:spcPts val="600"/>
              </a:spcBef>
              <a:buFont typeface="Arial" charset="0"/>
              <a:buChar char="•"/>
            </a:pP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Vertical</a:t>
            </a:r>
            <a:r>
              <a:rPr kumimoji="1"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direction</a:t>
            </a:r>
            <a:endParaRPr kumimoji="1" lang="zh-TW" altLang="en-US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3852-3E02-994E-8C07-E1FB887EDC55}" type="slidenum">
              <a:rPr kumimoji="1" lang="zh-TW" altLang="en-US" smtClean="0"/>
              <a:pPr/>
              <a:t>58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10998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32" t="11863" r="9506" b="5672"/>
          <a:stretch/>
        </p:blipFill>
        <p:spPr>
          <a:xfrm>
            <a:off x="6016982" y="1113229"/>
            <a:ext cx="2877048" cy="2192403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81" t="11285" r="9288" b="5671"/>
          <a:stretch/>
        </p:blipFill>
        <p:spPr>
          <a:xfrm>
            <a:off x="3114306" y="1113230"/>
            <a:ext cx="2885231" cy="2190638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97" t="11863" r="9071" b="5961"/>
          <a:stretch/>
        </p:blipFill>
        <p:spPr>
          <a:xfrm>
            <a:off x="219814" y="1113229"/>
            <a:ext cx="2902675" cy="2180846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-1" y="0"/>
            <a:ext cx="8092857" cy="76866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endParaRPr kumimoji="1" lang="zh-TW" altLang="en-US" sz="28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492699" y="30642"/>
            <a:ext cx="6726521" cy="7325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Experiment</a:t>
            </a:r>
            <a:r>
              <a:rPr kumimoji="1" lang="zh-CN" altLang="en-US" sz="32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–</a:t>
            </a:r>
            <a:r>
              <a:rPr kumimoji="1" lang="zh-CN" altLang="en-US" sz="32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800" kern="0">
                <a:latin typeface="Arial"/>
                <a:ea typeface="Times New Roman" charset="0"/>
                <a:cs typeface="Arial"/>
                <a:sym typeface="+mn-lt"/>
              </a:rPr>
              <a:t>GMM</a:t>
            </a:r>
            <a:r>
              <a:rPr kumimoji="1" lang="zh-CN" altLang="en-US" sz="28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800" kern="0">
                <a:latin typeface="Arial"/>
                <a:ea typeface="Times New Roman" charset="0"/>
                <a:cs typeface="Arial"/>
                <a:sym typeface="+mn-lt"/>
              </a:rPr>
              <a:t>Prediction</a:t>
            </a:r>
            <a:r>
              <a:rPr kumimoji="1" lang="zh-CN" altLang="en-US" sz="28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800" kern="0">
                <a:latin typeface="Arial"/>
                <a:ea typeface="Times New Roman" charset="0"/>
                <a:cs typeface="Arial"/>
                <a:sym typeface="+mn-lt"/>
              </a:rPr>
              <a:t>Results</a:t>
            </a:r>
            <a:endParaRPr kumimoji="1" lang="zh-TW" altLang="en-US" sz="2800" kern="0">
              <a:latin typeface="Arial"/>
              <a:ea typeface="Times New Roman" charset="0"/>
              <a:cs typeface="Arial"/>
              <a:sym typeface="+mn-lt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880734" y="2756966"/>
            <a:ext cx="808235" cy="3724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disgust</a:t>
            </a:r>
            <a:endParaRPr kumimoji="1" lang="zh-TW" altLang="en-US" sz="14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2110508" y="2722679"/>
            <a:ext cx="434734" cy="41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EC</a:t>
            </a:r>
            <a:endParaRPr kumimoji="1" lang="zh-TW" altLang="en-US" sz="16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3802891" y="2776337"/>
            <a:ext cx="808235" cy="3724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disgust</a:t>
            </a:r>
            <a:endParaRPr kumimoji="1" lang="zh-TW" altLang="en-US" sz="14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4842720" y="2758002"/>
            <a:ext cx="428322" cy="41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RF</a:t>
            </a:r>
            <a:endParaRPr kumimoji="1" lang="zh-TW" altLang="en-US" sz="16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6590053" y="2776337"/>
            <a:ext cx="808235" cy="3724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disgust</a:t>
            </a:r>
            <a:endParaRPr kumimoji="1" lang="zh-TW" altLang="en-US" sz="14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7704378" y="2760756"/>
            <a:ext cx="655949" cy="41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CNN</a:t>
            </a:r>
            <a:endParaRPr kumimoji="1" lang="zh-TW" altLang="en-US" sz="16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22" name="圖片 21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6" t="8751" r="8264" b="5833"/>
          <a:stretch/>
        </p:blipFill>
        <p:spPr>
          <a:xfrm>
            <a:off x="219814" y="3676770"/>
            <a:ext cx="2768028" cy="2781597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14" t="11575" r="9505" b="6250"/>
          <a:stretch/>
        </p:blipFill>
        <p:spPr>
          <a:xfrm>
            <a:off x="8911056" y="1113230"/>
            <a:ext cx="2879639" cy="2180846"/>
          </a:xfrm>
          <a:prstGeom prst="rect">
            <a:avLst/>
          </a:prstGeom>
        </p:spPr>
      </p:pic>
      <p:sp>
        <p:nvSpPr>
          <p:cNvPr id="23" name="文字方塊 22"/>
          <p:cNvSpPr txBox="1"/>
          <p:nvPr/>
        </p:nvSpPr>
        <p:spPr>
          <a:xfrm>
            <a:off x="9467101" y="2773583"/>
            <a:ext cx="808235" cy="3724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disgust</a:t>
            </a:r>
            <a:endParaRPr kumimoji="1" lang="zh-TW" altLang="en-US" sz="14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10581426" y="2758002"/>
            <a:ext cx="479618" cy="41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NB</a:t>
            </a:r>
            <a:endParaRPr kumimoji="1" lang="zh-TW" altLang="en-US" sz="16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graphicFrame>
        <p:nvGraphicFramePr>
          <p:cNvPr id="19" name="圖表 1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3802181"/>
              </p:ext>
            </p:extLst>
          </p:nvPr>
        </p:nvGraphicFramePr>
        <p:xfrm>
          <a:off x="3219728" y="3703339"/>
          <a:ext cx="4873128" cy="27994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sp>
        <p:nvSpPr>
          <p:cNvPr id="24" name="文字方塊 23"/>
          <p:cNvSpPr txBox="1"/>
          <p:nvPr/>
        </p:nvSpPr>
        <p:spPr>
          <a:xfrm>
            <a:off x="8707966" y="3955235"/>
            <a:ext cx="3285817" cy="81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spcBef>
                <a:spcPts val="600"/>
              </a:spcBef>
              <a:buFont typeface="Arial" charset="0"/>
              <a:buChar char="•"/>
            </a:pPr>
            <a:r>
              <a:rPr kumimoji="1" lang="en-US" altLang="zh-CN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Ratings</a:t>
            </a:r>
            <a:r>
              <a:rPr kumimoji="1" lang="zh-CN" altLang="en-US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are</a:t>
            </a:r>
            <a:r>
              <a:rPr kumimoji="1" lang="zh-CN" altLang="en-US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similar</a:t>
            </a:r>
            <a:r>
              <a:rPr kumimoji="1" lang="zh-CN" altLang="en-US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to</a:t>
            </a:r>
            <a:r>
              <a:rPr kumimoji="1" lang="zh-CN" altLang="en-US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anger</a:t>
            </a:r>
            <a:endParaRPr kumimoji="1" lang="zh-TW" altLang="en-US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8707966" y="4965985"/>
            <a:ext cx="3285817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spcBef>
                <a:spcPts val="600"/>
              </a:spcBef>
              <a:buFont typeface="Arial" charset="0"/>
              <a:buChar char="•"/>
            </a:pPr>
            <a:r>
              <a:rPr kumimoji="1" lang="en-US" altLang="zh-CN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EC:</a:t>
            </a:r>
            <a:r>
              <a:rPr kumimoji="1" lang="zh-CN" altLang="en-US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higher</a:t>
            </a:r>
            <a:r>
              <a:rPr kumimoji="1" lang="zh-CN" altLang="en-US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arousal</a:t>
            </a:r>
            <a:endParaRPr kumimoji="1" lang="zh-TW" altLang="en-US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8707966" y="5650621"/>
            <a:ext cx="3285817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spcBef>
                <a:spcPts val="600"/>
              </a:spcBef>
              <a:buFont typeface="Arial" charset="0"/>
              <a:buChar char="•"/>
            </a:pPr>
            <a:r>
              <a:rPr kumimoji="1" lang="en-US" altLang="zh-CN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CNN:</a:t>
            </a:r>
            <a:r>
              <a:rPr kumimoji="1" lang="zh-CN" altLang="en-US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higher</a:t>
            </a:r>
            <a:r>
              <a:rPr kumimoji="1" lang="zh-CN" altLang="en-US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valence</a:t>
            </a:r>
            <a:endParaRPr kumimoji="1" lang="zh-TW" altLang="en-US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3852-3E02-994E-8C07-E1FB887EDC55}" type="slidenum">
              <a:rPr kumimoji="1" lang="zh-TW" altLang="en-US" smtClean="0"/>
              <a:pPr/>
              <a:t>59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71888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5149516" cy="76866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endParaRPr kumimoji="1" lang="zh-TW" altLang="en-US" sz="28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492699" y="30642"/>
            <a:ext cx="2667718" cy="7325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Related</a:t>
            </a:r>
            <a:r>
              <a:rPr kumimoji="1" lang="zh-CN" altLang="en-US" sz="32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Work</a:t>
            </a:r>
            <a:endParaRPr kumimoji="1" lang="zh-TW" altLang="en-US" sz="3200" kern="0">
              <a:latin typeface="Arial"/>
              <a:ea typeface="Times New Roman" charset="0"/>
              <a:cs typeface="Arial"/>
              <a:sym typeface="+mn-lt"/>
            </a:endParaRPr>
          </a:p>
        </p:txBody>
      </p:sp>
      <p:sp>
        <p:nvSpPr>
          <p:cNvPr id="11" name="右大括弧 10"/>
          <p:cNvSpPr/>
          <p:nvPr/>
        </p:nvSpPr>
        <p:spPr>
          <a:xfrm>
            <a:off x="7126980" y="1758402"/>
            <a:ext cx="471487" cy="244347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3520" y="1619007"/>
            <a:ext cx="585009" cy="585009"/>
          </a:xfrm>
          <a:prstGeom prst="rect">
            <a:avLst/>
          </a:prstGeom>
        </p:spPr>
      </p:pic>
      <p:sp>
        <p:nvSpPr>
          <p:cNvPr id="13" name="文字方塊 12"/>
          <p:cNvSpPr txBox="1"/>
          <p:nvPr/>
        </p:nvSpPr>
        <p:spPr>
          <a:xfrm>
            <a:off x="185065" y="2438355"/>
            <a:ext cx="1946535" cy="117262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b="1" i="1" kern="0" dirty="0" smtClean="0">
                <a:latin typeface="Times New Roman" charset="0"/>
                <a:ea typeface="Times New Roman" charset="0"/>
                <a:cs typeface="Times New Roman" charset="0"/>
                <a:sym typeface="+mn-lt"/>
              </a:rPr>
              <a:t>Thanks</a:t>
            </a:r>
            <a:r>
              <a:rPr kumimoji="1" lang="zh-CN" altLang="en-US" b="1" i="1" kern="0" dirty="0" smtClean="0">
                <a:latin typeface="Times New Roman" charset="0"/>
                <a:ea typeface="Times New Roman" charset="0"/>
                <a:cs typeface="Times New Roman" charset="0"/>
                <a:sym typeface="+mn-lt"/>
              </a:rPr>
              <a:t> </a:t>
            </a:r>
            <a:r>
              <a:rPr kumimoji="1" lang="en-US" altLang="zh-CN" b="1" i="1" kern="0" dirty="0" smtClean="0">
                <a:latin typeface="Times New Roman" charset="0"/>
                <a:ea typeface="Times New Roman" charset="0"/>
                <a:cs typeface="Times New Roman" charset="0"/>
                <a:sym typeface="+mn-lt"/>
              </a:rPr>
              <a:t>for</a:t>
            </a:r>
            <a:r>
              <a:rPr kumimoji="1" lang="zh-CN" altLang="en-US" b="1" i="1" kern="0" dirty="0" smtClean="0">
                <a:latin typeface="Times New Roman" charset="0"/>
                <a:ea typeface="Times New Roman" charset="0"/>
                <a:cs typeface="Times New Roman" charset="0"/>
                <a:sym typeface="+mn-lt"/>
              </a:rPr>
              <a:t> </a:t>
            </a:r>
            <a:r>
              <a:rPr kumimoji="1" lang="en-US" altLang="zh-CN" b="1" i="1" kern="0" dirty="0" smtClean="0">
                <a:latin typeface="Times New Roman" charset="0"/>
                <a:ea typeface="Times New Roman" charset="0"/>
                <a:cs typeface="Times New Roman" charset="0"/>
                <a:sym typeface="+mn-lt"/>
              </a:rPr>
              <a:t>the</a:t>
            </a:r>
            <a:r>
              <a:rPr kumimoji="1" lang="zh-CN" altLang="en-US" b="1" i="1" kern="0" dirty="0" smtClean="0">
                <a:latin typeface="Times New Roman" charset="0"/>
                <a:ea typeface="Times New Roman" charset="0"/>
                <a:cs typeface="Times New Roman" charset="0"/>
                <a:sym typeface="+mn-lt"/>
              </a:rPr>
              <a:t> </a:t>
            </a:r>
            <a:r>
              <a:rPr kumimoji="1" lang="en-US" altLang="zh-CN" b="1" i="1" kern="0" dirty="0" smtClean="0">
                <a:latin typeface="Times New Roman" charset="0"/>
                <a:ea typeface="Times New Roman" charset="0"/>
                <a:cs typeface="Times New Roman" charset="0"/>
                <a:sym typeface="+mn-lt"/>
              </a:rPr>
              <a:t>birthday</a:t>
            </a:r>
            <a:r>
              <a:rPr kumimoji="1" lang="zh-CN" altLang="en-US" b="1" i="1" kern="0" dirty="0" smtClean="0">
                <a:latin typeface="Times New Roman" charset="0"/>
                <a:ea typeface="Times New Roman" charset="0"/>
                <a:cs typeface="Times New Roman" charset="0"/>
                <a:sym typeface="+mn-lt"/>
              </a:rPr>
              <a:t> </a:t>
            </a:r>
            <a:r>
              <a:rPr kumimoji="1" lang="en-US" altLang="zh-CN" b="1" i="1" kern="0" dirty="0" smtClean="0">
                <a:latin typeface="Times New Roman" charset="0"/>
                <a:ea typeface="Times New Roman" charset="0"/>
                <a:cs typeface="Times New Roman" charset="0"/>
                <a:sym typeface="+mn-lt"/>
              </a:rPr>
              <a:t>wishes</a:t>
            </a:r>
            <a:r>
              <a:rPr kumimoji="1" lang="zh-CN" altLang="en-US" b="1" i="1" kern="0" dirty="0" smtClean="0">
                <a:latin typeface="Times New Roman" charset="0"/>
                <a:ea typeface="Times New Roman" charset="0"/>
                <a:cs typeface="Times New Roman" charset="0"/>
                <a:sym typeface="+mn-lt"/>
              </a:rPr>
              <a:t> </a:t>
            </a:r>
            <a:r>
              <a:rPr kumimoji="1" lang="en-US" altLang="zh-CN" b="1" i="1" kern="0" dirty="0" smtClean="0">
                <a:latin typeface="Times New Roman" charset="0"/>
                <a:ea typeface="Times New Roman" charset="0"/>
                <a:cs typeface="Times New Roman" charset="0"/>
                <a:sym typeface="+mn-lt"/>
              </a:rPr>
              <a:t>everyone!!!</a:t>
            </a:r>
            <a:endParaRPr kumimoji="1" lang="zh-TW" altLang="en-US" b="1" i="1" kern="0" dirty="0">
              <a:latin typeface="Times New Roman" charset="0"/>
              <a:ea typeface="Times New Roman" charset="0"/>
              <a:cs typeface="Times New Roman" charset="0"/>
              <a:sym typeface="+mn-lt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7709567" y="2713911"/>
            <a:ext cx="665567" cy="5324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200" b="1" kern="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Joy</a:t>
            </a:r>
            <a:endParaRPr kumimoji="1" lang="zh-TW" altLang="en-US" sz="2200" b="1" kern="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15" name="圖片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3519" y="2615433"/>
            <a:ext cx="585009" cy="585009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3518" y="3832839"/>
            <a:ext cx="585009" cy="585009"/>
          </a:xfrm>
          <a:prstGeom prst="rect">
            <a:avLst/>
          </a:prstGeom>
        </p:spPr>
      </p:pic>
      <p:sp>
        <p:nvSpPr>
          <p:cNvPr id="32" name="矩形 31"/>
          <p:cNvSpPr/>
          <p:nvPr/>
        </p:nvSpPr>
        <p:spPr>
          <a:xfrm>
            <a:off x="185065" y="6413697"/>
            <a:ext cx="316515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i="1">
                <a:solidFill>
                  <a:srgbClr val="0070C0"/>
                </a:solidFill>
              </a:rPr>
              <a:t>[</a:t>
            </a:r>
            <a:r>
              <a:rPr lang="en-US" altLang="zh-TW" sz="1400" i="1">
                <a:solidFill>
                  <a:srgbClr val="0070C0"/>
                </a:solidFill>
              </a:rPr>
              <a:t>Argueta, Carlos </a:t>
            </a:r>
            <a:r>
              <a:rPr lang="en-US" altLang="zh-CN" sz="1400" i="1">
                <a:solidFill>
                  <a:srgbClr val="0070C0"/>
                </a:solidFill>
              </a:rPr>
              <a:t>etc.,</a:t>
            </a:r>
            <a:r>
              <a:rPr lang="zh-CN" altLang="en-US" sz="1400" i="1" dirty="0">
                <a:solidFill>
                  <a:srgbClr val="0070C0"/>
                </a:solidFill>
              </a:rPr>
              <a:t> </a:t>
            </a:r>
            <a:r>
              <a:rPr lang="en-US" altLang="zh-TW" sz="1400" i="1" dirty="0">
                <a:solidFill>
                  <a:srgbClr val="0070C0"/>
                </a:solidFill>
              </a:rPr>
              <a:t>2015</a:t>
            </a:r>
            <a:r>
              <a:rPr lang="en-US" altLang="zh-CN" sz="1400" i="1" dirty="0">
                <a:solidFill>
                  <a:srgbClr val="0070C0"/>
                </a:solidFill>
              </a:rPr>
              <a:t>]</a:t>
            </a:r>
            <a:endParaRPr lang="zh-TW" altLang="en-US" sz="1400" dirty="0">
              <a:solidFill>
                <a:srgbClr val="0070C0"/>
              </a:solidFill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3852-3E02-994E-8C07-E1FB887EDC55}" type="slidenum">
              <a:rPr kumimoji="1" lang="zh-TW" altLang="en-US" smtClean="0"/>
              <a:pPr/>
              <a:t>6</a:t>
            </a:fld>
            <a:endParaRPr kumimoji="1" lang="zh-TW" altLang="en-US"/>
          </a:p>
        </p:txBody>
      </p:sp>
      <p:grpSp>
        <p:nvGrpSpPr>
          <p:cNvPr id="7" name="群組 6"/>
          <p:cNvGrpSpPr/>
          <p:nvPr/>
        </p:nvGrpSpPr>
        <p:grpSpPr>
          <a:xfrm>
            <a:off x="2807550" y="1323608"/>
            <a:ext cx="4208330" cy="1084739"/>
            <a:chOff x="2807550" y="1323608"/>
            <a:chExt cx="4208330" cy="1084739"/>
          </a:xfrm>
        </p:grpSpPr>
        <p:pic>
          <p:nvPicPr>
            <p:cNvPr id="9" name="圖片 8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034"/>
            <a:stretch/>
          </p:blipFill>
          <p:spPr>
            <a:xfrm>
              <a:off x="3778624" y="1398905"/>
              <a:ext cx="3237256" cy="934658"/>
            </a:xfrm>
            <a:prstGeom prst="rect">
              <a:avLst/>
            </a:prstGeom>
          </p:spPr>
        </p:pic>
        <p:sp>
          <p:nvSpPr>
            <p:cNvPr id="3" name="文字方塊 2"/>
            <p:cNvSpPr txBox="1"/>
            <p:nvPr/>
          </p:nvSpPr>
          <p:spPr>
            <a:xfrm>
              <a:off x="3090615" y="1323608"/>
              <a:ext cx="688009" cy="3023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30000"/>
                </a:lnSpc>
                <a:spcBef>
                  <a:spcPts val="600"/>
                </a:spcBef>
              </a:pPr>
              <a:r>
                <a:rPr kumimoji="1" lang="en-US" altLang="zh-CN" sz="1050" b="1" kern="0" smtClean="0">
                  <a:solidFill>
                    <a:schemeClr val="tx1">
                      <a:lumMod val="65000"/>
                      <a:lumOff val="35000"/>
                    </a:schemeClr>
                  </a:solidFill>
                  <a:ea typeface="微软雅黑" panose="020B0503020204020204" pitchFamily="34" charset="-122"/>
                  <a:cs typeface="+mn-ea"/>
                  <a:sym typeface="+mn-lt"/>
                </a:rPr>
                <a:t>Surprise</a:t>
              </a:r>
              <a:endParaRPr kumimoji="1" lang="zh-TW" altLang="en-US" sz="1050" b="1" kern="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7" name="文字方塊 16"/>
            <p:cNvSpPr txBox="1"/>
            <p:nvPr/>
          </p:nvSpPr>
          <p:spPr>
            <a:xfrm>
              <a:off x="3350532" y="1483510"/>
              <a:ext cx="413896" cy="3023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30000"/>
                </a:lnSpc>
                <a:spcBef>
                  <a:spcPts val="600"/>
                </a:spcBef>
              </a:pPr>
              <a:r>
                <a:rPr kumimoji="1" lang="en-US" altLang="zh-CN" sz="1050" b="1" kern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ea typeface="微软雅黑" panose="020B0503020204020204" pitchFamily="34" charset="-122"/>
                  <a:cs typeface="+mn-ea"/>
                  <a:sym typeface="+mn-lt"/>
                </a:rPr>
                <a:t>Joy</a:t>
              </a:r>
              <a:endParaRPr kumimoji="1" lang="zh-TW" altLang="en-US" sz="1050" b="1" kern="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8" name="文字方塊 17"/>
            <p:cNvSpPr txBox="1"/>
            <p:nvPr/>
          </p:nvSpPr>
          <p:spPr>
            <a:xfrm>
              <a:off x="2807550" y="1649709"/>
              <a:ext cx="970137" cy="3023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30000"/>
                </a:lnSpc>
                <a:spcBef>
                  <a:spcPts val="600"/>
                </a:spcBef>
              </a:pPr>
              <a:r>
                <a:rPr kumimoji="1" lang="en-US" altLang="zh-CN" sz="1050" b="1" kern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ea typeface="微软雅黑" panose="020B0503020204020204" pitchFamily="34" charset="-122"/>
                  <a:cs typeface="+mn-ea"/>
                  <a:sym typeface="+mn-lt"/>
                </a:rPr>
                <a:t>Anticipation</a:t>
              </a:r>
              <a:endParaRPr kumimoji="1" lang="zh-TW" altLang="en-US" sz="1050" b="1" kern="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9" name="文字方塊 18"/>
            <p:cNvSpPr txBox="1"/>
            <p:nvPr/>
          </p:nvSpPr>
          <p:spPr>
            <a:xfrm>
              <a:off x="3192222" y="1806577"/>
              <a:ext cx="582211" cy="3023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30000"/>
                </a:lnSpc>
                <a:spcBef>
                  <a:spcPts val="600"/>
                </a:spcBef>
              </a:pPr>
              <a:r>
                <a:rPr kumimoji="1" lang="en-US" altLang="zh-CN" sz="1050" b="1" kern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ea typeface="微软雅黑" panose="020B0503020204020204" pitchFamily="34" charset="-122"/>
                  <a:cs typeface="+mn-ea"/>
                  <a:sym typeface="+mn-lt"/>
                </a:rPr>
                <a:t>Anger</a:t>
              </a:r>
              <a:endParaRPr kumimoji="1" lang="zh-TW" altLang="en-US" sz="1050" b="1" kern="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20" name="文字方塊 19"/>
            <p:cNvSpPr txBox="1"/>
            <p:nvPr/>
          </p:nvSpPr>
          <p:spPr>
            <a:xfrm>
              <a:off x="3057670" y="1952284"/>
              <a:ext cx="716863" cy="3023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30000"/>
                </a:lnSpc>
                <a:spcBef>
                  <a:spcPts val="600"/>
                </a:spcBef>
              </a:pPr>
              <a:r>
                <a:rPr kumimoji="1" lang="en-US" altLang="zh-CN" sz="1050" b="1" kern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ea typeface="微软雅黑" panose="020B0503020204020204" pitchFamily="34" charset="-122"/>
                  <a:cs typeface="+mn-ea"/>
                  <a:sym typeface="+mn-lt"/>
                </a:rPr>
                <a:t>Sadness</a:t>
              </a:r>
              <a:endParaRPr kumimoji="1" lang="zh-TW" altLang="en-US" sz="1050" b="1" kern="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21" name="文字方塊 20"/>
            <p:cNvSpPr txBox="1"/>
            <p:nvPr/>
          </p:nvSpPr>
          <p:spPr>
            <a:xfrm>
              <a:off x="3140342" y="2105957"/>
              <a:ext cx="638316" cy="3023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30000"/>
                </a:lnSpc>
                <a:spcBef>
                  <a:spcPts val="600"/>
                </a:spcBef>
              </a:pPr>
              <a:r>
                <a:rPr kumimoji="1" lang="en-US" altLang="zh-CN" sz="1050" b="1" kern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ea typeface="微软雅黑" panose="020B0503020204020204" pitchFamily="34" charset="-122"/>
                  <a:cs typeface="+mn-ea"/>
                  <a:sym typeface="+mn-lt"/>
                </a:rPr>
                <a:t>Disgust</a:t>
              </a:r>
              <a:endParaRPr kumimoji="1" lang="zh-TW" altLang="en-US" sz="1050" b="1" kern="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39" name="群組 38"/>
          <p:cNvGrpSpPr/>
          <p:nvPr/>
        </p:nvGrpSpPr>
        <p:grpSpPr>
          <a:xfrm>
            <a:off x="2807550" y="2521515"/>
            <a:ext cx="4208330" cy="1084739"/>
            <a:chOff x="2807550" y="1323608"/>
            <a:chExt cx="4208330" cy="1084739"/>
          </a:xfrm>
        </p:grpSpPr>
        <p:pic>
          <p:nvPicPr>
            <p:cNvPr id="40" name="圖片 39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034"/>
            <a:stretch/>
          </p:blipFill>
          <p:spPr>
            <a:xfrm>
              <a:off x="3778624" y="1398905"/>
              <a:ext cx="3237256" cy="934658"/>
            </a:xfrm>
            <a:prstGeom prst="rect">
              <a:avLst/>
            </a:prstGeom>
          </p:spPr>
        </p:pic>
        <p:sp>
          <p:nvSpPr>
            <p:cNvPr id="41" name="文字方塊 40"/>
            <p:cNvSpPr txBox="1"/>
            <p:nvPr/>
          </p:nvSpPr>
          <p:spPr>
            <a:xfrm>
              <a:off x="3090615" y="1323608"/>
              <a:ext cx="688009" cy="3023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30000"/>
                </a:lnSpc>
                <a:spcBef>
                  <a:spcPts val="600"/>
                </a:spcBef>
              </a:pPr>
              <a:r>
                <a:rPr kumimoji="1" lang="en-US" altLang="zh-CN" sz="1050" b="1" kern="0" smtClean="0">
                  <a:solidFill>
                    <a:schemeClr val="tx1">
                      <a:lumMod val="65000"/>
                      <a:lumOff val="35000"/>
                    </a:schemeClr>
                  </a:solidFill>
                  <a:ea typeface="微软雅黑" panose="020B0503020204020204" pitchFamily="34" charset="-122"/>
                  <a:cs typeface="+mn-ea"/>
                  <a:sym typeface="+mn-lt"/>
                </a:rPr>
                <a:t>Surprise</a:t>
              </a:r>
              <a:endParaRPr kumimoji="1" lang="zh-TW" altLang="en-US" sz="1050" b="1" kern="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42" name="文字方塊 41"/>
            <p:cNvSpPr txBox="1"/>
            <p:nvPr/>
          </p:nvSpPr>
          <p:spPr>
            <a:xfrm>
              <a:off x="3350532" y="1483510"/>
              <a:ext cx="413896" cy="3023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30000"/>
                </a:lnSpc>
                <a:spcBef>
                  <a:spcPts val="600"/>
                </a:spcBef>
              </a:pPr>
              <a:r>
                <a:rPr kumimoji="1" lang="en-US" altLang="zh-CN" sz="1050" b="1" kern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ea typeface="微软雅黑" panose="020B0503020204020204" pitchFamily="34" charset="-122"/>
                  <a:cs typeface="+mn-ea"/>
                  <a:sym typeface="+mn-lt"/>
                </a:rPr>
                <a:t>Joy</a:t>
              </a:r>
              <a:endParaRPr kumimoji="1" lang="zh-TW" altLang="en-US" sz="1050" b="1" kern="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43" name="文字方塊 42"/>
            <p:cNvSpPr txBox="1"/>
            <p:nvPr/>
          </p:nvSpPr>
          <p:spPr>
            <a:xfrm>
              <a:off x="2807550" y="1649709"/>
              <a:ext cx="970137" cy="3023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30000"/>
                </a:lnSpc>
                <a:spcBef>
                  <a:spcPts val="600"/>
                </a:spcBef>
              </a:pPr>
              <a:r>
                <a:rPr kumimoji="1" lang="en-US" altLang="zh-CN" sz="1050" b="1" kern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ea typeface="微软雅黑" panose="020B0503020204020204" pitchFamily="34" charset="-122"/>
                  <a:cs typeface="+mn-ea"/>
                  <a:sym typeface="+mn-lt"/>
                </a:rPr>
                <a:t>Anticipation</a:t>
              </a:r>
              <a:endParaRPr kumimoji="1" lang="zh-TW" altLang="en-US" sz="1050" b="1" kern="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44" name="文字方塊 43"/>
            <p:cNvSpPr txBox="1"/>
            <p:nvPr/>
          </p:nvSpPr>
          <p:spPr>
            <a:xfrm>
              <a:off x="3192222" y="1806577"/>
              <a:ext cx="582211" cy="3023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30000"/>
                </a:lnSpc>
                <a:spcBef>
                  <a:spcPts val="600"/>
                </a:spcBef>
              </a:pPr>
              <a:r>
                <a:rPr kumimoji="1" lang="en-US" altLang="zh-CN" sz="1050" b="1" kern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ea typeface="微软雅黑" panose="020B0503020204020204" pitchFamily="34" charset="-122"/>
                  <a:cs typeface="+mn-ea"/>
                  <a:sym typeface="+mn-lt"/>
                </a:rPr>
                <a:t>Anger</a:t>
              </a:r>
              <a:endParaRPr kumimoji="1" lang="zh-TW" altLang="en-US" sz="1050" b="1" kern="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45" name="文字方塊 44"/>
            <p:cNvSpPr txBox="1"/>
            <p:nvPr/>
          </p:nvSpPr>
          <p:spPr>
            <a:xfrm>
              <a:off x="3057670" y="1952284"/>
              <a:ext cx="716863" cy="3023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30000"/>
                </a:lnSpc>
                <a:spcBef>
                  <a:spcPts val="600"/>
                </a:spcBef>
              </a:pPr>
              <a:r>
                <a:rPr kumimoji="1" lang="en-US" altLang="zh-CN" sz="1050" b="1" kern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ea typeface="微软雅黑" panose="020B0503020204020204" pitchFamily="34" charset="-122"/>
                  <a:cs typeface="+mn-ea"/>
                  <a:sym typeface="+mn-lt"/>
                </a:rPr>
                <a:t>Sadness</a:t>
              </a:r>
              <a:endParaRPr kumimoji="1" lang="zh-TW" altLang="en-US" sz="1050" b="1" kern="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46" name="文字方塊 45"/>
            <p:cNvSpPr txBox="1"/>
            <p:nvPr/>
          </p:nvSpPr>
          <p:spPr>
            <a:xfrm>
              <a:off x="3140342" y="2105957"/>
              <a:ext cx="638316" cy="3023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30000"/>
                </a:lnSpc>
                <a:spcBef>
                  <a:spcPts val="600"/>
                </a:spcBef>
              </a:pPr>
              <a:r>
                <a:rPr kumimoji="1" lang="en-US" altLang="zh-CN" sz="1050" b="1" kern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ea typeface="微软雅黑" panose="020B0503020204020204" pitchFamily="34" charset="-122"/>
                  <a:cs typeface="+mn-ea"/>
                  <a:sym typeface="+mn-lt"/>
                </a:rPr>
                <a:t>Disgust</a:t>
              </a:r>
              <a:endParaRPr kumimoji="1" lang="zh-TW" altLang="en-US" sz="1050" b="1" kern="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47" name="群組 46"/>
          <p:cNvGrpSpPr/>
          <p:nvPr/>
        </p:nvGrpSpPr>
        <p:grpSpPr>
          <a:xfrm>
            <a:off x="2807550" y="3696152"/>
            <a:ext cx="4208330" cy="1084739"/>
            <a:chOff x="2807550" y="1323608"/>
            <a:chExt cx="4208330" cy="1084739"/>
          </a:xfrm>
        </p:grpSpPr>
        <p:pic>
          <p:nvPicPr>
            <p:cNvPr id="48" name="圖片 47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034"/>
            <a:stretch/>
          </p:blipFill>
          <p:spPr>
            <a:xfrm>
              <a:off x="3778624" y="1398905"/>
              <a:ext cx="3237256" cy="934658"/>
            </a:xfrm>
            <a:prstGeom prst="rect">
              <a:avLst/>
            </a:prstGeom>
          </p:spPr>
        </p:pic>
        <p:sp>
          <p:nvSpPr>
            <p:cNvPr id="49" name="文字方塊 48"/>
            <p:cNvSpPr txBox="1"/>
            <p:nvPr/>
          </p:nvSpPr>
          <p:spPr>
            <a:xfrm>
              <a:off x="3090615" y="1323608"/>
              <a:ext cx="688009" cy="3023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30000"/>
                </a:lnSpc>
                <a:spcBef>
                  <a:spcPts val="600"/>
                </a:spcBef>
              </a:pPr>
              <a:r>
                <a:rPr kumimoji="1" lang="en-US" altLang="zh-CN" sz="1050" b="1" kern="0" smtClean="0">
                  <a:solidFill>
                    <a:schemeClr val="tx1">
                      <a:lumMod val="65000"/>
                      <a:lumOff val="35000"/>
                    </a:schemeClr>
                  </a:solidFill>
                  <a:ea typeface="微软雅黑" panose="020B0503020204020204" pitchFamily="34" charset="-122"/>
                  <a:cs typeface="+mn-ea"/>
                  <a:sym typeface="+mn-lt"/>
                </a:rPr>
                <a:t>Surprise</a:t>
              </a:r>
              <a:endParaRPr kumimoji="1" lang="zh-TW" altLang="en-US" sz="1050" b="1" kern="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50" name="文字方塊 49"/>
            <p:cNvSpPr txBox="1"/>
            <p:nvPr/>
          </p:nvSpPr>
          <p:spPr>
            <a:xfrm>
              <a:off x="3350532" y="1483510"/>
              <a:ext cx="413896" cy="3023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30000"/>
                </a:lnSpc>
                <a:spcBef>
                  <a:spcPts val="600"/>
                </a:spcBef>
              </a:pPr>
              <a:r>
                <a:rPr kumimoji="1" lang="en-US" altLang="zh-CN" sz="1050" b="1" kern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ea typeface="微软雅黑" panose="020B0503020204020204" pitchFamily="34" charset="-122"/>
                  <a:cs typeface="+mn-ea"/>
                  <a:sym typeface="+mn-lt"/>
                </a:rPr>
                <a:t>Joy</a:t>
              </a:r>
              <a:endParaRPr kumimoji="1" lang="zh-TW" altLang="en-US" sz="1050" b="1" kern="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51" name="文字方塊 50"/>
            <p:cNvSpPr txBox="1"/>
            <p:nvPr/>
          </p:nvSpPr>
          <p:spPr>
            <a:xfrm>
              <a:off x="2807550" y="1649709"/>
              <a:ext cx="970137" cy="3023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30000"/>
                </a:lnSpc>
                <a:spcBef>
                  <a:spcPts val="600"/>
                </a:spcBef>
              </a:pPr>
              <a:r>
                <a:rPr kumimoji="1" lang="en-US" altLang="zh-CN" sz="1050" b="1" kern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ea typeface="微软雅黑" panose="020B0503020204020204" pitchFamily="34" charset="-122"/>
                  <a:cs typeface="+mn-ea"/>
                  <a:sym typeface="+mn-lt"/>
                </a:rPr>
                <a:t>Anticipation</a:t>
              </a:r>
              <a:endParaRPr kumimoji="1" lang="zh-TW" altLang="en-US" sz="1050" b="1" kern="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52" name="文字方塊 51"/>
            <p:cNvSpPr txBox="1"/>
            <p:nvPr/>
          </p:nvSpPr>
          <p:spPr>
            <a:xfrm>
              <a:off x="3192222" y="1806577"/>
              <a:ext cx="582211" cy="3023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30000"/>
                </a:lnSpc>
                <a:spcBef>
                  <a:spcPts val="600"/>
                </a:spcBef>
              </a:pPr>
              <a:r>
                <a:rPr kumimoji="1" lang="en-US" altLang="zh-CN" sz="1050" b="1" kern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ea typeface="微软雅黑" panose="020B0503020204020204" pitchFamily="34" charset="-122"/>
                  <a:cs typeface="+mn-ea"/>
                  <a:sym typeface="+mn-lt"/>
                </a:rPr>
                <a:t>Anger</a:t>
              </a:r>
              <a:endParaRPr kumimoji="1" lang="zh-TW" altLang="en-US" sz="1050" b="1" kern="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53" name="文字方塊 52"/>
            <p:cNvSpPr txBox="1"/>
            <p:nvPr/>
          </p:nvSpPr>
          <p:spPr>
            <a:xfrm>
              <a:off x="3057670" y="1952284"/>
              <a:ext cx="716863" cy="3023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30000"/>
                </a:lnSpc>
                <a:spcBef>
                  <a:spcPts val="600"/>
                </a:spcBef>
              </a:pPr>
              <a:r>
                <a:rPr kumimoji="1" lang="en-US" altLang="zh-CN" sz="1050" b="1" kern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ea typeface="微软雅黑" panose="020B0503020204020204" pitchFamily="34" charset="-122"/>
                  <a:cs typeface="+mn-ea"/>
                  <a:sym typeface="+mn-lt"/>
                </a:rPr>
                <a:t>Sadness</a:t>
              </a:r>
              <a:endParaRPr kumimoji="1" lang="zh-TW" altLang="en-US" sz="1050" b="1" kern="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54" name="文字方塊 53"/>
            <p:cNvSpPr txBox="1"/>
            <p:nvPr/>
          </p:nvSpPr>
          <p:spPr>
            <a:xfrm>
              <a:off x="3140342" y="2105957"/>
              <a:ext cx="638316" cy="3023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30000"/>
                </a:lnSpc>
                <a:spcBef>
                  <a:spcPts val="600"/>
                </a:spcBef>
              </a:pPr>
              <a:r>
                <a:rPr kumimoji="1" lang="en-US" altLang="zh-CN" sz="1050" b="1" kern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ea typeface="微软雅黑" panose="020B0503020204020204" pitchFamily="34" charset="-122"/>
                  <a:cs typeface="+mn-ea"/>
                  <a:sym typeface="+mn-lt"/>
                </a:rPr>
                <a:t>Disgust</a:t>
              </a:r>
              <a:endParaRPr kumimoji="1" lang="zh-TW" altLang="en-US" sz="1050" b="1" kern="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53162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7571">
        <p:fade/>
      </p:transition>
    </mc:Choice>
    <mc:Fallback xmlns="">
      <p:transition spd="med" advTm="37571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圖片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14" t="11575" r="9288" b="5382"/>
          <a:stretch/>
        </p:blipFill>
        <p:spPr>
          <a:xfrm>
            <a:off x="5964228" y="1066899"/>
            <a:ext cx="2808308" cy="2143576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14" t="11575" r="9505" b="5382"/>
          <a:stretch/>
        </p:blipFill>
        <p:spPr>
          <a:xfrm>
            <a:off x="3150690" y="1066898"/>
            <a:ext cx="2792500" cy="2137193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97" t="11864" r="9288" b="5092"/>
          <a:stretch/>
        </p:blipFill>
        <p:spPr>
          <a:xfrm>
            <a:off x="321344" y="1066898"/>
            <a:ext cx="2829346" cy="215390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-1" y="0"/>
            <a:ext cx="8092857" cy="76866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endParaRPr kumimoji="1" lang="zh-TW" altLang="en-US" sz="28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492699" y="30642"/>
            <a:ext cx="6726521" cy="7325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Experiment</a:t>
            </a:r>
            <a:r>
              <a:rPr kumimoji="1" lang="zh-CN" altLang="en-US" sz="32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–</a:t>
            </a:r>
            <a:r>
              <a:rPr kumimoji="1" lang="zh-CN" altLang="en-US" sz="32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800" kern="0">
                <a:latin typeface="Arial"/>
                <a:ea typeface="Times New Roman" charset="0"/>
                <a:cs typeface="Arial"/>
                <a:sym typeface="+mn-lt"/>
              </a:rPr>
              <a:t>GMM</a:t>
            </a:r>
            <a:r>
              <a:rPr kumimoji="1" lang="zh-CN" altLang="en-US" sz="28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800" kern="0">
                <a:latin typeface="Arial"/>
                <a:ea typeface="Times New Roman" charset="0"/>
                <a:cs typeface="Arial"/>
                <a:sym typeface="+mn-lt"/>
              </a:rPr>
              <a:t>Prediction</a:t>
            </a:r>
            <a:r>
              <a:rPr kumimoji="1" lang="zh-CN" altLang="en-US" sz="28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800" kern="0">
                <a:latin typeface="Arial"/>
                <a:ea typeface="Times New Roman" charset="0"/>
                <a:cs typeface="Arial"/>
                <a:sym typeface="+mn-lt"/>
              </a:rPr>
              <a:t>Results</a:t>
            </a:r>
            <a:endParaRPr kumimoji="1" lang="zh-TW" altLang="en-US" sz="2800" kern="0">
              <a:latin typeface="Arial"/>
              <a:ea typeface="Times New Roman" charset="0"/>
              <a:cs typeface="Arial"/>
              <a:sym typeface="+mn-lt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927782" y="2673901"/>
            <a:ext cx="518091" cy="3724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fear</a:t>
            </a:r>
            <a:endParaRPr kumimoji="1" lang="zh-TW" altLang="en-US" sz="14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2157556" y="2639614"/>
            <a:ext cx="434734" cy="41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EC</a:t>
            </a:r>
            <a:endParaRPr kumimoji="1" lang="zh-TW" altLang="en-US" sz="16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3849939" y="2693272"/>
            <a:ext cx="518091" cy="3724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fear</a:t>
            </a:r>
            <a:endParaRPr kumimoji="1" lang="zh-TW" altLang="en-US" sz="14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4889768" y="2674937"/>
            <a:ext cx="428322" cy="41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RF</a:t>
            </a:r>
            <a:endParaRPr kumimoji="1" lang="zh-TW" altLang="en-US" sz="16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6637101" y="2693272"/>
            <a:ext cx="518091" cy="3724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fear</a:t>
            </a:r>
            <a:endParaRPr kumimoji="1" lang="zh-TW" altLang="en-US" sz="14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7751426" y="2677691"/>
            <a:ext cx="655949" cy="41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CNN</a:t>
            </a:r>
            <a:endParaRPr kumimoji="1" lang="zh-TW" altLang="en-US" sz="16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19" name="圖片 18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44" t="8958" r="8263" b="5833"/>
          <a:stretch/>
        </p:blipFill>
        <p:spPr>
          <a:xfrm>
            <a:off x="321344" y="3553557"/>
            <a:ext cx="3104702" cy="3119958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32" t="11575" r="9722" b="5671"/>
          <a:stretch/>
        </p:blipFill>
        <p:spPr>
          <a:xfrm>
            <a:off x="8793574" y="1066899"/>
            <a:ext cx="2792500" cy="2141166"/>
          </a:xfrm>
          <a:prstGeom prst="rect">
            <a:avLst/>
          </a:prstGeom>
        </p:spPr>
      </p:pic>
      <p:sp>
        <p:nvSpPr>
          <p:cNvPr id="23" name="文字方塊 22"/>
          <p:cNvSpPr txBox="1"/>
          <p:nvPr/>
        </p:nvSpPr>
        <p:spPr>
          <a:xfrm>
            <a:off x="9458494" y="2694863"/>
            <a:ext cx="518091" cy="3724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fear</a:t>
            </a:r>
            <a:endParaRPr kumimoji="1" lang="zh-TW" altLang="en-US" sz="14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10572819" y="2679282"/>
            <a:ext cx="479618" cy="41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NB</a:t>
            </a:r>
            <a:endParaRPr kumimoji="1" lang="zh-TW" altLang="en-US" sz="16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graphicFrame>
        <p:nvGraphicFramePr>
          <p:cNvPr id="22" name="圖表 2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75799924"/>
              </p:ext>
            </p:extLst>
          </p:nvPr>
        </p:nvGraphicFramePr>
        <p:xfrm>
          <a:off x="3802461" y="3570816"/>
          <a:ext cx="5309268" cy="30854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3852-3E02-994E-8C07-E1FB887EDC55}" type="slidenum">
              <a:rPr kumimoji="1" lang="zh-TW" altLang="en-US" smtClean="0"/>
              <a:pPr/>
              <a:t>60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90060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-1" y="0"/>
            <a:ext cx="8092857" cy="76866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endParaRPr kumimoji="1" lang="zh-TW" altLang="en-US" sz="28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492699" y="30642"/>
            <a:ext cx="6726521" cy="7325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Experiment</a:t>
            </a:r>
            <a:r>
              <a:rPr kumimoji="1" lang="zh-CN" altLang="en-US" sz="32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–</a:t>
            </a:r>
            <a:r>
              <a:rPr kumimoji="1" lang="zh-CN" altLang="en-US" sz="32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800" kern="0">
                <a:latin typeface="Arial"/>
                <a:ea typeface="Times New Roman" charset="0"/>
                <a:cs typeface="Arial"/>
                <a:sym typeface="+mn-lt"/>
              </a:rPr>
              <a:t>GMM</a:t>
            </a:r>
            <a:r>
              <a:rPr kumimoji="1" lang="zh-CN" altLang="en-US" sz="28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800" kern="0">
                <a:latin typeface="Arial"/>
                <a:ea typeface="Times New Roman" charset="0"/>
                <a:cs typeface="Arial"/>
                <a:sym typeface="+mn-lt"/>
              </a:rPr>
              <a:t>Prediction</a:t>
            </a:r>
            <a:r>
              <a:rPr kumimoji="1" lang="zh-CN" altLang="en-US" sz="28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800" kern="0">
                <a:latin typeface="Arial"/>
                <a:ea typeface="Times New Roman" charset="0"/>
                <a:cs typeface="Arial"/>
                <a:sym typeface="+mn-lt"/>
              </a:rPr>
              <a:t>Results</a:t>
            </a:r>
            <a:endParaRPr kumimoji="1" lang="zh-TW" altLang="en-US" sz="2800" kern="0">
              <a:latin typeface="Arial"/>
              <a:ea typeface="Times New Roman" charset="0"/>
              <a:cs typeface="Arial"/>
              <a:sym typeface="+mn-lt"/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492699" y="1163927"/>
            <a:ext cx="8295701" cy="1052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4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Though</a:t>
            </a:r>
            <a:r>
              <a:rPr kumimoji="1" lang="zh-CN" altLang="en-US" sz="24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the</a:t>
            </a:r>
            <a:r>
              <a:rPr kumimoji="1" lang="zh-CN" altLang="en-US" sz="24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variance</a:t>
            </a:r>
            <a:r>
              <a:rPr kumimoji="1" lang="zh-CN" altLang="en-US" sz="24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</a:t>
            </a:r>
            <a:r>
              <a:rPr kumimoji="1" lang="zh-CN" altLang="en-US" sz="24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ratings</a:t>
            </a:r>
            <a:r>
              <a:rPr kumimoji="1" lang="zh-CN" altLang="en-US" sz="24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is</a:t>
            </a:r>
            <a:r>
              <a:rPr kumimoji="1" lang="zh-CN" altLang="en-US" sz="24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high,</a:t>
            </a:r>
            <a:r>
              <a:rPr kumimoji="1" lang="zh-CN" altLang="en-US" sz="24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i="1" kern="0" dirty="0" err="1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EmoPredictor</a:t>
            </a:r>
            <a:r>
              <a:rPr kumimoji="1" lang="zh-CN" altLang="en-US" sz="24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can</a:t>
            </a:r>
            <a:r>
              <a:rPr kumimoji="1" lang="zh-CN" altLang="en-US" sz="24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still</a:t>
            </a:r>
            <a:r>
              <a:rPr kumimoji="1" lang="zh-CN" altLang="en-US" sz="24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catch</a:t>
            </a:r>
            <a:r>
              <a:rPr kumimoji="1" lang="zh-CN" altLang="en-US" sz="24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the</a:t>
            </a:r>
            <a:r>
              <a:rPr kumimoji="1" lang="zh-CN" altLang="en-US" sz="24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i="1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expected</a:t>
            </a:r>
            <a:r>
              <a:rPr kumimoji="1" lang="zh-CN" altLang="en-US" sz="24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position</a:t>
            </a:r>
            <a:endParaRPr kumimoji="1" lang="zh-TW" altLang="en-US" sz="24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492700" y="2330823"/>
            <a:ext cx="8295701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spcBef>
                <a:spcPts val="600"/>
              </a:spcBef>
              <a:buFont typeface="Arial" charset="0"/>
              <a:buChar char="•"/>
            </a:pP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Joy,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surprise,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anticipation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and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trust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are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high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valence</a:t>
            </a:r>
            <a:endParaRPr kumimoji="1" lang="zh-TW" altLang="en-US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8" name="文字方塊 27"/>
          <p:cNvSpPr txBox="1"/>
          <p:nvPr/>
        </p:nvSpPr>
        <p:spPr>
          <a:xfrm>
            <a:off x="492700" y="2783255"/>
            <a:ext cx="8867201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spcBef>
                <a:spcPts val="600"/>
              </a:spcBef>
              <a:buFont typeface="Arial" charset="0"/>
              <a:buChar char="•"/>
            </a:pP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Disgust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is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low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valence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and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high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arousal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(anger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cover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high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arousal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partly)</a:t>
            </a:r>
            <a:endParaRPr kumimoji="1" lang="zh-TW" altLang="en-US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9" name="文字方塊 28"/>
          <p:cNvSpPr txBox="1"/>
          <p:nvPr/>
        </p:nvSpPr>
        <p:spPr>
          <a:xfrm>
            <a:off x="492700" y="3235687"/>
            <a:ext cx="5057201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spcBef>
                <a:spcPts val="600"/>
              </a:spcBef>
              <a:buFont typeface="Arial" charset="0"/>
              <a:buChar char="•"/>
            </a:pP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Sadness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is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low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valence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and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low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arousal</a:t>
            </a:r>
            <a:endParaRPr kumimoji="1" lang="zh-TW" altLang="en-US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0" name="文字方塊 29"/>
          <p:cNvSpPr txBox="1"/>
          <p:nvPr/>
        </p:nvSpPr>
        <p:spPr>
          <a:xfrm>
            <a:off x="492699" y="3688119"/>
            <a:ext cx="5984302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spcBef>
                <a:spcPts val="600"/>
              </a:spcBef>
              <a:buFont typeface="Arial" charset="0"/>
              <a:buChar char="•"/>
            </a:pP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Most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the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predictions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with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expected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direction</a:t>
            </a:r>
            <a:endParaRPr kumimoji="1" lang="zh-TW" altLang="en-US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1" name="文字方塊 30"/>
          <p:cNvSpPr txBox="1"/>
          <p:nvPr/>
        </p:nvSpPr>
        <p:spPr>
          <a:xfrm>
            <a:off x="492699" y="4559551"/>
            <a:ext cx="8295701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What</a:t>
            </a:r>
            <a:r>
              <a:rPr kumimoji="1" lang="zh-CN" altLang="en-US" sz="2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roles</a:t>
            </a:r>
            <a:r>
              <a:rPr kumimoji="1" lang="zh-CN" altLang="en-US" sz="24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do</a:t>
            </a:r>
            <a:r>
              <a:rPr kumimoji="1" lang="zh-CN" altLang="en-US" sz="2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the</a:t>
            </a:r>
            <a:r>
              <a:rPr kumimoji="1" lang="zh-CN" altLang="en-US" sz="2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classifiers</a:t>
            </a:r>
            <a:r>
              <a:rPr kumimoji="1" lang="zh-CN" altLang="en-US" sz="24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play?</a:t>
            </a:r>
            <a:endParaRPr kumimoji="1" lang="zh-TW" altLang="en-US" sz="24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2" name="文字方塊 31"/>
          <p:cNvSpPr txBox="1"/>
          <p:nvPr/>
        </p:nvSpPr>
        <p:spPr>
          <a:xfrm>
            <a:off x="492699" y="5159715"/>
            <a:ext cx="8295701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spcBef>
                <a:spcPts val="600"/>
              </a:spcBef>
              <a:buFont typeface="Arial" charset="0"/>
              <a:buChar char="•"/>
            </a:pP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Does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accuracy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classifier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matter?</a:t>
            </a:r>
            <a:endParaRPr kumimoji="1" lang="zh-TW" altLang="en-US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3852-3E02-994E-8C07-E1FB887EDC55}" type="slidenum">
              <a:rPr kumimoji="1" lang="zh-TW" altLang="en-US" smtClean="0"/>
              <a:pPr/>
              <a:t>61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49826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2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-1" y="0"/>
            <a:ext cx="8092857" cy="76866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endParaRPr kumimoji="1" lang="zh-TW" altLang="en-US" sz="28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492699" y="30642"/>
            <a:ext cx="6726521" cy="7325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Experiment</a:t>
            </a:r>
            <a:r>
              <a:rPr kumimoji="1" lang="zh-CN" altLang="en-US" sz="32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–</a:t>
            </a:r>
            <a:r>
              <a:rPr kumimoji="1" lang="zh-CN" altLang="en-US" sz="32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800" kern="0">
                <a:latin typeface="Arial"/>
                <a:ea typeface="Times New Roman" charset="0"/>
                <a:cs typeface="Arial"/>
                <a:sym typeface="+mn-lt"/>
              </a:rPr>
              <a:t>GMM</a:t>
            </a:r>
            <a:r>
              <a:rPr kumimoji="1" lang="zh-CN" altLang="en-US" sz="28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800" kern="0">
                <a:latin typeface="Arial"/>
                <a:ea typeface="Times New Roman" charset="0"/>
                <a:cs typeface="Arial"/>
                <a:sym typeface="+mn-lt"/>
              </a:rPr>
              <a:t>Prediction</a:t>
            </a:r>
            <a:r>
              <a:rPr kumimoji="1" lang="zh-CN" altLang="en-US" sz="28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800" kern="0">
                <a:latin typeface="Arial"/>
                <a:ea typeface="Times New Roman" charset="0"/>
                <a:cs typeface="Arial"/>
                <a:sym typeface="+mn-lt"/>
              </a:rPr>
              <a:t>Results</a:t>
            </a:r>
            <a:endParaRPr kumimoji="1" lang="zh-TW" altLang="en-US" sz="2800" kern="0">
              <a:latin typeface="Arial"/>
              <a:ea typeface="Times New Roman" charset="0"/>
              <a:cs typeface="Arial"/>
              <a:sym typeface="+mn-lt"/>
            </a:endParaRPr>
          </a:p>
        </p:txBody>
      </p:sp>
      <p:graphicFrame>
        <p:nvGraphicFramePr>
          <p:cNvPr id="13" name="圖表 1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29538274"/>
              </p:ext>
            </p:extLst>
          </p:nvPr>
        </p:nvGraphicFramePr>
        <p:xfrm>
          <a:off x="492699" y="1409975"/>
          <a:ext cx="4650801" cy="25315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4" name="圖表 1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4749078"/>
              </p:ext>
            </p:extLst>
          </p:nvPr>
        </p:nvGraphicFramePr>
        <p:xfrm>
          <a:off x="492699" y="3937580"/>
          <a:ext cx="4650801" cy="22732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6" name="文字方塊 15"/>
          <p:cNvSpPr txBox="1"/>
          <p:nvPr/>
        </p:nvSpPr>
        <p:spPr>
          <a:xfrm>
            <a:off x="4046427" y="1524032"/>
            <a:ext cx="962474" cy="4124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CNN</a:t>
            </a:r>
            <a:endParaRPr kumimoji="1" lang="zh-TW" altLang="en-US" sz="16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" name="向右箭號 1"/>
          <p:cNvSpPr/>
          <p:nvPr/>
        </p:nvSpPr>
        <p:spPr>
          <a:xfrm rot="5400000">
            <a:off x="2185810" y="2549993"/>
            <a:ext cx="489993" cy="28405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kumimoji="1" lang="zh-TW" altLang="en-US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5407108" y="3233796"/>
            <a:ext cx="508442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Though</a:t>
            </a: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CNN</a:t>
            </a: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can</a:t>
            </a:r>
            <a:r>
              <a:rPr kumimoji="1" lang="en-US" altLang="zh-CN" sz="2000" kern="0" dirty="0" smtClean="0">
                <a:ea typeface="微软雅黑" panose="020B0503020204020204" pitchFamily="34" charset="-122"/>
                <a:cs typeface="+mn-ea"/>
                <a:sym typeface="+mn-lt"/>
              </a:rPr>
              <a:t>not</a:t>
            </a:r>
            <a:r>
              <a:rPr kumimoji="1" lang="zh-CN" altLang="en-US" sz="2000" kern="0" dirty="0" smtClean="0">
                <a:latin typeface="+mn-ea"/>
                <a:cs typeface="+mn-ea"/>
                <a:sym typeface="+mn-lt"/>
              </a:rPr>
              <a:t> </a:t>
            </a:r>
            <a:r>
              <a:rPr kumimoji="1" lang="en-US" altLang="zh-CN" sz="2000" kern="0" dirty="0">
                <a:latin typeface="+mn-ea"/>
                <a:cs typeface="+mn-ea"/>
                <a:sym typeface="+mn-lt"/>
              </a:rPr>
              <a:t>detect</a:t>
            </a:r>
            <a:r>
              <a:rPr kumimoji="1" lang="zh-CN" altLang="en-US" sz="2000" kern="0" dirty="0">
                <a:latin typeface="+mn-ea"/>
                <a:cs typeface="+mn-ea"/>
                <a:sym typeface="+mn-lt"/>
              </a:rPr>
              <a:t> </a:t>
            </a:r>
            <a:r>
              <a:rPr kumimoji="1" lang="en-US" altLang="zh-CN" sz="2000" kern="0" dirty="0">
                <a:latin typeface="+mn-ea"/>
                <a:cs typeface="+mn-ea"/>
                <a:sym typeface="+mn-lt"/>
              </a:rPr>
              <a:t>surprise,</a:t>
            </a:r>
            <a:endParaRPr kumimoji="1" lang="zh-TW" altLang="en-US" sz="20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688711" y="5736425"/>
            <a:ext cx="962474" cy="4124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surprise</a:t>
            </a:r>
            <a:endParaRPr kumimoji="1" lang="zh-TW" altLang="en-US" sz="16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5407107" y="3648471"/>
            <a:ext cx="571317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it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still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shows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the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expected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trend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in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prediction</a:t>
            </a:r>
            <a:endParaRPr kumimoji="1" lang="zh-TW" altLang="en-US" sz="20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151333" y="940525"/>
            <a:ext cx="6393097" cy="41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Classification</a:t>
            </a:r>
            <a:r>
              <a:rPr kumimoji="1"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performance</a:t>
            </a:r>
            <a:r>
              <a:rPr kumimoji="1" lang="zh-CN" altLang="en-US" sz="16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and</a:t>
            </a:r>
            <a:r>
              <a:rPr kumimoji="1" lang="zh-CN" altLang="en-US" sz="16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prediction</a:t>
            </a:r>
            <a:r>
              <a:rPr kumimoji="1" lang="zh-CN" altLang="en-US" sz="16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performance</a:t>
            </a:r>
            <a:r>
              <a:rPr kumimoji="1" lang="zh-CN" altLang="en-US" sz="16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</a:t>
            </a:r>
            <a:r>
              <a:rPr kumimoji="1" lang="zh-CN" altLang="en-US" sz="16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CNN</a:t>
            </a:r>
            <a:endParaRPr kumimoji="1" lang="zh-TW" altLang="en-US" sz="16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3852-3E02-994E-8C07-E1FB887EDC55}" type="slidenum">
              <a:rPr kumimoji="1" lang="zh-TW" altLang="en-US" smtClean="0"/>
              <a:pPr/>
              <a:t>62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0573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-1" y="0"/>
            <a:ext cx="8092857" cy="76866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endParaRPr kumimoji="1" lang="zh-TW" altLang="en-US" sz="28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492699" y="30642"/>
            <a:ext cx="6726521" cy="7325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Experiment</a:t>
            </a:r>
            <a:r>
              <a:rPr kumimoji="1" lang="zh-CN" altLang="en-US" sz="32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–</a:t>
            </a:r>
            <a:r>
              <a:rPr kumimoji="1" lang="zh-CN" altLang="en-US" sz="32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800" kern="0">
                <a:latin typeface="Arial"/>
                <a:ea typeface="Times New Roman" charset="0"/>
                <a:cs typeface="Arial"/>
                <a:sym typeface="+mn-lt"/>
              </a:rPr>
              <a:t>GMM</a:t>
            </a:r>
            <a:r>
              <a:rPr kumimoji="1" lang="zh-CN" altLang="en-US" sz="28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800" kern="0">
                <a:latin typeface="Arial"/>
                <a:ea typeface="Times New Roman" charset="0"/>
                <a:cs typeface="Arial"/>
                <a:sym typeface="+mn-lt"/>
              </a:rPr>
              <a:t>Prediction</a:t>
            </a:r>
            <a:r>
              <a:rPr kumimoji="1" lang="zh-CN" altLang="en-US" sz="28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800" kern="0">
                <a:latin typeface="Arial"/>
                <a:ea typeface="Times New Roman" charset="0"/>
                <a:cs typeface="Arial"/>
                <a:sym typeface="+mn-lt"/>
              </a:rPr>
              <a:t>Results</a:t>
            </a:r>
            <a:endParaRPr kumimoji="1" lang="zh-TW" altLang="en-US" sz="2800" kern="0">
              <a:latin typeface="Arial"/>
              <a:ea typeface="Times New Roman" charset="0"/>
              <a:cs typeface="Arial"/>
              <a:sym typeface="+mn-lt"/>
            </a:endParaRPr>
          </a:p>
        </p:txBody>
      </p:sp>
      <p:pic>
        <p:nvPicPr>
          <p:cNvPr id="15" name="圖片 1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97" t="11863" r="9071" b="5961"/>
          <a:stretch/>
        </p:blipFill>
        <p:spPr>
          <a:xfrm>
            <a:off x="4441696" y="1495887"/>
            <a:ext cx="3651160" cy="2743200"/>
          </a:xfrm>
          <a:prstGeom prst="rect">
            <a:avLst/>
          </a:prstGeom>
        </p:spPr>
      </p:pic>
      <p:sp>
        <p:nvSpPr>
          <p:cNvPr id="18" name="文字方塊 17"/>
          <p:cNvSpPr txBox="1"/>
          <p:nvPr/>
        </p:nvSpPr>
        <p:spPr>
          <a:xfrm>
            <a:off x="5459041" y="3568666"/>
            <a:ext cx="808235" cy="3724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disgust</a:t>
            </a:r>
            <a:endParaRPr kumimoji="1" lang="zh-TW" altLang="en-US" sz="14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6650742" y="3569503"/>
            <a:ext cx="434734" cy="41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EC</a:t>
            </a:r>
            <a:endParaRPr kumimoji="1" lang="zh-TW" altLang="en-US" sz="16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21" name="圖片 2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14" t="11575" r="9505" b="6250"/>
          <a:stretch/>
        </p:blipFill>
        <p:spPr>
          <a:xfrm>
            <a:off x="8180433" y="1477116"/>
            <a:ext cx="3646970" cy="2761971"/>
          </a:xfrm>
          <a:prstGeom prst="rect">
            <a:avLst/>
          </a:prstGeom>
        </p:spPr>
      </p:pic>
      <p:sp>
        <p:nvSpPr>
          <p:cNvPr id="23" name="文字方塊 22"/>
          <p:cNvSpPr txBox="1"/>
          <p:nvPr/>
        </p:nvSpPr>
        <p:spPr>
          <a:xfrm>
            <a:off x="9167161" y="3574325"/>
            <a:ext cx="808235" cy="3724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disgust</a:t>
            </a:r>
            <a:endParaRPr kumimoji="1" lang="zh-TW" altLang="en-US" sz="14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10313978" y="3560417"/>
            <a:ext cx="479618" cy="41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NB</a:t>
            </a:r>
            <a:endParaRPr kumimoji="1" lang="zh-TW" altLang="en-US" sz="16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146690" y="1011559"/>
            <a:ext cx="6120586" cy="3724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Classification</a:t>
            </a:r>
            <a:r>
              <a:rPr kumimoji="1" lang="zh-CN" altLang="en-US" sz="1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performance</a:t>
            </a:r>
            <a:r>
              <a:rPr kumimoji="1" lang="zh-CN" altLang="en-US" sz="1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4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and</a:t>
            </a:r>
            <a:r>
              <a:rPr kumimoji="1" lang="zh-CN" altLang="en-US" sz="14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4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prediction</a:t>
            </a:r>
            <a:r>
              <a:rPr kumimoji="1" lang="zh-CN" altLang="en-US" sz="14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4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performance</a:t>
            </a:r>
            <a:r>
              <a:rPr kumimoji="1" lang="zh-CN" altLang="en-US" sz="14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4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</a:t>
            </a:r>
            <a:r>
              <a:rPr kumimoji="1" lang="zh-CN" altLang="en-US" sz="14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4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EC</a:t>
            </a:r>
            <a:r>
              <a:rPr kumimoji="1" lang="zh-CN" altLang="en-US" sz="14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4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and</a:t>
            </a:r>
            <a:r>
              <a:rPr kumimoji="1" lang="zh-CN" altLang="en-US" sz="14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4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NB</a:t>
            </a:r>
            <a:endParaRPr kumimoji="1" lang="zh-TW" altLang="en-US" sz="14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8" name="文字方塊 27"/>
          <p:cNvSpPr txBox="1"/>
          <p:nvPr/>
        </p:nvSpPr>
        <p:spPr>
          <a:xfrm>
            <a:off x="609600" y="4537210"/>
            <a:ext cx="855756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Naïve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Bayes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performs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better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than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Emotion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Classifier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on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disgust</a:t>
            </a:r>
            <a:endParaRPr kumimoji="1" lang="zh-TW" altLang="en-US" sz="20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graphicFrame>
        <p:nvGraphicFramePr>
          <p:cNvPr id="29" name="圖表 2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50099355"/>
              </p:ext>
            </p:extLst>
          </p:nvPr>
        </p:nvGraphicFramePr>
        <p:xfrm>
          <a:off x="274820" y="1495887"/>
          <a:ext cx="4079299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30" name="文字方塊 29"/>
          <p:cNvSpPr txBox="1"/>
          <p:nvPr/>
        </p:nvSpPr>
        <p:spPr>
          <a:xfrm>
            <a:off x="609600" y="5057972"/>
            <a:ext cx="855756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But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the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prediction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Naïve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Bayes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is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not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what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we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expect</a:t>
            </a:r>
            <a:endParaRPr kumimoji="1" lang="zh-TW" altLang="en-US" sz="20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3852-3E02-994E-8C07-E1FB887EDC55}" type="slidenum">
              <a:rPr kumimoji="1" lang="zh-TW" altLang="en-US" smtClean="0"/>
              <a:pPr/>
              <a:t>63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177250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-1" y="0"/>
            <a:ext cx="8092857" cy="76866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endParaRPr kumimoji="1" lang="zh-TW" altLang="en-US" sz="28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492699" y="30642"/>
            <a:ext cx="6726521" cy="7325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Experiment</a:t>
            </a:r>
            <a:r>
              <a:rPr kumimoji="1" lang="zh-CN" altLang="en-US" sz="32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–</a:t>
            </a:r>
            <a:r>
              <a:rPr kumimoji="1" lang="zh-CN" altLang="en-US" sz="32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800" kern="0">
                <a:latin typeface="Arial"/>
                <a:ea typeface="Times New Roman" charset="0"/>
                <a:cs typeface="Arial"/>
                <a:sym typeface="+mn-lt"/>
              </a:rPr>
              <a:t>GMM</a:t>
            </a:r>
            <a:r>
              <a:rPr kumimoji="1" lang="zh-CN" altLang="en-US" sz="28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800" kern="0">
                <a:latin typeface="Arial"/>
                <a:ea typeface="Times New Roman" charset="0"/>
                <a:cs typeface="Arial"/>
                <a:sym typeface="+mn-lt"/>
              </a:rPr>
              <a:t>Prediction</a:t>
            </a:r>
            <a:r>
              <a:rPr kumimoji="1" lang="zh-CN" altLang="en-US" sz="28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800" kern="0">
                <a:latin typeface="Arial"/>
                <a:ea typeface="Times New Roman" charset="0"/>
                <a:cs typeface="Arial"/>
                <a:sym typeface="+mn-lt"/>
              </a:rPr>
              <a:t>Results</a:t>
            </a:r>
            <a:endParaRPr kumimoji="1" lang="zh-TW" altLang="en-US" sz="2800" kern="0">
              <a:latin typeface="Arial"/>
              <a:ea typeface="Times New Roman" charset="0"/>
              <a:cs typeface="Arial"/>
              <a:sym typeface="+mn-lt"/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1169250" y="5384021"/>
            <a:ext cx="861100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If</a:t>
            </a: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</a:t>
            </a: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text</a:t>
            </a: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is</a:t>
            </a: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misclassified,</a:t>
            </a: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it</a:t>
            </a: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still</a:t>
            </a: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could</a:t>
            </a: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be</a:t>
            </a: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correctly</a:t>
            </a: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predicted</a:t>
            </a: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by</a:t>
            </a: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combining</a:t>
            </a: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ratings</a:t>
            </a:r>
            <a:r>
              <a:rPr kumimoji="1" lang="zh-CN" altLang="en-US" sz="2000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distribution</a:t>
            </a:r>
            <a:r>
              <a:rPr kumimoji="1" lang="zh-CN" altLang="en-US" sz="2000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and</a:t>
            </a: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emotion</a:t>
            </a:r>
            <a:r>
              <a:rPr kumimoji="1" lang="zh-CN" altLang="en-US" sz="2000" kern="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probability</a:t>
            </a:r>
            <a:endParaRPr kumimoji="1" lang="zh-TW" altLang="en-US" sz="2000" kern="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graphicFrame>
        <p:nvGraphicFramePr>
          <p:cNvPr id="15" name="圖表 1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43410107"/>
              </p:ext>
            </p:extLst>
          </p:nvPr>
        </p:nvGraphicFramePr>
        <p:xfrm>
          <a:off x="1169250" y="1539283"/>
          <a:ext cx="4502267" cy="274907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8" name="圖表 1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95005729"/>
              </p:ext>
            </p:extLst>
          </p:nvPr>
        </p:nvGraphicFramePr>
        <p:xfrm>
          <a:off x="6235773" y="1539283"/>
          <a:ext cx="4560564" cy="274907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9" name="文字方塊 18"/>
          <p:cNvSpPr txBox="1"/>
          <p:nvPr/>
        </p:nvSpPr>
        <p:spPr>
          <a:xfrm>
            <a:off x="1791571" y="1161361"/>
            <a:ext cx="3209533" cy="3724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Classification</a:t>
            </a:r>
            <a:r>
              <a:rPr kumimoji="1" lang="zh-CN" altLang="en-US" sz="1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performance</a:t>
            </a:r>
            <a:r>
              <a:rPr kumimoji="1" lang="zh-CN" altLang="en-US" sz="1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(overall)</a:t>
            </a:r>
            <a:endParaRPr kumimoji="1" lang="zh-TW" altLang="en-US" sz="14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6911288" y="1119335"/>
            <a:ext cx="2962671" cy="3724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Prediction</a:t>
            </a:r>
            <a:r>
              <a:rPr kumimoji="1" lang="zh-CN" altLang="en-US" sz="1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performance</a:t>
            </a:r>
            <a:r>
              <a:rPr kumimoji="1" lang="zh-CN" altLang="en-US" sz="1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(overall)</a:t>
            </a:r>
            <a:endParaRPr kumimoji="1" lang="zh-TW" altLang="en-US" sz="14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1169250" y="4660938"/>
            <a:ext cx="983563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Naïve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Bayes: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higher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classification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performance,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lower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prediction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performance</a:t>
            </a:r>
            <a:endParaRPr kumimoji="1" lang="zh-TW" altLang="en-US" sz="20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3852-3E02-994E-8C07-E1FB887EDC55}" type="slidenum">
              <a:rPr kumimoji="1" lang="zh-TW" altLang="en-US" smtClean="0"/>
              <a:pPr/>
              <a:t>64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30679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-1" y="0"/>
            <a:ext cx="8092857" cy="76866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endParaRPr kumimoji="1" lang="zh-TW" altLang="en-US" sz="28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492699" y="30642"/>
            <a:ext cx="6726521" cy="7325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Experiment</a:t>
            </a:r>
            <a:r>
              <a:rPr kumimoji="1" lang="zh-CN" altLang="en-US" sz="32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–</a:t>
            </a:r>
            <a:r>
              <a:rPr kumimoji="1" lang="zh-CN" altLang="en-US" sz="32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800" kern="0">
                <a:latin typeface="Arial"/>
                <a:ea typeface="Times New Roman" charset="0"/>
                <a:cs typeface="Arial"/>
                <a:sym typeface="+mn-lt"/>
              </a:rPr>
              <a:t>GMM</a:t>
            </a:r>
            <a:r>
              <a:rPr kumimoji="1" lang="zh-CN" altLang="en-US" sz="28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800" kern="0">
                <a:latin typeface="Arial"/>
                <a:ea typeface="Times New Roman" charset="0"/>
                <a:cs typeface="Arial"/>
                <a:sym typeface="+mn-lt"/>
              </a:rPr>
              <a:t>Prediction</a:t>
            </a:r>
            <a:r>
              <a:rPr kumimoji="1" lang="zh-CN" altLang="en-US" sz="28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800" kern="0">
                <a:latin typeface="Arial"/>
                <a:ea typeface="Times New Roman" charset="0"/>
                <a:cs typeface="Arial"/>
                <a:sym typeface="+mn-lt"/>
              </a:rPr>
              <a:t>Results</a:t>
            </a:r>
            <a:endParaRPr kumimoji="1" lang="zh-TW" altLang="en-US" sz="2800" kern="0">
              <a:latin typeface="Arial"/>
              <a:ea typeface="Times New Roman" charset="0"/>
              <a:cs typeface="Arial"/>
              <a:sym typeface="+mn-lt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492699" y="896673"/>
            <a:ext cx="3886000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Leave-one-out</a:t>
            </a:r>
            <a:r>
              <a:rPr kumimoji="1" lang="zh-CN" altLang="en-US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validation</a:t>
            </a:r>
            <a:endParaRPr kumimoji="1" lang="zh-TW" altLang="en-US" sz="24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68" t="10996" r="9335" b="5382"/>
          <a:stretch/>
        </p:blipFill>
        <p:spPr>
          <a:xfrm>
            <a:off x="492699" y="1597148"/>
            <a:ext cx="2885501" cy="2217845"/>
          </a:xfrm>
          <a:prstGeom prst="rect">
            <a:avLst/>
          </a:prstGeom>
        </p:spPr>
      </p:pic>
      <p:sp>
        <p:nvSpPr>
          <p:cNvPr id="26" name="文字方塊 25"/>
          <p:cNvSpPr txBox="1"/>
          <p:nvPr/>
        </p:nvSpPr>
        <p:spPr>
          <a:xfrm>
            <a:off x="2116541" y="3260886"/>
            <a:ext cx="638316" cy="41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trust</a:t>
            </a:r>
            <a:endParaRPr kumimoji="1" lang="zh-TW" altLang="en-US" sz="16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14" t="11575" r="9723" b="5671"/>
          <a:stretch/>
        </p:blipFill>
        <p:spPr>
          <a:xfrm>
            <a:off x="3378200" y="1597148"/>
            <a:ext cx="2870200" cy="2194858"/>
          </a:xfrm>
          <a:prstGeom prst="rect">
            <a:avLst/>
          </a:prstGeom>
        </p:spPr>
      </p:pic>
      <p:sp>
        <p:nvSpPr>
          <p:cNvPr id="29" name="文字方塊 28"/>
          <p:cNvSpPr txBox="1"/>
          <p:nvPr/>
        </p:nvSpPr>
        <p:spPr>
          <a:xfrm>
            <a:off x="5002042" y="3260885"/>
            <a:ext cx="478016" cy="41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joy</a:t>
            </a:r>
            <a:endParaRPr kumimoji="1" lang="zh-TW" altLang="en-US" sz="16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14" t="11574" r="9505" b="5093"/>
          <a:stretch/>
        </p:blipFill>
        <p:spPr>
          <a:xfrm>
            <a:off x="6263700" y="1597148"/>
            <a:ext cx="2857887" cy="2194858"/>
          </a:xfrm>
          <a:prstGeom prst="rect">
            <a:avLst/>
          </a:prstGeom>
        </p:spPr>
      </p:pic>
      <p:sp>
        <p:nvSpPr>
          <p:cNvPr id="30" name="文字方塊 29"/>
          <p:cNvSpPr txBox="1"/>
          <p:nvPr/>
        </p:nvSpPr>
        <p:spPr>
          <a:xfrm>
            <a:off x="7872242" y="3260884"/>
            <a:ext cx="960519" cy="41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surprise</a:t>
            </a:r>
            <a:endParaRPr kumimoji="1" lang="zh-TW" altLang="en-US" sz="16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50" t="11622" r="9552" b="5624"/>
          <a:stretch/>
        </p:blipFill>
        <p:spPr>
          <a:xfrm>
            <a:off x="9133901" y="1597148"/>
            <a:ext cx="2885548" cy="2194858"/>
          </a:xfrm>
          <a:prstGeom prst="rect">
            <a:avLst/>
          </a:prstGeom>
        </p:spPr>
      </p:pic>
      <p:sp>
        <p:nvSpPr>
          <p:cNvPr id="31" name="文字方塊 30"/>
          <p:cNvSpPr txBox="1"/>
          <p:nvPr/>
        </p:nvSpPr>
        <p:spPr>
          <a:xfrm>
            <a:off x="10633736" y="3260884"/>
            <a:ext cx="1346844" cy="41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anticipation</a:t>
            </a:r>
            <a:endParaRPr kumimoji="1" lang="zh-TW" altLang="en-US" sz="16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77" t="11882" r="9543" b="5942"/>
          <a:stretch/>
        </p:blipFill>
        <p:spPr>
          <a:xfrm>
            <a:off x="492698" y="4022209"/>
            <a:ext cx="2885501" cy="2185287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14" t="11863" r="9723" b="5382"/>
          <a:stretch/>
        </p:blipFill>
        <p:spPr>
          <a:xfrm>
            <a:off x="3430233" y="4022209"/>
            <a:ext cx="2818167" cy="2155069"/>
          </a:xfrm>
          <a:prstGeom prst="rect">
            <a:avLst/>
          </a:prstGeom>
        </p:spPr>
      </p:pic>
      <p:sp>
        <p:nvSpPr>
          <p:cNvPr id="32" name="文字方塊 31"/>
          <p:cNvSpPr txBox="1"/>
          <p:nvPr/>
        </p:nvSpPr>
        <p:spPr>
          <a:xfrm>
            <a:off x="2084413" y="5623085"/>
            <a:ext cx="752129" cy="41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anger</a:t>
            </a:r>
            <a:endParaRPr kumimoji="1" lang="zh-TW" altLang="en-US" sz="16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3" name="文字方塊 32"/>
          <p:cNvSpPr txBox="1"/>
          <p:nvPr/>
        </p:nvSpPr>
        <p:spPr>
          <a:xfrm>
            <a:off x="4869158" y="5623084"/>
            <a:ext cx="894797" cy="41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disgust</a:t>
            </a:r>
            <a:endParaRPr kumimoji="1" lang="zh-TW" altLang="en-US" sz="16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97" t="11284" r="9506" b="5093"/>
          <a:stretch/>
        </p:blipFill>
        <p:spPr>
          <a:xfrm>
            <a:off x="6300434" y="4022209"/>
            <a:ext cx="2821153" cy="2168386"/>
          </a:xfrm>
          <a:prstGeom prst="rect">
            <a:avLst/>
          </a:prstGeom>
        </p:spPr>
      </p:pic>
      <p:sp>
        <p:nvSpPr>
          <p:cNvPr id="34" name="文字方塊 33"/>
          <p:cNvSpPr txBox="1"/>
          <p:nvPr/>
        </p:nvSpPr>
        <p:spPr>
          <a:xfrm>
            <a:off x="7784370" y="5623084"/>
            <a:ext cx="564578" cy="41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fear</a:t>
            </a:r>
            <a:endParaRPr kumimoji="1" lang="zh-TW" altLang="en-US" sz="16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14" t="11575" r="9505" b="5671"/>
          <a:stretch/>
        </p:blipFill>
        <p:spPr>
          <a:xfrm>
            <a:off x="9175693" y="4022209"/>
            <a:ext cx="2868129" cy="2187426"/>
          </a:xfrm>
          <a:prstGeom prst="rect">
            <a:avLst/>
          </a:prstGeom>
        </p:spPr>
      </p:pic>
      <p:sp>
        <p:nvSpPr>
          <p:cNvPr id="35" name="文字方塊 34"/>
          <p:cNvSpPr txBox="1"/>
          <p:nvPr/>
        </p:nvSpPr>
        <p:spPr>
          <a:xfrm>
            <a:off x="10742580" y="5623084"/>
            <a:ext cx="957313" cy="41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sadness</a:t>
            </a:r>
            <a:endParaRPr kumimoji="1" lang="zh-TW" altLang="en-US" sz="16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6" name="文字方塊 35"/>
          <p:cNvSpPr txBox="1"/>
          <p:nvPr/>
        </p:nvSpPr>
        <p:spPr>
          <a:xfrm>
            <a:off x="9175693" y="913656"/>
            <a:ext cx="2816797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Emotion</a:t>
            </a:r>
            <a:r>
              <a:rPr kumimoji="1" lang="zh-CN" altLang="en-US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Classifier</a:t>
            </a:r>
            <a:endParaRPr kumimoji="1" lang="zh-TW" altLang="en-US" sz="24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0" name="投影片編號版面配置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3852-3E02-994E-8C07-E1FB887EDC55}" type="slidenum">
              <a:rPr kumimoji="1" lang="zh-TW" altLang="en-US" smtClean="0"/>
              <a:pPr/>
              <a:t>65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205294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6015038" cy="76866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endParaRPr kumimoji="1" lang="zh-TW" altLang="en-US" sz="28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492699" y="30642"/>
            <a:ext cx="4899098" cy="7325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Methodology</a:t>
            </a:r>
            <a:r>
              <a:rPr kumimoji="1" lang="zh-CN" altLang="en-US" sz="32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–</a:t>
            </a:r>
            <a:r>
              <a:rPr kumimoji="1" lang="zh-CN" altLang="en-US" sz="32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Evaluation</a:t>
            </a:r>
            <a:endParaRPr kumimoji="1" lang="zh-TW" altLang="en-US" sz="3200" kern="0">
              <a:latin typeface="Arial"/>
              <a:ea typeface="Times New Roman" charset="0"/>
              <a:cs typeface="Arial"/>
              <a:sym typeface="+mn-lt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655" y="1364673"/>
            <a:ext cx="8368145" cy="3340166"/>
          </a:xfrm>
          <a:prstGeom prst="rect">
            <a:avLst/>
          </a:prstGeom>
        </p:spPr>
      </p:pic>
      <p:cxnSp>
        <p:nvCxnSpPr>
          <p:cNvPr id="19" name="直線接點 18"/>
          <p:cNvCxnSpPr/>
          <p:nvPr/>
        </p:nvCxnSpPr>
        <p:spPr>
          <a:xfrm flipH="1">
            <a:off x="2743200" y="1769919"/>
            <a:ext cx="9622" cy="3522517"/>
          </a:xfrm>
          <a:prstGeom prst="line">
            <a:avLst/>
          </a:prstGeom>
          <a:ln w="25400">
            <a:solidFill>
              <a:schemeClr val="tx1">
                <a:lumMod val="65000"/>
                <a:lumOff val="35000"/>
                <a:alpha val="67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/>
          <p:cNvCxnSpPr/>
          <p:nvPr/>
        </p:nvCxnSpPr>
        <p:spPr>
          <a:xfrm>
            <a:off x="6214199" y="1749227"/>
            <a:ext cx="6492" cy="3543209"/>
          </a:xfrm>
          <a:prstGeom prst="line">
            <a:avLst/>
          </a:prstGeom>
          <a:ln w="25400">
            <a:solidFill>
              <a:schemeClr val="tx1">
                <a:lumMod val="65000"/>
                <a:lumOff val="35000"/>
                <a:alpha val="67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/>
          <p:cNvSpPr txBox="1"/>
          <p:nvPr/>
        </p:nvSpPr>
        <p:spPr>
          <a:xfrm>
            <a:off x="3652578" y="4880015"/>
            <a:ext cx="1428596" cy="41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GMM</a:t>
            </a:r>
            <a:r>
              <a:rPr kumimoji="1" lang="zh-CN" altLang="en-US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Fitting</a:t>
            </a:r>
            <a:endParaRPr kumimoji="1" lang="zh-TW" altLang="en-US" sz="16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3" name="文字方塊 22"/>
          <p:cNvSpPr txBox="1"/>
          <p:nvPr/>
        </p:nvSpPr>
        <p:spPr>
          <a:xfrm>
            <a:off x="7109211" y="4880014"/>
            <a:ext cx="1795684" cy="41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GMM</a:t>
            </a:r>
            <a:r>
              <a:rPr kumimoji="1" lang="zh-CN" altLang="en-US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Prediction</a:t>
            </a:r>
            <a:endParaRPr kumimoji="1" lang="zh-TW" altLang="en-US" sz="16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3105152" y="5300850"/>
            <a:ext cx="252344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000" ker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Is</a:t>
            </a:r>
            <a:r>
              <a:rPr kumimoji="1" lang="zh-CN" altLang="en-US" sz="2000" ker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the</a:t>
            </a:r>
            <a:r>
              <a:rPr kumimoji="1" lang="zh-CN" altLang="en-US" sz="2000" ker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fitting</a:t>
            </a:r>
            <a:r>
              <a:rPr kumimoji="1" lang="zh-CN" altLang="en-US" sz="2000" ker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good?</a:t>
            </a:r>
            <a:endParaRPr kumimoji="1" lang="zh-TW" altLang="en-US" sz="2000" ker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6045152" y="5292435"/>
            <a:ext cx="605005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000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Does</a:t>
            </a:r>
            <a:r>
              <a:rPr kumimoji="1" lang="zh-CN" altLang="en-US" sz="2000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the</a:t>
            </a:r>
            <a:r>
              <a:rPr kumimoji="1" lang="zh-CN" altLang="en-US" sz="2000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prediction</a:t>
            </a:r>
            <a:r>
              <a:rPr kumimoji="1" lang="zh-CN" altLang="en-US" sz="2000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fit</a:t>
            </a:r>
            <a:r>
              <a:rPr kumimoji="1" lang="zh-CN" altLang="en-US" sz="2000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direct</a:t>
            </a:r>
            <a:r>
              <a:rPr kumimoji="1" lang="zh-CN" altLang="en-US" sz="2000" kern="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observations</a:t>
            </a:r>
            <a:r>
              <a:rPr kumimoji="1" lang="zh-CN" altLang="en-US" sz="2000" kern="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well</a:t>
            </a:r>
            <a:r>
              <a:rPr kumimoji="1" lang="en-US" altLang="zh-CN" sz="2000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?</a:t>
            </a:r>
            <a:endParaRPr kumimoji="1" lang="zh-TW" altLang="en-US" sz="2000" kern="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3278718" y="5888447"/>
            <a:ext cx="2113079" cy="4524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Model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Evaluation</a:t>
            </a:r>
            <a:endParaRPr kumimoji="1" lang="zh-TW" altLang="en-US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7109211" y="5896518"/>
            <a:ext cx="2521844" cy="4524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Prediction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Evaluation</a:t>
            </a:r>
            <a:endParaRPr kumimoji="1" lang="zh-TW" altLang="en-US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3852-3E02-994E-8C07-E1FB887EDC55}" type="slidenum">
              <a:rPr kumimoji="1" lang="zh-TW" altLang="en-US" smtClean="0"/>
              <a:pPr/>
              <a:t>66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548912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6" grpId="0"/>
      <p:bldP spid="27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7295628" cy="76866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endParaRPr kumimoji="1" lang="zh-TW" altLang="en-US" sz="28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492699" y="30642"/>
            <a:ext cx="6588663" cy="13696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Experiment</a:t>
            </a:r>
            <a:r>
              <a:rPr kumimoji="1" lang="zh-CN" altLang="en-US" sz="32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–</a:t>
            </a:r>
            <a:r>
              <a:rPr kumimoji="1" lang="zh-CN" altLang="en-US" sz="32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800" kern="0">
                <a:latin typeface="Arial"/>
                <a:ea typeface="Times New Roman" charset="0"/>
                <a:cs typeface="Arial"/>
                <a:sym typeface="+mn-lt"/>
              </a:rPr>
              <a:t>GMM</a:t>
            </a:r>
            <a:r>
              <a:rPr kumimoji="1" lang="zh-CN" altLang="en-US" sz="28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800" kern="0">
                <a:latin typeface="Arial"/>
                <a:ea typeface="Times New Roman" charset="0"/>
                <a:cs typeface="Arial"/>
                <a:sym typeface="+mn-lt"/>
              </a:rPr>
              <a:t>Prediction</a:t>
            </a:r>
            <a:r>
              <a:rPr kumimoji="1" lang="zh-CN" altLang="en-US" sz="28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800" kern="0">
                <a:latin typeface="Arial"/>
                <a:ea typeface="Times New Roman" charset="0"/>
                <a:cs typeface="Arial"/>
                <a:sym typeface="+mn-lt"/>
              </a:rPr>
              <a:t>Results</a:t>
            </a:r>
            <a:endParaRPr kumimoji="1" lang="zh-TW" altLang="en-US" sz="2800" kern="0">
              <a:latin typeface="Arial"/>
              <a:ea typeface="Times New Roman" charset="0"/>
              <a:cs typeface="Arial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endParaRPr kumimoji="1" lang="zh-TW" altLang="en-US" sz="2800" kern="0">
              <a:latin typeface="Arial"/>
              <a:ea typeface="Times New Roman" charset="0"/>
              <a:cs typeface="Arial"/>
              <a:sym typeface="+mn-lt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7295628" y="142981"/>
            <a:ext cx="3703721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Emotion</a:t>
            </a:r>
            <a:r>
              <a:rPr kumimoji="1" lang="zh-CN" altLang="en-US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Classifier</a:t>
            </a:r>
            <a:endParaRPr kumimoji="1" lang="zh-TW" altLang="en-US" sz="24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0" r="7262" b="5634"/>
          <a:stretch/>
        </p:blipFill>
        <p:spPr>
          <a:xfrm>
            <a:off x="49783" y="1711597"/>
            <a:ext cx="2950589" cy="2461917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01" r="6998" b="5634"/>
          <a:stretch/>
        </p:blipFill>
        <p:spPr>
          <a:xfrm>
            <a:off x="3000372" y="1695450"/>
            <a:ext cx="3007299" cy="2478064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27" r="7261" b="5278"/>
          <a:stretch/>
        </p:blipFill>
        <p:spPr>
          <a:xfrm>
            <a:off x="6204204" y="1711597"/>
            <a:ext cx="2971801" cy="2481158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28" r="7787" b="5278"/>
          <a:stretch/>
        </p:blipFill>
        <p:spPr>
          <a:xfrm>
            <a:off x="9176005" y="1730838"/>
            <a:ext cx="2930267" cy="2461917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59" r="6377" b="5503"/>
          <a:stretch/>
        </p:blipFill>
        <p:spPr>
          <a:xfrm>
            <a:off x="49784" y="4216378"/>
            <a:ext cx="3079179" cy="2532937"/>
          </a:xfrm>
          <a:prstGeom prst="rect">
            <a:avLst/>
          </a:prstGeom>
        </p:spPr>
      </p:pic>
      <p:pic>
        <p:nvPicPr>
          <p:cNvPr id="18" name="圖片 17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01" r="6998" b="5634"/>
          <a:stretch/>
        </p:blipFill>
        <p:spPr>
          <a:xfrm>
            <a:off x="6204204" y="4211996"/>
            <a:ext cx="2971801" cy="2448813"/>
          </a:xfrm>
          <a:prstGeom prst="rect">
            <a:avLst/>
          </a:prstGeom>
        </p:spPr>
      </p:pic>
      <p:pic>
        <p:nvPicPr>
          <p:cNvPr id="19" name="圖片 18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53" r="6209" b="5989"/>
          <a:stretch/>
        </p:blipFill>
        <p:spPr>
          <a:xfrm>
            <a:off x="9208020" y="4192755"/>
            <a:ext cx="2866235" cy="2360254"/>
          </a:xfrm>
          <a:prstGeom prst="rect">
            <a:avLst/>
          </a:prstGeom>
        </p:spPr>
      </p:pic>
      <p:pic>
        <p:nvPicPr>
          <p:cNvPr id="20" name="圖片 19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0" r="6210" b="5634"/>
          <a:stretch/>
        </p:blipFill>
        <p:spPr>
          <a:xfrm>
            <a:off x="3160978" y="4211996"/>
            <a:ext cx="2873807" cy="2368064"/>
          </a:xfrm>
          <a:prstGeom prst="rect">
            <a:avLst/>
          </a:prstGeom>
        </p:spPr>
      </p:pic>
      <p:sp>
        <p:nvSpPr>
          <p:cNvPr id="21" name="文字方塊 20"/>
          <p:cNvSpPr txBox="1"/>
          <p:nvPr/>
        </p:nvSpPr>
        <p:spPr>
          <a:xfrm>
            <a:off x="244174" y="3576315"/>
            <a:ext cx="478016" cy="41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joy</a:t>
            </a:r>
            <a:endParaRPr kumimoji="1" lang="zh-TW" altLang="en-US" sz="16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3238889" y="3574124"/>
            <a:ext cx="478016" cy="41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joy</a:t>
            </a:r>
            <a:endParaRPr kumimoji="1" lang="zh-TW" altLang="en-US" sz="16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3" name="文字方塊 22"/>
          <p:cNvSpPr txBox="1"/>
          <p:nvPr/>
        </p:nvSpPr>
        <p:spPr>
          <a:xfrm>
            <a:off x="8278487" y="3583744"/>
            <a:ext cx="957313" cy="41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sadness</a:t>
            </a:r>
            <a:endParaRPr kumimoji="1" lang="zh-TW" altLang="en-US" sz="16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11116942" y="3574123"/>
            <a:ext cx="957313" cy="41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sadness</a:t>
            </a:r>
            <a:endParaRPr kumimoji="1" lang="zh-TW" altLang="en-US" sz="16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243533" y="6167639"/>
            <a:ext cx="960519" cy="41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surprise</a:t>
            </a:r>
            <a:endParaRPr kumimoji="1" lang="zh-TW" altLang="en-US" sz="16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3322712" y="6026447"/>
            <a:ext cx="960519" cy="41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surprise</a:t>
            </a:r>
            <a:endParaRPr kumimoji="1" lang="zh-TW" altLang="en-US" sz="16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7800645" y="6045661"/>
            <a:ext cx="1346844" cy="41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anticipation</a:t>
            </a:r>
            <a:endParaRPr kumimoji="1" lang="zh-TW" altLang="en-US" sz="16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8" name="文字方塊 27"/>
          <p:cNvSpPr txBox="1"/>
          <p:nvPr/>
        </p:nvSpPr>
        <p:spPr>
          <a:xfrm>
            <a:off x="10641137" y="5972412"/>
            <a:ext cx="1346844" cy="41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anticipation</a:t>
            </a:r>
            <a:endParaRPr kumimoji="1" lang="zh-TW" altLang="en-US" sz="16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9" name="文字方塊 28"/>
          <p:cNvSpPr txBox="1"/>
          <p:nvPr/>
        </p:nvSpPr>
        <p:spPr>
          <a:xfrm>
            <a:off x="-16552" y="981794"/>
            <a:ext cx="7639045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400" ker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Emotions</a:t>
            </a:r>
            <a:r>
              <a:rPr kumimoji="1" lang="zh-CN" altLang="en-US" sz="2400" ker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with</a:t>
            </a:r>
            <a:r>
              <a:rPr kumimoji="1" lang="zh-CN" altLang="en-US" sz="2400" ker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sentiment</a:t>
            </a:r>
            <a:r>
              <a:rPr kumimoji="1" lang="zh-CN" altLang="en-US" sz="2400" ker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polar</a:t>
            </a:r>
            <a:r>
              <a:rPr kumimoji="1" lang="zh-CN" altLang="en-US" sz="2400" ker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perform</a:t>
            </a:r>
            <a:r>
              <a:rPr kumimoji="1" lang="zh-CN" altLang="en-US" sz="2400" ker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well</a:t>
            </a:r>
            <a:endParaRPr kumimoji="1" lang="zh-TW" altLang="en-US" sz="2400" ker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3852-3E02-994E-8C07-E1FB887EDC55}" type="slidenum">
              <a:rPr kumimoji="1" lang="zh-TW" altLang="en-US" smtClean="0"/>
              <a:pPr/>
              <a:t>67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091639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-1" y="0"/>
            <a:ext cx="7218947" cy="76866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endParaRPr kumimoji="1" lang="zh-TW" altLang="en-US" sz="28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492699" y="30642"/>
            <a:ext cx="6588663" cy="13696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Experiment</a:t>
            </a:r>
            <a:r>
              <a:rPr kumimoji="1" lang="zh-CN" altLang="en-US" sz="32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–</a:t>
            </a:r>
            <a:r>
              <a:rPr kumimoji="1" lang="zh-CN" altLang="en-US" sz="32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800" kern="0">
                <a:latin typeface="Arial"/>
                <a:ea typeface="Times New Roman" charset="0"/>
                <a:cs typeface="Arial"/>
                <a:sym typeface="+mn-lt"/>
              </a:rPr>
              <a:t>GMM</a:t>
            </a:r>
            <a:r>
              <a:rPr kumimoji="1" lang="zh-CN" altLang="en-US" sz="28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800" kern="0">
                <a:latin typeface="Arial"/>
                <a:ea typeface="Times New Roman" charset="0"/>
                <a:cs typeface="Arial"/>
                <a:sym typeface="+mn-lt"/>
              </a:rPr>
              <a:t>Prediction</a:t>
            </a:r>
            <a:r>
              <a:rPr kumimoji="1" lang="zh-CN" altLang="en-US" sz="28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800" kern="0">
                <a:latin typeface="Arial"/>
                <a:ea typeface="Times New Roman" charset="0"/>
                <a:cs typeface="Arial"/>
                <a:sym typeface="+mn-lt"/>
              </a:rPr>
              <a:t>Results</a:t>
            </a:r>
            <a:endParaRPr kumimoji="1" lang="zh-TW" altLang="en-US" sz="2800" kern="0">
              <a:latin typeface="Arial"/>
              <a:ea typeface="Times New Roman" charset="0"/>
              <a:cs typeface="Arial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endParaRPr kumimoji="1" lang="zh-TW" altLang="en-US" sz="2800" kern="0">
              <a:latin typeface="Arial"/>
              <a:ea typeface="Times New Roman" charset="0"/>
              <a:cs typeface="Arial"/>
              <a:sym typeface="+mn-lt"/>
            </a:endParaRPr>
          </a:p>
        </p:txBody>
      </p:sp>
      <p:sp>
        <p:nvSpPr>
          <p:cNvPr id="29" name="文字方塊 28"/>
          <p:cNvSpPr txBox="1"/>
          <p:nvPr/>
        </p:nvSpPr>
        <p:spPr>
          <a:xfrm>
            <a:off x="88560" y="965785"/>
            <a:ext cx="8307187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400" ker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Emotions</a:t>
            </a:r>
            <a:r>
              <a:rPr kumimoji="1" lang="zh-CN" altLang="en-US" sz="2400" ker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with</a:t>
            </a:r>
            <a:r>
              <a:rPr kumimoji="1" lang="zh-CN" altLang="en-US" sz="2400" ker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arousal</a:t>
            </a:r>
            <a:r>
              <a:rPr kumimoji="1" lang="zh-CN" altLang="en-US" sz="2400" ker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polar</a:t>
            </a:r>
            <a:r>
              <a:rPr kumimoji="1" lang="zh-CN" altLang="en-US" sz="2400" ker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are</a:t>
            </a:r>
            <a:r>
              <a:rPr kumimoji="1" lang="zh-CN" altLang="en-US" sz="2400" ker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less</a:t>
            </a:r>
            <a:r>
              <a:rPr kumimoji="1" lang="zh-CN" altLang="en-US" sz="2400" ker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distinguishable</a:t>
            </a:r>
            <a:endParaRPr kumimoji="1" lang="zh-TW" altLang="en-US" sz="2400" ker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27" r="7786" b="5989"/>
          <a:stretch/>
        </p:blipFill>
        <p:spPr>
          <a:xfrm>
            <a:off x="149799" y="1724592"/>
            <a:ext cx="2935657" cy="2447925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64" r="7787" b="5278"/>
          <a:stretch/>
        </p:blipFill>
        <p:spPr>
          <a:xfrm>
            <a:off x="3101010" y="1724592"/>
            <a:ext cx="2928937" cy="2453062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53" r="7722" b="5332"/>
          <a:stretch/>
        </p:blipFill>
        <p:spPr>
          <a:xfrm>
            <a:off x="6172201" y="1740702"/>
            <a:ext cx="2876609" cy="2431816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28" r="7787" b="5278"/>
          <a:stretch/>
        </p:blipFill>
        <p:spPr>
          <a:xfrm>
            <a:off x="9064364" y="1740702"/>
            <a:ext cx="2922164" cy="2455109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09" r="7215" b="5278"/>
          <a:stretch/>
        </p:blipFill>
        <p:spPr>
          <a:xfrm>
            <a:off x="149799" y="4299954"/>
            <a:ext cx="2935657" cy="2443323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27" r="7524" b="5634"/>
          <a:stretch/>
        </p:blipFill>
        <p:spPr>
          <a:xfrm>
            <a:off x="3101010" y="4299955"/>
            <a:ext cx="2928937" cy="2443850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27" r="7261" b="5634"/>
          <a:stretch/>
        </p:blipFill>
        <p:spPr>
          <a:xfrm>
            <a:off x="6172201" y="4299954"/>
            <a:ext cx="2937514" cy="2443323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16" r="7261" b="6345"/>
          <a:stretch/>
        </p:blipFill>
        <p:spPr>
          <a:xfrm>
            <a:off x="9116692" y="4299954"/>
            <a:ext cx="2900362" cy="2416968"/>
          </a:xfrm>
          <a:prstGeom prst="rect">
            <a:avLst/>
          </a:prstGeom>
        </p:spPr>
      </p:pic>
      <p:sp>
        <p:nvSpPr>
          <p:cNvPr id="30" name="文字方塊 29"/>
          <p:cNvSpPr txBox="1"/>
          <p:nvPr/>
        </p:nvSpPr>
        <p:spPr>
          <a:xfrm>
            <a:off x="455608" y="3617604"/>
            <a:ext cx="752129" cy="41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anger</a:t>
            </a:r>
            <a:endParaRPr kumimoji="1" lang="zh-TW" altLang="en-US" sz="16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1" name="文字方塊 30"/>
          <p:cNvSpPr txBox="1"/>
          <p:nvPr/>
        </p:nvSpPr>
        <p:spPr>
          <a:xfrm>
            <a:off x="3490025" y="3617603"/>
            <a:ext cx="752129" cy="41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anger</a:t>
            </a:r>
            <a:endParaRPr kumimoji="1" lang="zh-TW" altLang="en-US" sz="16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2" name="文字方塊 31"/>
          <p:cNvSpPr txBox="1"/>
          <p:nvPr/>
        </p:nvSpPr>
        <p:spPr>
          <a:xfrm>
            <a:off x="8118931" y="3617602"/>
            <a:ext cx="894797" cy="41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disgust</a:t>
            </a:r>
            <a:endParaRPr kumimoji="1" lang="zh-TW" altLang="en-US" sz="16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3" name="文字方塊 32"/>
          <p:cNvSpPr txBox="1"/>
          <p:nvPr/>
        </p:nvSpPr>
        <p:spPr>
          <a:xfrm>
            <a:off x="10890287" y="3617601"/>
            <a:ext cx="894797" cy="41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disgust</a:t>
            </a:r>
            <a:endParaRPr kumimoji="1" lang="zh-TW" altLang="en-US" sz="16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4" name="文字方塊 33"/>
          <p:cNvSpPr txBox="1"/>
          <p:nvPr/>
        </p:nvSpPr>
        <p:spPr>
          <a:xfrm>
            <a:off x="492699" y="6103152"/>
            <a:ext cx="564578" cy="41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fear</a:t>
            </a:r>
            <a:endParaRPr kumimoji="1" lang="zh-TW" altLang="en-US" sz="16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5" name="文字方塊 34"/>
          <p:cNvSpPr txBox="1"/>
          <p:nvPr/>
        </p:nvSpPr>
        <p:spPr>
          <a:xfrm>
            <a:off x="3583800" y="6183164"/>
            <a:ext cx="564578" cy="41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fear</a:t>
            </a:r>
            <a:endParaRPr kumimoji="1" lang="zh-TW" altLang="en-US" sz="16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6" name="文字方塊 35"/>
          <p:cNvSpPr txBox="1"/>
          <p:nvPr/>
        </p:nvSpPr>
        <p:spPr>
          <a:xfrm>
            <a:off x="8254058" y="6128403"/>
            <a:ext cx="638316" cy="41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trust</a:t>
            </a:r>
            <a:endParaRPr kumimoji="1" lang="zh-TW" altLang="en-US" sz="16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7" name="文字方塊 36"/>
          <p:cNvSpPr txBox="1"/>
          <p:nvPr/>
        </p:nvSpPr>
        <p:spPr>
          <a:xfrm>
            <a:off x="11146768" y="6128402"/>
            <a:ext cx="638316" cy="41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trust</a:t>
            </a:r>
            <a:endParaRPr kumimoji="1" lang="zh-TW" altLang="en-US" sz="16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3852-3E02-994E-8C07-E1FB887EDC55}" type="slidenum">
              <a:rPr kumimoji="1" lang="zh-TW" altLang="en-US" smtClean="0"/>
              <a:pPr/>
              <a:t>68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938663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-1" y="0"/>
            <a:ext cx="8092857" cy="76866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endParaRPr kumimoji="1" lang="zh-TW" altLang="en-US" sz="28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492699" y="30642"/>
            <a:ext cx="6726521" cy="7325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Experiment</a:t>
            </a:r>
            <a:r>
              <a:rPr kumimoji="1" lang="zh-CN" altLang="en-US" sz="32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–</a:t>
            </a:r>
            <a:r>
              <a:rPr kumimoji="1" lang="zh-CN" altLang="en-US" sz="32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800" kern="0">
                <a:latin typeface="Arial"/>
                <a:ea typeface="Times New Roman" charset="0"/>
                <a:cs typeface="Arial"/>
                <a:sym typeface="+mn-lt"/>
              </a:rPr>
              <a:t>GMM</a:t>
            </a:r>
            <a:r>
              <a:rPr kumimoji="1" lang="zh-CN" altLang="en-US" sz="28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800" kern="0">
                <a:latin typeface="Arial"/>
                <a:ea typeface="Times New Roman" charset="0"/>
                <a:cs typeface="Arial"/>
                <a:sym typeface="+mn-lt"/>
              </a:rPr>
              <a:t>Prediction</a:t>
            </a:r>
            <a:r>
              <a:rPr kumimoji="1" lang="zh-CN" altLang="en-US" sz="28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800" kern="0">
                <a:latin typeface="Arial"/>
                <a:ea typeface="Times New Roman" charset="0"/>
                <a:cs typeface="Arial"/>
                <a:sym typeface="+mn-lt"/>
              </a:rPr>
              <a:t>Results</a:t>
            </a:r>
            <a:endParaRPr kumimoji="1" lang="zh-TW" altLang="en-US" sz="2800" kern="0">
              <a:latin typeface="Arial"/>
              <a:ea typeface="Times New Roman" charset="0"/>
              <a:cs typeface="Arial"/>
              <a:sym typeface="+mn-lt"/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492699" y="1163927"/>
            <a:ext cx="8295701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VA</a:t>
            </a:r>
            <a:r>
              <a:rPr kumimoji="1" lang="zh-CN" altLang="en-US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Rating</a:t>
            </a:r>
            <a:r>
              <a:rPr kumimoji="1" lang="zh-CN" altLang="en-US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Behaviors</a:t>
            </a:r>
            <a:endParaRPr kumimoji="1" lang="zh-TW" altLang="en-US" sz="24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492699" y="1929175"/>
            <a:ext cx="829570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spcBef>
                <a:spcPts val="600"/>
              </a:spcBef>
              <a:buFont typeface="Arial" charset="0"/>
              <a:buChar char="•"/>
            </a:pP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influenced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by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the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rating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interface</a:t>
            </a:r>
            <a:endParaRPr kumimoji="1" lang="zh-TW" altLang="en-US" sz="20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8" name="文字方塊 27"/>
          <p:cNvSpPr txBox="1"/>
          <p:nvPr/>
        </p:nvSpPr>
        <p:spPr>
          <a:xfrm>
            <a:off x="492700" y="2579781"/>
            <a:ext cx="534054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spcBef>
                <a:spcPts val="600"/>
              </a:spcBef>
              <a:buFont typeface="Arial" charset="0"/>
              <a:buChar char="•"/>
            </a:pP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influenced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by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idiographic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personalities</a:t>
            </a:r>
            <a:endParaRPr kumimoji="1" lang="zh-TW" altLang="en-US" sz="20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792245" y="3062219"/>
            <a:ext cx="5687384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People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have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polar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feelings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on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negative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emotions</a:t>
            </a:r>
            <a:endParaRPr kumimoji="1" lang="zh-TW" altLang="en-US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244" y="3747446"/>
            <a:ext cx="9550400" cy="2349500"/>
          </a:xfrm>
          <a:prstGeom prst="rect">
            <a:avLst/>
          </a:prstGeom>
        </p:spPr>
      </p:pic>
      <p:sp>
        <p:nvSpPr>
          <p:cNvPr id="13" name="文字方塊 12"/>
          <p:cNvSpPr txBox="1"/>
          <p:nvPr/>
        </p:nvSpPr>
        <p:spPr>
          <a:xfrm>
            <a:off x="2510686" y="6135057"/>
            <a:ext cx="1651411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Extroversion</a:t>
            </a:r>
            <a:endParaRPr kumimoji="1" lang="zh-TW" altLang="en-US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7597694" y="6164091"/>
            <a:ext cx="1908913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Agreeableness</a:t>
            </a:r>
            <a:endParaRPr kumimoji="1" lang="zh-TW" altLang="en-US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3852-3E02-994E-8C07-E1FB887EDC55}" type="slidenum">
              <a:rPr kumimoji="1" lang="zh-TW" altLang="en-US" smtClean="0"/>
              <a:pPr/>
              <a:t>69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80527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5149516" cy="76866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endParaRPr kumimoji="1" lang="zh-TW" altLang="en-US" sz="28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492699" y="30642"/>
            <a:ext cx="2667718" cy="7325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Related</a:t>
            </a:r>
            <a:r>
              <a:rPr kumimoji="1" lang="zh-CN" altLang="en-US" sz="32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Work</a:t>
            </a:r>
            <a:endParaRPr kumimoji="1" lang="zh-TW" altLang="en-US" sz="3200" kern="0">
              <a:latin typeface="Arial"/>
              <a:ea typeface="Times New Roman" charset="0"/>
              <a:cs typeface="Arial"/>
              <a:sym typeface="+mn-lt"/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7515110" y="1163281"/>
            <a:ext cx="856325" cy="4524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Anger</a:t>
            </a:r>
            <a:endParaRPr kumimoji="1" lang="zh-TW" altLang="en-US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7515110" y="1854386"/>
            <a:ext cx="1013419" cy="4524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Disgust</a:t>
            </a:r>
            <a:endParaRPr kumimoji="1" lang="zh-TW" altLang="en-US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7515110" y="2521515"/>
            <a:ext cx="1082348" cy="4524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Sadness</a:t>
            </a:r>
            <a:endParaRPr kumimoji="1" lang="zh-TW" altLang="en-US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3" name="文字方塊 22"/>
          <p:cNvSpPr txBox="1"/>
          <p:nvPr/>
        </p:nvSpPr>
        <p:spPr>
          <a:xfrm>
            <a:off x="7533305" y="3134732"/>
            <a:ext cx="545342" cy="4524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Joy</a:t>
            </a:r>
            <a:endParaRPr kumimoji="1" lang="zh-TW" altLang="en-US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7550654" y="3740474"/>
            <a:ext cx="1526380" cy="4524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Anticipation</a:t>
            </a:r>
            <a:endParaRPr kumimoji="1" lang="zh-TW" altLang="en-US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7549466" y="4279674"/>
            <a:ext cx="1083951" cy="4524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Surprise</a:t>
            </a:r>
            <a:endParaRPr kumimoji="1" lang="zh-TW" altLang="en-US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9065585" y="1177647"/>
            <a:ext cx="644728" cy="4524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0.01</a:t>
            </a:r>
            <a:endParaRPr kumimoji="1" lang="zh-TW" altLang="en-US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9079873" y="1853464"/>
            <a:ext cx="644728" cy="4524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0.00</a:t>
            </a:r>
            <a:endParaRPr kumimoji="1" lang="zh-TW" altLang="en-US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8" name="文字方塊 27"/>
          <p:cNvSpPr txBox="1"/>
          <p:nvPr/>
        </p:nvSpPr>
        <p:spPr>
          <a:xfrm>
            <a:off x="9079873" y="2518619"/>
            <a:ext cx="644728" cy="4524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0.01</a:t>
            </a:r>
            <a:endParaRPr kumimoji="1" lang="zh-TW" altLang="en-US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9" name="文字方塊 28"/>
          <p:cNvSpPr txBox="1"/>
          <p:nvPr/>
        </p:nvSpPr>
        <p:spPr>
          <a:xfrm>
            <a:off x="9079873" y="3140910"/>
            <a:ext cx="678391" cy="4524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b="1" kern="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0.50</a:t>
            </a:r>
            <a:endParaRPr kumimoji="1" lang="zh-TW" altLang="en-US" b="1" kern="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0" name="文字方塊 29"/>
          <p:cNvSpPr txBox="1"/>
          <p:nvPr/>
        </p:nvSpPr>
        <p:spPr>
          <a:xfrm>
            <a:off x="9079873" y="4296643"/>
            <a:ext cx="644728" cy="4524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0.38</a:t>
            </a:r>
            <a:endParaRPr kumimoji="1" lang="zh-TW" altLang="en-US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1" name="文字方塊 30"/>
          <p:cNvSpPr txBox="1"/>
          <p:nvPr/>
        </p:nvSpPr>
        <p:spPr>
          <a:xfrm>
            <a:off x="9090577" y="3744014"/>
            <a:ext cx="644728" cy="4524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0.10</a:t>
            </a:r>
            <a:endParaRPr kumimoji="1" lang="zh-TW" altLang="en-US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0" y="6413697"/>
            <a:ext cx="316515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i="1" dirty="0">
                <a:solidFill>
                  <a:srgbClr val="0070C0"/>
                </a:solidFill>
              </a:rPr>
              <a:t>[</a:t>
            </a:r>
            <a:r>
              <a:rPr lang="en-US" altLang="zh-TW" sz="1400" i="1" dirty="0">
                <a:solidFill>
                  <a:srgbClr val="0070C0"/>
                </a:solidFill>
              </a:rPr>
              <a:t>Argueta, Carlos </a:t>
            </a:r>
            <a:r>
              <a:rPr lang="en-US" altLang="zh-CN" sz="1400" i="1" dirty="0">
                <a:solidFill>
                  <a:srgbClr val="0070C0"/>
                </a:solidFill>
              </a:rPr>
              <a:t>etc.,</a:t>
            </a:r>
            <a:r>
              <a:rPr lang="zh-CN" altLang="en-US" sz="1400" i="1" dirty="0">
                <a:solidFill>
                  <a:srgbClr val="0070C0"/>
                </a:solidFill>
              </a:rPr>
              <a:t> </a:t>
            </a:r>
            <a:r>
              <a:rPr lang="en-US" altLang="zh-TW" sz="1400" i="1" dirty="0">
                <a:solidFill>
                  <a:srgbClr val="0070C0"/>
                </a:solidFill>
              </a:rPr>
              <a:t>2015</a:t>
            </a:r>
            <a:r>
              <a:rPr lang="en-US" altLang="zh-CN" sz="1400" i="1" dirty="0">
                <a:solidFill>
                  <a:srgbClr val="0070C0"/>
                </a:solidFill>
              </a:rPr>
              <a:t>]</a:t>
            </a:r>
            <a:endParaRPr lang="zh-TW" altLang="en-US" sz="1400" dirty="0">
              <a:solidFill>
                <a:srgbClr val="0070C0"/>
              </a:solidFill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3852-3E02-994E-8C07-E1FB887EDC55}" type="slidenum">
              <a:rPr kumimoji="1" lang="zh-TW" altLang="en-US" smtClean="0"/>
              <a:pPr/>
              <a:t>7</a:t>
            </a:fld>
            <a:endParaRPr kumimoji="1" lang="zh-TW" altLang="en-US"/>
          </a:p>
        </p:txBody>
      </p:sp>
      <p:sp>
        <p:nvSpPr>
          <p:cNvPr id="33" name="文字方塊 32"/>
          <p:cNvSpPr txBox="1"/>
          <p:nvPr/>
        </p:nvSpPr>
        <p:spPr>
          <a:xfrm>
            <a:off x="1824817" y="5037294"/>
            <a:ext cx="757450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Arial" charset="0"/>
              <a:buChar char="•"/>
            </a:pPr>
            <a:r>
              <a:rPr kumimoji="1" lang="en-US" altLang="zh-CN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Not</a:t>
            </a:r>
            <a:r>
              <a:rPr kumimoji="1" lang="zh-CN" altLang="en-US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easy</a:t>
            </a:r>
            <a:r>
              <a:rPr kumimoji="1" lang="zh-CN" altLang="en-US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for</a:t>
            </a:r>
            <a:r>
              <a:rPr kumimoji="1" lang="zh-CN" altLang="en-US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laymen</a:t>
            </a:r>
            <a:r>
              <a:rPr kumimoji="1" lang="zh-CN" altLang="en-US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(annotators)</a:t>
            </a:r>
            <a:r>
              <a:rPr kumimoji="1" lang="zh-CN" altLang="en-US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to</a:t>
            </a:r>
            <a:r>
              <a:rPr kumimoji="1" lang="zh-CN" altLang="en-US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conceptualize</a:t>
            </a:r>
            <a:r>
              <a:rPr kumimoji="1" lang="zh-CN" altLang="en-US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affects</a:t>
            </a:r>
            <a:endParaRPr kumimoji="1" lang="zh-TW" altLang="en-US" sz="20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4" name="文字方塊 33"/>
          <p:cNvSpPr txBox="1"/>
          <p:nvPr/>
        </p:nvSpPr>
        <p:spPr>
          <a:xfrm>
            <a:off x="1824816" y="5593196"/>
            <a:ext cx="663194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Arial" charset="0"/>
              <a:buChar char="•"/>
            </a:pPr>
            <a:r>
              <a:rPr kumimoji="1" lang="en-US" altLang="zh-CN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Inter-relationships</a:t>
            </a:r>
            <a:r>
              <a:rPr kumimoji="1" lang="zh-CN" altLang="en-US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among</a:t>
            </a:r>
            <a:r>
              <a:rPr kumimoji="1" lang="zh-CN" altLang="en-US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emotions</a:t>
            </a:r>
            <a:r>
              <a:rPr kumimoji="1" lang="zh-CN" altLang="en-US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are</a:t>
            </a:r>
            <a:r>
              <a:rPr kumimoji="1" lang="zh-CN" altLang="en-US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not</a:t>
            </a:r>
            <a:r>
              <a:rPr kumimoji="1" lang="zh-CN" altLang="en-US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clear</a:t>
            </a:r>
            <a:endParaRPr kumimoji="1" lang="zh-TW" altLang="en-US" sz="20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5" name="文字方塊 34"/>
          <p:cNvSpPr txBox="1"/>
          <p:nvPr/>
        </p:nvSpPr>
        <p:spPr>
          <a:xfrm>
            <a:off x="2131600" y="5992305"/>
            <a:ext cx="8075858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What</a:t>
            </a:r>
            <a:r>
              <a:rPr kumimoji="1"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if</a:t>
            </a:r>
            <a:r>
              <a:rPr kumimoji="1"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Anger</a:t>
            </a:r>
            <a:r>
              <a:rPr kumimoji="1"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=</a:t>
            </a:r>
            <a:r>
              <a:rPr kumimoji="1"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Disgust</a:t>
            </a:r>
            <a:r>
              <a:rPr kumimoji="1"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=</a:t>
            </a:r>
            <a:r>
              <a:rPr kumimoji="1"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Sadness</a:t>
            </a:r>
            <a:r>
              <a:rPr kumimoji="1"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=</a:t>
            </a:r>
            <a:r>
              <a:rPr kumimoji="1"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Happy</a:t>
            </a:r>
            <a:r>
              <a:rPr kumimoji="1"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=</a:t>
            </a:r>
            <a:r>
              <a:rPr kumimoji="1"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Fear</a:t>
            </a:r>
            <a:r>
              <a:rPr kumimoji="1"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=</a:t>
            </a:r>
            <a:r>
              <a:rPr kumimoji="1"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Surprise</a:t>
            </a:r>
            <a:r>
              <a:rPr kumimoji="1"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=</a:t>
            </a:r>
            <a:r>
              <a:rPr kumimoji="1"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1/6</a:t>
            </a:r>
            <a:r>
              <a:rPr kumimoji="1"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?</a:t>
            </a:r>
            <a:endParaRPr kumimoji="1" lang="zh-TW" altLang="en-US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37" name="圖片 3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3520" y="1619007"/>
            <a:ext cx="585009" cy="585009"/>
          </a:xfrm>
          <a:prstGeom prst="rect">
            <a:avLst/>
          </a:prstGeom>
        </p:spPr>
      </p:pic>
      <p:sp>
        <p:nvSpPr>
          <p:cNvPr id="38" name="文字方塊 37"/>
          <p:cNvSpPr txBox="1"/>
          <p:nvPr/>
        </p:nvSpPr>
        <p:spPr>
          <a:xfrm>
            <a:off x="185065" y="2438355"/>
            <a:ext cx="1946535" cy="117262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b="1" i="1" kern="0" dirty="0" smtClean="0">
                <a:latin typeface="Times New Roman" charset="0"/>
                <a:ea typeface="Times New Roman" charset="0"/>
                <a:cs typeface="Times New Roman" charset="0"/>
                <a:sym typeface="+mn-lt"/>
              </a:rPr>
              <a:t>Thanks</a:t>
            </a:r>
            <a:r>
              <a:rPr kumimoji="1" lang="zh-CN" altLang="en-US" b="1" i="1" kern="0" dirty="0" smtClean="0">
                <a:latin typeface="Times New Roman" charset="0"/>
                <a:ea typeface="Times New Roman" charset="0"/>
                <a:cs typeface="Times New Roman" charset="0"/>
                <a:sym typeface="+mn-lt"/>
              </a:rPr>
              <a:t> </a:t>
            </a:r>
            <a:r>
              <a:rPr kumimoji="1" lang="en-US" altLang="zh-CN" b="1" i="1" kern="0" dirty="0" smtClean="0">
                <a:latin typeface="Times New Roman" charset="0"/>
                <a:ea typeface="Times New Roman" charset="0"/>
                <a:cs typeface="Times New Roman" charset="0"/>
                <a:sym typeface="+mn-lt"/>
              </a:rPr>
              <a:t>for</a:t>
            </a:r>
            <a:r>
              <a:rPr kumimoji="1" lang="zh-CN" altLang="en-US" b="1" i="1" kern="0" dirty="0" smtClean="0">
                <a:latin typeface="Times New Roman" charset="0"/>
                <a:ea typeface="Times New Roman" charset="0"/>
                <a:cs typeface="Times New Roman" charset="0"/>
                <a:sym typeface="+mn-lt"/>
              </a:rPr>
              <a:t> </a:t>
            </a:r>
            <a:r>
              <a:rPr kumimoji="1" lang="en-US" altLang="zh-CN" b="1" i="1" kern="0" dirty="0" smtClean="0">
                <a:latin typeface="Times New Roman" charset="0"/>
                <a:ea typeface="Times New Roman" charset="0"/>
                <a:cs typeface="Times New Roman" charset="0"/>
                <a:sym typeface="+mn-lt"/>
              </a:rPr>
              <a:t>the</a:t>
            </a:r>
            <a:r>
              <a:rPr kumimoji="1" lang="zh-CN" altLang="en-US" b="1" i="1" kern="0" dirty="0" smtClean="0">
                <a:latin typeface="Times New Roman" charset="0"/>
                <a:ea typeface="Times New Roman" charset="0"/>
                <a:cs typeface="Times New Roman" charset="0"/>
                <a:sym typeface="+mn-lt"/>
              </a:rPr>
              <a:t> </a:t>
            </a:r>
            <a:r>
              <a:rPr kumimoji="1" lang="en-US" altLang="zh-CN" b="1" i="1" kern="0" dirty="0" smtClean="0">
                <a:latin typeface="Times New Roman" charset="0"/>
                <a:ea typeface="Times New Roman" charset="0"/>
                <a:cs typeface="Times New Roman" charset="0"/>
                <a:sym typeface="+mn-lt"/>
              </a:rPr>
              <a:t>birthday</a:t>
            </a:r>
            <a:r>
              <a:rPr kumimoji="1" lang="zh-CN" altLang="en-US" b="1" i="1" kern="0" dirty="0" smtClean="0">
                <a:latin typeface="Times New Roman" charset="0"/>
                <a:ea typeface="Times New Roman" charset="0"/>
                <a:cs typeface="Times New Roman" charset="0"/>
                <a:sym typeface="+mn-lt"/>
              </a:rPr>
              <a:t> </a:t>
            </a:r>
            <a:r>
              <a:rPr kumimoji="1" lang="en-US" altLang="zh-CN" b="1" i="1" kern="0" dirty="0" smtClean="0">
                <a:latin typeface="Times New Roman" charset="0"/>
                <a:ea typeface="Times New Roman" charset="0"/>
                <a:cs typeface="Times New Roman" charset="0"/>
                <a:sym typeface="+mn-lt"/>
              </a:rPr>
              <a:t>wishes</a:t>
            </a:r>
            <a:r>
              <a:rPr kumimoji="1" lang="zh-CN" altLang="en-US" b="1" i="1" kern="0" dirty="0" smtClean="0">
                <a:latin typeface="Times New Roman" charset="0"/>
                <a:ea typeface="Times New Roman" charset="0"/>
                <a:cs typeface="Times New Roman" charset="0"/>
                <a:sym typeface="+mn-lt"/>
              </a:rPr>
              <a:t> </a:t>
            </a:r>
            <a:r>
              <a:rPr kumimoji="1" lang="en-US" altLang="zh-CN" b="1" i="1" kern="0" dirty="0" smtClean="0">
                <a:latin typeface="Times New Roman" charset="0"/>
                <a:ea typeface="Times New Roman" charset="0"/>
                <a:cs typeface="Times New Roman" charset="0"/>
                <a:sym typeface="+mn-lt"/>
              </a:rPr>
              <a:t>everyone!!!</a:t>
            </a:r>
            <a:endParaRPr kumimoji="1" lang="zh-TW" altLang="en-US" b="1" i="1" kern="0" dirty="0">
              <a:latin typeface="Times New Roman" charset="0"/>
              <a:ea typeface="Times New Roman" charset="0"/>
              <a:cs typeface="Times New Roman" charset="0"/>
              <a:sym typeface="+mn-lt"/>
            </a:endParaRPr>
          </a:p>
        </p:txBody>
      </p:sp>
      <p:pic>
        <p:nvPicPr>
          <p:cNvPr id="39" name="圖片 3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3519" y="2615433"/>
            <a:ext cx="585009" cy="585009"/>
          </a:xfrm>
          <a:prstGeom prst="rect">
            <a:avLst/>
          </a:prstGeom>
        </p:spPr>
      </p:pic>
      <p:pic>
        <p:nvPicPr>
          <p:cNvPr id="40" name="圖片 3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3518" y="3832839"/>
            <a:ext cx="585009" cy="585009"/>
          </a:xfrm>
          <a:prstGeom prst="rect">
            <a:avLst/>
          </a:prstGeom>
        </p:spPr>
      </p:pic>
      <p:grpSp>
        <p:nvGrpSpPr>
          <p:cNvPr id="41" name="群組 40"/>
          <p:cNvGrpSpPr/>
          <p:nvPr/>
        </p:nvGrpSpPr>
        <p:grpSpPr>
          <a:xfrm>
            <a:off x="2807550" y="1323608"/>
            <a:ext cx="4208330" cy="1084739"/>
            <a:chOff x="2807550" y="1323608"/>
            <a:chExt cx="4208330" cy="1084739"/>
          </a:xfrm>
        </p:grpSpPr>
        <p:pic>
          <p:nvPicPr>
            <p:cNvPr id="42" name="圖片 41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034"/>
            <a:stretch/>
          </p:blipFill>
          <p:spPr>
            <a:xfrm>
              <a:off x="3778624" y="1398905"/>
              <a:ext cx="3237256" cy="934658"/>
            </a:xfrm>
            <a:prstGeom prst="rect">
              <a:avLst/>
            </a:prstGeom>
          </p:spPr>
        </p:pic>
        <p:sp>
          <p:nvSpPr>
            <p:cNvPr id="43" name="文字方塊 42"/>
            <p:cNvSpPr txBox="1"/>
            <p:nvPr/>
          </p:nvSpPr>
          <p:spPr>
            <a:xfrm>
              <a:off x="3090615" y="1323608"/>
              <a:ext cx="688009" cy="3023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30000"/>
                </a:lnSpc>
                <a:spcBef>
                  <a:spcPts val="600"/>
                </a:spcBef>
              </a:pPr>
              <a:r>
                <a:rPr kumimoji="1" lang="en-US" altLang="zh-CN" sz="1050" b="1" kern="0" smtClean="0">
                  <a:solidFill>
                    <a:schemeClr val="tx1">
                      <a:lumMod val="65000"/>
                      <a:lumOff val="35000"/>
                    </a:schemeClr>
                  </a:solidFill>
                  <a:ea typeface="微软雅黑" panose="020B0503020204020204" pitchFamily="34" charset="-122"/>
                  <a:cs typeface="+mn-ea"/>
                  <a:sym typeface="+mn-lt"/>
                </a:rPr>
                <a:t>Surprise</a:t>
              </a:r>
              <a:endParaRPr kumimoji="1" lang="zh-TW" altLang="en-US" sz="1050" b="1" kern="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44" name="文字方塊 43"/>
            <p:cNvSpPr txBox="1"/>
            <p:nvPr/>
          </p:nvSpPr>
          <p:spPr>
            <a:xfrm>
              <a:off x="3350532" y="1483510"/>
              <a:ext cx="413896" cy="3023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30000"/>
                </a:lnSpc>
                <a:spcBef>
                  <a:spcPts val="600"/>
                </a:spcBef>
              </a:pPr>
              <a:r>
                <a:rPr kumimoji="1" lang="en-US" altLang="zh-CN" sz="1050" b="1" kern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ea typeface="微软雅黑" panose="020B0503020204020204" pitchFamily="34" charset="-122"/>
                  <a:cs typeface="+mn-ea"/>
                  <a:sym typeface="+mn-lt"/>
                </a:rPr>
                <a:t>Joy</a:t>
              </a:r>
              <a:endParaRPr kumimoji="1" lang="zh-TW" altLang="en-US" sz="1050" b="1" kern="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45" name="文字方塊 44"/>
            <p:cNvSpPr txBox="1"/>
            <p:nvPr/>
          </p:nvSpPr>
          <p:spPr>
            <a:xfrm>
              <a:off x="2807550" y="1649709"/>
              <a:ext cx="970137" cy="3023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30000"/>
                </a:lnSpc>
                <a:spcBef>
                  <a:spcPts val="600"/>
                </a:spcBef>
              </a:pPr>
              <a:r>
                <a:rPr kumimoji="1" lang="en-US" altLang="zh-CN" sz="1050" b="1" kern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ea typeface="微软雅黑" panose="020B0503020204020204" pitchFamily="34" charset="-122"/>
                  <a:cs typeface="+mn-ea"/>
                  <a:sym typeface="+mn-lt"/>
                </a:rPr>
                <a:t>Anticipation</a:t>
              </a:r>
              <a:endParaRPr kumimoji="1" lang="zh-TW" altLang="en-US" sz="1050" b="1" kern="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46" name="文字方塊 45"/>
            <p:cNvSpPr txBox="1"/>
            <p:nvPr/>
          </p:nvSpPr>
          <p:spPr>
            <a:xfrm>
              <a:off x="3192222" y="1806577"/>
              <a:ext cx="582211" cy="3023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30000"/>
                </a:lnSpc>
                <a:spcBef>
                  <a:spcPts val="600"/>
                </a:spcBef>
              </a:pPr>
              <a:r>
                <a:rPr kumimoji="1" lang="en-US" altLang="zh-CN" sz="1050" b="1" kern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ea typeface="微软雅黑" panose="020B0503020204020204" pitchFamily="34" charset="-122"/>
                  <a:cs typeface="+mn-ea"/>
                  <a:sym typeface="+mn-lt"/>
                </a:rPr>
                <a:t>Anger</a:t>
              </a:r>
              <a:endParaRPr kumimoji="1" lang="zh-TW" altLang="en-US" sz="1050" b="1" kern="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47" name="文字方塊 46"/>
            <p:cNvSpPr txBox="1"/>
            <p:nvPr/>
          </p:nvSpPr>
          <p:spPr>
            <a:xfrm>
              <a:off x="3057670" y="1952284"/>
              <a:ext cx="716863" cy="3023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30000"/>
                </a:lnSpc>
                <a:spcBef>
                  <a:spcPts val="600"/>
                </a:spcBef>
              </a:pPr>
              <a:r>
                <a:rPr kumimoji="1" lang="en-US" altLang="zh-CN" sz="1050" b="1" kern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ea typeface="微软雅黑" panose="020B0503020204020204" pitchFamily="34" charset="-122"/>
                  <a:cs typeface="+mn-ea"/>
                  <a:sym typeface="+mn-lt"/>
                </a:rPr>
                <a:t>Sadness</a:t>
              </a:r>
              <a:endParaRPr kumimoji="1" lang="zh-TW" altLang="en-US" sz="1050" b="1" kern="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48" name="文字方塊 47"/>
            <p:cNvSpPr txBox="1"/>
            <p:nvPr/>
          </p:nvSpPr>
          <p:spPr>
            <a:xfrm>
              <a:off x="3140342" y="2105957"/>
              <a:ext cx="638316" cy="3023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30000"/>
                </a:lnSpc>
                <a:spcBef>
                  <a:spcPts val="600"/>
                </a:spcBef>
              </a:pPr>
              <a:r>
                <a:rPr kumimoji="1" lang="en-US" altLang="zh-CN" sz="1050" b="1" kern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ea typeface="微软雅黑" panose="020B0503020204020204" pitchFamily="34" charset="-122"/>
                  <a:cs typeface="+mn-ea"/>
                  <a:sym typeface="+mn-lt"/>
                </a:rPr>
                <a:t>Disgust</a:t>
              </a:r>
              <a:endParaRPr kumimoji="1" lang="zh-TW" altLang="en-US" sz="1050" b="1" kern="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49" name="群組 48"/>
          <p:cNvGrpSpPr/>
          <p:nvPr/>
        </p:nvGrpSpPr>
        <p:grpSpPr>
          <a:xfrm>
            <a:off x="2807550" y="2521515"/>
            <a:ext cx="4208330" cy="1084739"/>
            <a:chOff x="2807550" y="1323608"/>
            <a:chExt cx="4208330" cy="1084739"/>
          </a:xfrm>
        </p:grpSpPr>
        <p:pic>
          <p:nvPicPr>
            <p:cNvPr id="50" name="圖片 49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034"/>
            <a:stretch/>
          </p:blipFill>
          <p:spPr>
            <a:xfrm>
              <a:off x="3778624" y="1398905"/>
              <a:ext cx="3237256" cy="934658"/>
            </a:xfrm>
            <a:prstGeom prst="rect">
              <a:avLst/>
            </a:prstGeom>
          </p:spPr>
        </p:pic>
        <p:sp>
          <p:nvSpPr>
            <p:cNvPr id="51" name="文字方塊 50"/>
            <p:cNvSpPr txBox="1"/>
            <p:nvPr/>
          </p:nvSpPr>
          <p:spPr>
            <a:xfrm>
              <a:off x="3090615" y="1323608"/>
              <a:ext cx="688009" cy="3023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30000"/>
                </a:lnSpc>
                <a:spcBef>
                  <a:spcPts val="600"/>
                </a:spcBef>
              </a:pPr>
              <a:r>
                <a:rPr kumimoji="1" lang="en-US" altLang="zh-CN" sz="1050" b="1" kern="0" smtClean="0">
                  <a:solidFill>
                    <a:schemeClr val="tx1">
                      <a:lumMod val="65000"/>
                      <a:lumOff val="35000"/>
                    </a:schemeClr>
                  </a:solidFill>
                  <a:ea typeface="微软雅黑" panose="020B0503020204020204" pitchFamily="34" charset="-122"/>
                  <a:cs typeface="+mn-ea"/>
                  <a:sym typeface="+mn-lt"/>
                </a:rPr>
                <a:t>Surprise</a:t>
              </a:r>
              <a:endParaRPr kumimoji="1" lang="zh-TW" altLang="en-US" sz="1050" b="1" kern="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52" name="文字方塊 51"/>
            <p:cNvSpPr txBox="1"/>
            <p:nvPr/>
          </p:nvSpPr>
          <p:spPr>
            <a:xfrm>
              <a:off x="3350532" y="1483510"/>
              <a:ext cx="413896" cy="3023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30000"/>
                </a:lnSpc>
                <a:spcBef>
                  <a:spcPts val="600"/>
                </a:spcBef>
              </a:pPr>
              <a:r>
                <a:rPr kumimoji="1" lang="en-US" altLang="zh-CN" sz="1050" b="1" kern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ea typeface="微软雅黑" panose="020B0503020204020204" pitchFamily="34" charset="-122"/>
                  <a:cs typeface="+mn-ea"/>
                  <a:sym typeface="+mn-lt"/>
                </a:rPr>
                <a:t>Joy</a:t>
              </a:r>
              <a:endParaRPr kumimoji="1" lang="zh-TW" altLang="en-US" sz="1050" b="1" kern="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53" name="文字方塊 52"/>
            <p:cNvSpPr txBox="1"/>
            <p:nvPr/>
          </p:nvSpPr>
          <p:spPr>
            <a:xfrm>
              <a:off x="2807550" y="1649709"/>
              <a:ext cx="970137" cy="3023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30000"/>
                </a:lnSpc>
                <a:spcBef>
                  <a:spcPts val="600"/>
                </a:spcBef>
              </a:pPr>
              <a:r>
                <a:rPr kumimoji="1" lang="en-US" altLang="zh-CN" sz="1050" b="1" kern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ea typeface="微软雅黑" panose="020B0503020204020204" pitchFamily="34" charset="-122"/>
                  <a:cs typeface="+mn-ea"/>
                  <a:sym typeface="+mn-lt"/>
                </a:rPr>
                <a:t>Anticipation</a:t>
              </a:r>
              <a:endParaRPr kumimoji="1" lang="zh-TW" altLang="en-US" sz="1050" b="1" kern="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54" name="文字方塊 53"/>
            <p:cNvSpPr txBox="1"/>
            <p:nvPr/>
          </p:nvSpPr>
          <p:spPr>
            <a:xfrm>
              <a:off x="3192222" y="1806577"/>
              <a:ext cx="582211" cy="3023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30000"/>
                </a:lnSpc>
                <a:spcBef>
                  <a:spcPts val="600"/>
                </a:spcBef>
              </a:pPr>
              <a:r>
                <a:rPr kumimoji="1" lang="en-US" altLang="zh-CN" sz="1050" b="1" kern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ea typeface="微软雅黑" panose="020B0503020204020204" pitchFamily="34" charset="-122"/>
                  <a:cs typeface="+mn-ea"/>
                  <a:sym typeface="+mn-lt"/>
                </a:rPr>
                <a:t>Anger</a:t>
              </a:r>
              <a:endParaRPr kumimoji="1" lang="zh-TW" altLang="en-US" sz="1050" b="1" kern="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55" name="文字方塊 54"/>
            <p:cNvSpPr txBox="1"/>
            <p:nvPr/>
          </p:nvSpPr>
          <p:spPr>
            <a:xfrm>
              <a:off x="3057670" y="1952284"/>
              <a:ext cx="716863" cy="3023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30000"/>
                </a:lnSpc>
                <a:spcBef>
                  <a:spcPts val="600"/>
                </a:spcBef>
              </a:pPr>
              <a:r>
                <a:rPr kumimoji="1" lang="en-US" altLang="zh-CN" sz="1050" b="1" kern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ea typeface="微软雅黑" panose="020B0503020204020204" pitchFamily="34" charset="-122"/>
                  <a:cs typeface="+mn-ea"/>
                  <a:sym typeface="+mn-lt"/>
                </a:rPr>
                <a:t>Sadness</a:t>
              </a:r>
              <a:endParaRPr kumimoji="1" lang="zh-TW" altLang="en-US" sz="1050" b="1" kern="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56" name="文字方塊 55"/>
            <p:cNvSpPr txBox="1"/>
            <p:nvPr/>
          </p:nvSpPr>
          <p:spPr>
            <a:xfrm>
              <a:off x="3140342" y="2105957"/>
              <a:ext cx="638316" cy="3023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30000"/>
                </a:lnSpc>
                <a:spcBef>
                  <a:spcPts val="600"/>
                </a:spcBef>
              </a:pPr>
              <a:r>
                <a:rPr kumimoji="1" lang="en-US" altLang="zh-CN" sz="1050" b="1" kern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ea typeface="微软雅黑" panose="020B0503020204020204" pitchFamily="34" charset="-122"/>
                  <a:cs typeface="+mn-ea"/>
                  <a:sym typeface="+mn-lt"/>
                </a:rPr>
                <a:t>Disgust</a:t>
              </a:r>
              <a:endParaRPr kumimoji="1" lang="zh-TW" altLang="en-US" sz="1050" b="1" kern="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57" name="群組 56"/>
          <p:cNvGrpSpPr/>
          <p:nvPr/>
        </p:nvGrpSpPr>
        <p:grpSpPr>
          <a:xfrm>
            <a:off x="2807550" y="3696152"/>
            <a:ext cx="4208330" cy="1084739"/>
            <a:chOff x="2807550" y="1323608"/>
            <a:chExt cx="4208330" cy="1084739"/>
          </a:xfrm>
        </p:grpSpPr>
        <p:pic>
          <p:nvPicPr>
            <p:cNvPr id="58" name="圖片 57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034"/>
            <a:stretch/>
          </p:blipFill>
          <p:spPr>
            <a:xfrm>
              <a:off x="3778624" y="1398905"/>
              <a:ext cx="3237256" cy="934658"/>
            </a:xfrm>
            <a:prstGeom prst="rect">
              <a:avLst/>
            </a:prstGeom>
          </p:spPr>
        </p:pic>
        <p:sp>
          <p:nvSpPr>
            <p:cNvPr id="59" name="文字方塊 58"/>
            <p:cNvSpPr txBox="1"/>
            <p:nvPr/>
          </p:nvSpPr>
          <p:spPr>
            <a:xfrm>
              <a:off x="3090615" y="1323608"/>
              <a:ext cx="688009" cy="3023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30000"/>
                </a:lnSpc>
                <a:spcBef>
                  <a:spcPts val="600"/>
                </a:spcBef>
              </a:pPr>
              <a:r>
                <a:rPr kumimoji="1" lang="en-US" altLang="zh-CN" sz="1050" b="1" kern="0" smtClean="0">
                  <a:solidFill>
                    <a:schemeClr val="tx1">
                      <a:lumMod val="65000"/>
                      <a:lumOff val="35000"/>
                    </a:schemeClr>
                  </a:solidFill>
                  <a:ea typeface="微软雅黑" panose="020B0503020204020204" pitchFamily="34" charset="-122"/>
                  <a:cs typeface="+mn-ea"/>
                  <a:sym typeface="+mn-lt"/>
                </a:rPr>
                <a:t>Surprise</a:t>
              </a:r>
              <a:endParaRPr kumimoji="1" lang="zh-TW" altLang="en-US" sz="1050" b="1" kern="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60" name="文字方塊 59"/>
            <p:cNvSpPr txBox="1"/>
            <p:nvPr/>
          </p:nvSpPr>
          <p:spPr>
            <a:xfrm>
              <a:off x="3350532" y="1483510"/>
              <a:ext cx="413896" cy="3023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30000"/>
                </a:lnSpc>
                <a:spcBef>
                  <a:spcPts val="600"/>
                </a:spcBef>
              </a:pPr>
              <a:r>
                <a:rPr kumimoji="1" lang="en-US" altLang="zh-CN" sz="1050" b="1" kern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ea typeface="微软雅黑" panose="020B0503020204020204" pitchFamily="34" charset="-122"/>
                  <a:cs typeface="+mn-ea"/>
                  <a:sym typeface="+mn-lt"/>
                </a:rPr>
                <a:t>Joy</a:t>
              </a:r>
              <a:endParaRPr kumimoji="1" lang="zh-TW" altLang="en-US" sz="1050" b="1" kern="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61" name="文字方塊 60"/>
            <p:cNvSpPr txBox="1"/>
            <p:nvPr/>
          </p:nvSpPr>
          <p:spPr>
            <a:xfrm>
              <a:off x="2807550" y="1649709"/>
              <a:ext cx="970137" cy="3023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30000"/>
                </a:lnSpc>
                <a:spcBef>
                  <a:spcPts val="600"/>
                </a:spcBef>
              </a:pPr>
              <a:r>
                <a:rPr kumimoji="1" lang="en-US" altLang="zh-CN" sz="1050" b="1" kern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ea typeface="微软雅黑" panose="020B0503020204020204" pitchFamily="34" charset="-122"/>
                  <a:cs typeface="+mn-ea"/>
                  <a:sym typeface="+mn-lt"/>
                </a:rPr>
                <a:t>Anticipation</a:t>
              </a:r>
              <a:endParaRPr kumimoji="1" lang="zh-TW" altLang="en-US" sz="1050" b="1" kern="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62" name="文字方塊 61"/>
            <p:cNvSpPr txBox="1"/>
            <p:nvPr/>
          </p:nvSpPr>
          <p:spPr>
            <a:xfrm>
              <a:off x="3192222" y="1806577"/>
              <a:ext cx="582211" cy="3023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30000"/>
                </a:lnSpc>
                <a:spcBef>
                  <a:spcPts val="600"/>
                </a:spcBef>
              </a:pPr>
              <a:r>
                <a:rPr kumimoji="1" lang="en-US" altLang="zh-CN" sz="1050" b="1" kern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ea typeface="微软雅黑" panose="020B0503020204020204" pitchFamily="34" charset="-122"/>
                  <a:cs typeface="+mn-ea"/>
                  <a:sym typeface="+mn-lt"/>
                </a:rPr>
                <a:t>Anger</a:t>
              </a:r>
              <a:endParaRPr kumimoji="1" lang="zh-TW" altLang="en-US" sz="1050" b="1" kern="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63" name="文字方塊 62"/>
            <p:cNvSpPr txBox="1"/>
            <p:nvPr/>
          </p:nvSpPr>
          <p:spPr>
            <a:xfrm>
              <a:off x="3057670" y="1952284"/>
              <a:ext cx="716863" cy="3023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30000"/>
                </a:lnSpc>
                <a:spcBef>
                  <a:spcPts val="600"/>
                </a:spcBef>
              </a:pPr>
              <a:r>
                <a:rPr kumimoji="1" lang="en-US" altLang="zh-CN" sz="1050" b="1" kern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ea typeface="微软雅黑" panose="020B0503020204020204" pitchFamily="34" charset="-122"/>
                  <a:cs typeface="+mn-ea"/>
                  <a:sym typeface="+mn-lt"/>
                </a:rPr>
                <a:t>Sadness</a:t>
              </a:r>
              <a:endParaRPr kumimoji="1" lang="zh-TW" altLang="en-US" sz="1050" b="1" kern="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64" name="文字方塊 63"/>
            <p:cNvSpPr txBox="1"/>
            <p:nvPr/>
          </p:nvSpPr>
          <p:spPr>
            <a:xfrm>
              <a:off x="3140342" y="2105957"/>
              <a:ext cx="638316" cy="3023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30000"/>
                </a:lnSpc>
                <a:spcBef>
                  <a:spcPts val="600"/>
                </a:spcBef>
              </a:pPr>
              <a:r>
                <a:rPr kumimoji="1" lang="en-US" altLang="zh-CN" sz="1050" b="1" kern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ea typeface="微软雅黑" panose="020B0503020204020204" pitchFamily="34" charset="-122"/>
                  <a:cs typeface="+mn-ea"/>
                  <a:sym typeface="+mn-lt"/>
                </a:rPr>
                <a:t>Disgust</a:t>
              </a:r>
              <a:endParaRPr kumimoji="1" lang="zh-TW" altLang="en-US" sz="1050" b="1" kern="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706701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7571">
        <p:fade/>
      </p:transition>
    </mc:Choice>
    <mc:Fallback xmlns="">
      <p:transition spd="med" advTm="3757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4" grpId="0"/>
      <p:bldP spid="35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-1" y="0"/>
            <a:ext cx="8092857" cy="76866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endParaRPr kumimoji="1" lang="zh-TW" altLang="en-US" sz="28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492699" y="30642"/>
            <a:ext cx="2212465" cy="7325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Conclusion</a:t>
            </a:r>
            <a:endParaRPr kumimoji="1" lang="zh-TW" altLang="en-US" sz="2800" kern="0">
              <a:latin typeface="Arial"/>
              <a:ea typeface="Times New Roman" charset="0"/>
              <a:cs typeface="Arial"/>
              <a:sym typeface="+mn-lt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492699" y="1173799"/>
            <a:ext cx="10289996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Wingdings" charset="2"/>
              <a:buChar char="l"/>
            </a:pP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</a:t>
            </a:r>
            <a:r>
              <a:rPr kumimoji="1" lang="zh-CN" altLang="en-US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parametric</a:t>
            </a:r>
            <a:r>
              <a:rPr kumimoji="1" lang="zh-CN" altLang="en-US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model</a:t>
            </a:r>
            <a:r>
              <a:rPr kumimoji="1" lang="zh-CN" altLang="en-US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is</a:t>
            </a:r>
            <a:r>
              <a:rPr kumimoji="1" lang="zh-CN" altLang="en-US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proposed</a:t>
            </a:r>
            <a:r>
              <a:rPr kumimoji="1" lang="zh-CN" altLang="en-US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for</a:t>
            </a:r>
            <a:r>
              <a:rPr kumimoji="1" lang="zh-CN" altLang="en-US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quantifiably</a:t>
            </a:r>
            <a:r>
              <a:rPr kumimoji="1" lang="zh-CN" altLang="en-US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analyze</a:t>
            </a:r>
            <a:r>
              <a:rPr kumimoji="1" lang="zh-CN" altLang="en-US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emotions</a:t>
            </a:r>
            <a:endParaRPr kumimoji="1" lang="zh-TW" altLang="en-US" sz="24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850169" y="1746263"/>
            <a:ext cx="880721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Arial" charset="0"/>
              <a:buChar char="•"/>
            </a:pP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Integrate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deterministic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emotion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classifier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into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parametric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model</a:t>
            </a:r>
            <a:endParaRPr kumimoji="1" lang="zh-TW" altLang="en-US" sz="20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850170" y="2253677"/>
            <a:ext cx="942254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Arial" charset="0"/>
              <a:buChar char="•"/>
            </a:pP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Not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only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one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emotion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is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provided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but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also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the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b="1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potential</a:t>
            </a:r>
            <a:r>
              <a:rPr kumimoji="1" lang="zh-CN" altLang="en-US" sz="2000" b="1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b="1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emotions</a:t>
            </a:r>
            <a:r>
              <a:rPr kumimoji="1" lang="zh-CN" altLang="en-US" sz="2000" b="1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and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b="1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trend</a:t>
            </a:r>
            <a:r>
              <a:rPr kumimoji="1" lang="zh-CN" altLang="en-US" sz="2000" b="1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with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strength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are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available</a:t>
            </a:r>
            <a:endParaRPr kumimoji="1" lang="zh-TW" altLang="en-US" sz="20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492699" y="3367411"/>
            <a:ext cx="4159983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Wingdings" charset="2"/>
              <a:buChar char="l"/>
            </a:pPr>
            <a:r>
              <a:rPr kumimoji="1" lang="en-US" altLang="zh-CN" sz="2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Flexible</a:t>
            </a:r>
            <a:r>
              <a:rPr kumimoji="1" lang="zh-CN" altLang="en-US" sz="2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and</a:t>
            </a:r>
            <a:r>
              <a:rPr kumimoji="1" lang="zh-CN" altLang="en-US" sz="2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Scalable</a:t>
            </a:r>
            <a:endParaRPr kumimoji="1" lang="zh-TW" altLang="en-US" sz="24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492698" y="5259820"/>
            <a:ext cx="10422951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Wingdings" charset="2"/>
              <a:buChar char="l"/>
            </a:pPr>
            <a:r>
              <a:rPr kumimoji="1" lang="en-US" altLang="zh-CN" sz="24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Balances</a:t>
            </a:r>
            <a:r>
              <a:rPr kumimoji="1" lang="zh-CN" altLang="en-US" sz="24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misclassification</a:t>
            </a:r>
            <a:r>
              <a:rPr kumimoji="1" lang="zh-CN" altLang="en-US" sz="2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problem</a:t>
            </a:r>
            <a:r>
              <a:rPr kumimoji="1" lang="zh-CN" altLang="en-US" sz="2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and</a:t>
            </a:r>
            <a:r>
              <a:rPr kumimoji="1" lang="zh-CN" altLang="en-US" sz="2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divergence</a:t>
            </a:r>
            <a:r>
              <a:rPr kumimoji="1" lang="zh-CN" altLang="en-US" sz="2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ratings</a:t>
            </a:r>
            <a:r>
              <a:rPr kumimoji="1" lang="zh-CN" altLang="en-US" sz="2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problem</a:t>
            </a:r>
            <a:endParaRPr kumimoji="1" lang="zh-TW" altLang="en-US" sz="24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850169" y="3973731"/>
            <a:ext cx="710803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Arial" charset="0"/>
              <a:buChar char="•"/>
            </a:pPr>
            <a:r>
              <a:rPr kumimoji="1" lang="en-US" altLang="zh-CN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Emotion</a:t>
            </a:r>
            <a:r>
              <a:rPr kumimoji="1" lang="zh-CN" altLang="en-US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Probability</a:t>
            </a:r>
            <a:r>
              <a:rPr kumimoji="1" lang="zh-CN" altLang="en-US" sz="2000" kern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can</a:t>
            </a:r>
            <a:r>
              <a:rPr kumimoji="1" lang="zh-CN" altLang="en-US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be</a:t>
            </a: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replaced</a:t>
            </a: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by</a:t>
            </a: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any</a:t>
            </a: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classifiers</a:t>
            </a:r>
            <a:endParaRPr kumimoji="1" lang="zh-TW" altLang="en-US" sz="20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850169" y="4472154"/>
            <a:ext cx="296427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Arial" charset="0"/>
              <a:buChar char="•"/>
            </a:pPr>
            <a:r>
              <a:rPr kumimoji="1" lang="en-US" altLang="zh-CN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|</a:t>
            </a:r>
            <a:r>
              <a:rPr kumimoji="1" lang="en-US" altLang="zh-CN" sz="2000" i="1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K</a:t>
            </a:r>
            <a:r>
              <a:rPr kumimoji="1" lang="en-US" altLang="zh-CN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|</a:t>
            </a:r>
            <a:r>
              <a:rPr kumimoji="1" lang="zh-CN" altLang="en-US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can</a:t>
            </a: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be</a:t>
            </a: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increased</a:t>
            </a:r>
            <a:endParaRPr kumimoji="1" lang="zh-TW" altLang="en-US" sz="20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850169" y="5881285"/>
            <a:ext cx="1064426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Arial" charset="0"/>
              <a:buChar char="•"/>
            </a:pPr>
            <a:r>
              <a:rPr kumimoji="1" lang="en-US" altLang="zh-CN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Reduces</a:t>
            </a:r>
            <a:r>
              <a:rPr kumimoji="1" lang="zh-CN" altLang="en-US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the</a:t>
            </a: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influence</a:t>
            </a: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</a:t>
            </a: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misclassification</a:t>
            </a: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and</a:t>
            </a: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divergence</a:t>
            </a: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ratings</a:t>
            </a: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at</a:t>
            </a: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the</a:t>
            </a: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same</a:t>
            </a: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time</a:t>
            </a:r>
            <a:endParaRPr kumimoji="1" lang="zh-TW" altLang="en-US" sz="20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3852-3E02-994E-8C07-E1FB887EDC55}" type="slidenum">
              <a:rPr kumimoji="1" lang="zh-TW" altLang="en-US" smtClean="0"/>
              <a:pPr/>
              <a:t>70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13165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-1" y="0"/>
            <a:ext cx="8092857" cy="76866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endParaRPr kumimoji="1" lang="zh-TW" altLang="en-US" sz="28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492699" y="30642"/>
            <a:ext cx="2212465" cy="7325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Conclusion</a:t>
            </a:r>
            <a:endParaRPr kumimoji="1" lang="zh-TW" altLang="en-US" sz="2800" kern="0">
              <a:latin typeface="Arial"/>
              <a:ea typeface="Times New Roman" charset="0"/>
              <a:cs typeface="Arial"/>
              <a:sym typeface="+mn-lt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492700" y="1349425"/>
            <a:ext cx="10422951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Wingdings" charset="2"/>
              <a:buChar char="l"/>
            </a:pP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VA</a:t>
            </a:r>
            <a:r>
              <a:rPr kumimoji="1" lang="zh-CN" altLang="en-US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Rating</a:t>
            </a:r>
            <a:r>
              <a:rPr kumimoji="1" lang="zh-CN" altLang="en-US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Behaviors</a:t>
            </a:r>
            <a:endParaRPr kumimoji="1" lang="zh-TW" altLang="en-US" sz="24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850170" y="1955745"/>
            <a:ext cx="84672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Arial" charset="0"/>
              <a:buChar char="•"/>
            </a:pP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For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positive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emotions,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people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tend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to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rate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higher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valence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in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combination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with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higher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arousal</a:t>
            </a:r>
            <a:endParaRPr kumimoji="1" lang="zh-TW" altLang="en-US" sz="20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850170" y="2892659"/>
            <a:ext cx="1057372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Arial" charset="0"/>
              <a:buChar char="•"/>
            </a:pP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For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negative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emotions,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ratings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are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in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variance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on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arousal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dimension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by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individual</a:t>
            </a:r>
            <a:endParaRPr kumimoji="1" lang="zh-TW" altLang="en-US" sz="20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3852-3E02-994E-8C07-E1FB887EDC55}" type="slidenum">
              <a:rPr kumimoji="1" lang="zh-TW" altLang="en-US" smtClean="0"/>
              <a:pPr/>
              <a:t>71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41076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977461" y="2727434"/>
            <a:ext cx="3373039" cy="10525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4800" kern="0">
                <a:ea typeface="微软雅黑" panose="020B0503020204020204" pitchFamily="34" charset="-122"/>
                <a:cs typeface="+mn-ea"/>
                <a:sym typeface="+mn-lt"/>
              </a:rPr>
              <a:t>Thank</a:t>
            </a:r>
            <a:r>
              <a:rPr kumimoji="1" lang="zh-CN" altLang="en-US" sz="4800" kern="0"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4800" kern="0">
                <a:ea typeface="微软雅黑" panose="020B0503020204020204" pitchFamily="34" charset="-122"/>
                <a:cs typeface="+mn-ea"/>
                <a:sym typeface="+mn-lt"/>
              </a:rPr>
              <a:t>you.</a:t>
            </a:r>
            <a:endParaRPr kumimoji="1" lang="zh-TW" altLang="en-US" sz="4800" kern="0"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3852-3E02-994E-8C07-E1FB887EDC55}" type="slidenum">
              <a:rPr kumimoji="1" lang="zh-TW" altLang="en-US" smtClean="0"/>
              <a:pPr/>
              <a:t>72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90159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5149516" cy="76866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endParaRPr kumimoji="1" lang="zh-TW" altLang="en-US" sz="28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495358" y="38100"/>
            <a:ext cx="2667718" cy="7325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3200" kern="0" dirty="0" smtClean="0">
                <a:latin typeface="Arial"/>
                <a:ea typeface="Times New Roman" charset="0"/>
                <a:cs typeface="Arial"/>
                <a:sym typeface="+mn-lt"/>
              </a:rPr>
              <a:t>Related</a:t>
            </a:r>
            <a:r>
              <a:rPr kumimoji="1" lang="zh-CN" altLang="en-US" sz="3200" kern="0" dirty="0" smtClea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3200" kern="0" dirty="0" smtClean="0">
                <a:latin typeface="Arial"/>
                <a:ea typeface="Times New Roman" charset="0"/>
                <a:cs typeface="Arial"/>
                <a:sym typeface="+mn-lt"/>
              </a:rPr>
              <a:t>Work</a:t>
            </a:r>
            <a:endParaRPr kumimoji="1" lang="zh-TW" altLang="en-US" sz="3200" kern="0" dirty="0">
              <a:latin typeface="Arial"/>
              <a:ea typeface="Times New Roman" charset="0"/>
              <a:cs typeface="Arial"/>
              <a:sym typeface="+mn-lt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495358" y="1326041"/>
            <a:ext cx="4711546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Wingdings" charset="2"/>
              <a:buChar char="l"/>
            </a:pPr>
            <a:r>
              <a:rPr kumimoji="1" lang="en-US" altLang="zh-CN" sz="24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Determinative</a:t>
            </a:r>
            <a:r>
              <a:rPr kumimoji="1" lang="zh-CN" altLang="en-US" sz="24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Classification</a:t>
            </a:r>
            <a:endParaRPr kumimoji="1" lang="zh-TW" altLang="en-US" sz="20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23" y="2071048"/>
            <a:ext cx="562691" cy="729740"/>
          </a:xfrm>
          <a:prstGeom prst="rect">
            <a:avLst/>
          </a:prstGeom>
        </p:spPr>
      </p:pic>
      <p:sp>
        <p:nvSpPr>
          <p:cNvPr id="9" name="向右箭號 8"/>
          <p:cNvSpPr/>
          <p:nvPr/>
        </p:nvSpPr>
        <p:spPr>
          <a:xfrm>
            <a:off x="1628852" y="2193602"/>
            <a:ext cx="730460" cy="484632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kumimoji="1" lang="zh-TW" altLang="en-US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2527550" y="2193602"/>
            <a:ext cx="962635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{negative,</a:t>
            </a: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neutral,</a:t>
            </a: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positive}</a:t>
            </a: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or</a:t>
            </a: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{Anger,</a:t>
            </a: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Disgust,</a:t>
            </a: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Fear,</a:t>
            </a: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Joy,</a:t>
            </a: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Sadness,</a:t>
            </a: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Surprise}</a:t>
            </a:r>
            <a:endParaRPr kumimoji="1" lang="zh-TW" altLang="en-US" sz="20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903126" y="3028705"/>
            <a:ext cx="1656223" cy="41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30000"/>
              </a:lnSpc>
              <a:spcBef>
                <a:spcPts val="600"/>
              </a:spcBef>
              <a:buFont typeface="Arial" charset="0"/>
              <a:buChar char="•"/>
            </a:pPr>
            <a:r>
              <a:rPr kumimoji="1" lang="en-US" altLang="zh-CN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Naïve</a:t>
            </a:r>
            <a:r>
              <a:rPr kumimoji="1"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Bayes</a:t>
            </a:r>
            <a:endParaRPr kumimoji="1" lang="zh-TW" altLang="en-US" sz="16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903125" y="3441126"/>
            <a:ext cx="3640537" cy="4124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spcBef>
                <a:spcPts val="600"/>
              </a:spcBef>
              <a:buFont typeface="Arial" charset="0"/>
              <a:buChar char="•"/>
            </a:pPr>
            <a:r>
              <a:rPr kumimoji="1" lang="en-US" altLang="zh-CN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Support</a:t>
            </a:r>
            <a:r>
              <a:rPr kumimoji="1"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Vector</a:t>
            </a:r>
            <a:r>
              <a:rPr kumimoji="1"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Machine</a:t>
            </a:r>
            <a:r>
              <a:rPr kumimoji="1"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(SVM)</a:t>
            </a:r>
            <a:endParaRPr kumimoji="1" lang="zh-TW" altLang="en-US" sz="16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903125" y="3887168"/>
            <a:ext cx="2245690" cy="4124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spcBef>
                <a:spcPts val="600"/>
              </a:spcBef>
              <a:buFont typeface="Arial" charset="0"/>
              <a:buChar char="•"/>
            </a:pP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Random</a:t>
            </a:r>
            <a:r>
              <a:rPr kumimoji="1"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Forest</a:t>
            </a:r>
            <a:endParaRPr kumimoji="1" lang="zh-TW" altLang="en-US" sz="16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897923" y="4355093"/>
            <a:ext cx="46746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altLang="zh-CN">
                <a:solidFill>
                  <a:srgbClr val="000000"/>
                </a:solidFill>
                <a:latin typeface="Lucida Grande" charset="0"/>
              </a:rPr>
              <a:t>Convolutional</a:t>
            </a:r>
            <a:r>
              <a:rPr lang="zh-CN" altLang="en-US" dirty="0">
                <a:solidFill>
                  <a:srgbClr val="000000"/>
                </a:solidFill>
                <a:latin typeface="Lucida Grande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Lucida Grande" charset="0"/>
              </a:rPr>
              <a:t>Neural</a:t>
            </a:r>
            <a:r>
              <a:rPr lang="zh-CN" altLang="en-US" dirty="0">
                <a:solidFill>
                  <a:srgbClr val="000000"/>
                </a:solidFill>
                <a:latin typeface="Lucida Grande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Lucida Grande" charset="0"/>
              </a:rPr>
              <a:t>Networks</a:t>
            </a:r>
            <a:r>
              <a:rPr lang="zh-CN" altLang="en-US" dirty="0">
                <a:solidFill>
                  <a:srgbClr val="000000"/>
                </a:solidFill>
                <a:latin typeface="Lucida Grande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Lucida Grande" charset="0"/>
              </a:rPr>
              <a:t>(CNN)</a:t>
            </a:r>
            <a:endParaRPr lang="zh-TW" altLang="en-US" dirty="0"/>
          </a:p>
        </p:txBody>
      </p:sp>
      <p:sp>
        <p:nvSpPr>
          <p:cNvPr id="16" name="矩形 15"/>
          <p:cNvSpPr/>
          <p:nvPr/>
        </p:nvSpPr>
        <p:spPr>
          <a:xfrm>
            <a:off x="903125" y="4768067"/>
            <a:ext cx="40767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altLang="zh-CN">
                <a:solidFill>
                  <a:srgbClr val="000000"/>
                </a:solidFill>
                <a:latin typeface="Lucida Grande" charset="0"/>
              </a:rPr>
              <a:t>Recurrent</a:t>
            </a:r>
            <a:r>
              <a:rPr lang="zh-CN" altLang="en-US">
                <a:solidFill>
                  <a:srgbClr val="000000"/>
                </a:solidFill>
                <a:latin typeface="Lucida Grande" charset="0"/>
              </a:rPr>
              <a:t> </a:t>
            </a:r>
            <a:r>
              <a:rPr lang="en-US" altLang="zh-CN">
                <a:solidFill>
                  <a:srgbClr val="000000"/>
                </a:solidFill>
                <a:latin typeface="Lucida Grande" charset="0"/>
              </a:rPr>
              <a:t>Neural</a:t>
            </a:r>
            <a:r>
              <a:rPr lang="zh-CN" altLang="en-US">
                <a:solidFill>
                  <a:srgbClr val="000000"/>
                </a:solidFill>
                <a:latin typeface="Lucida Grande" charset="0"/>
              </a:rPr>
              <a:t> </a:t>
            </a:r>
            <a:r>
              <a:rPr lang="en-US" altLang="zh-CN">
                <a:solidFill>
                  <a:srgbClr val="000000"/>
                </a:solidFill>
                <a:latin typeface="Lucida Grande" charset="0"/>
              </a:rPr>
              <a:t>Network</a:t>
            </a:r>
            <a:r>
              <a:rPr lang="zh-CN" altLang="en-US">
                <a:solidFill>
                  <a:srgbClr val="000000"/>
                </a:solidFill>
                <a:latin typeface="Lucida Grande" charset="0"/>
              </a:rPr>
              <a:t> </a:t>
            </a:r>
            <a:r>
              <a:rPr lang="en-US" altLang="zh-CN">
                <a:solidFill>
                  <a:srgbClr val="000000"/>
                </a:solidFill>
                <a:latin typeface="Lucida Grande" charset="0"/>
              </a:rPr>
              <a:t>(RNN)</a:t>
            </a:r>
            <a:endParaRPr lang="zh-TW" altLang="en-US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3852-3E02-994E-8C07-E1FB887EDC55}" type="slidenum">
              <a:rPr kumimoji="1" lang="zh-TW" altLang="en-US" smtClean="0"/>
              <a:pPr/>
              <a:t>8</a:t>
            </a:fld>
            <a:endParaRPr kumimoji="1" lang="zh-TW" altLang="en-US"/>
          </a:p>
        </p:txBody>
      </p:sp>
      <p:sp>
        <p:nvSpPr>
          <p:cNvPr id="17" name="文字方塊 16"/>
          <p:cNvSpPr txBox="1"/>
          <p:nvPr/>
        </p:nvSpPr>
        <p:spPr>
          <a:xfrm>
            <a:off x="897923" y="5473728"/>
            <a:ext cx="7890302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4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Classifies</a:t>
            </a:r>
            <a:r>
              <a:rPr kumimoji="1" lang="zh-CN" altLang="en-US" sz="24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text</a:t>
            </a:r>
            <a:r>
              <a:rPr kumimoji="1" lang="zh-CN" altLang="en-US" sz="24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into</a:t>
            </a:r>
            <a:r>
              <a:rPr kumimoji="1" lang="zh-CN" altLang="en-US" sz="24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</a:t>
            </a:r>
            <a:r>
              <a:rPr kumimoji="1" lang="zh-CN" altLang="en-US" sz="24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discrete</a:t>
            </a:r>
            <a:r>
              <a:rPr kumimoji="1" lang="zh-CN" altLang="en-US" sz="24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emotion</a:t>
            </a:r>
            <a:r>
              <a:rPr kumimoji="1" lang="zh-CN" altLang="en-US" sz="24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candidates</a:t>
            </a:r>
            <a:r>
              <a:rPr kumimoji="1" lang="zh-CN" altLang="en-US" sz="24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set</a:t>
            </a:r>
            <a:endParaRPr kumimoji="1" lang="zh-TW" altLang="en-US" sz="24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897923" y="6051489"/>
            <a:ext cx="8217314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4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Generally</a:t>
            </a:r>
            <a:r>
              <a:rPr kumimoji="1" lang="zh-CN" altLang="en-US" sz="24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one</a:t>
            </a:r>
            <a:r>
              <a:rPr kumimoji="1" lang="zh-CN" altLang="en-US" sz="24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emotion</a:t>
            </a:r>
            <a:r>
              <a:rPr kumimoji="1" lang="zh-CN" altLang="en-US" sz="24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or</a:t>
            </a:r>
            <a:r>
              <a:rPr kumimoji="1" lang="zh-CN" altLang="en-US" sz="24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finite</a:t>
            </a:r>
            <a:r>
              <a:rPr kumimoji="1" lang="zh-CN" altLang="en-US" sz="24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emotions</a:t>
            </a:r>
            <a:r>
              <a:rPr kumimoji="1" lang="zh-CN" altLang="en-US" sz="24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are</a:t>
            </a:r>
            <a:r>
              <a:rPr kumimoji="1" lang="zh-CN" altLang="en-US" sz="24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detected</a:t>
            </a:r>
            <a:endParaRPr kumimoji="1" lang="zh-TW" altLang="en-US" sz="24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730589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56949">
        <p:fade/>
      </p:transition>
    </mc:Choice>
    <mc:Fallback>
      <p:transition spd="med" advTm="5694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5" grpId="0"/>
      <p:bldP spid="16" grpId="0"/>
      <p:bldP spid="17" grpId="0"/>
      <p:bldP spid="1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5149516" cy="76866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endParaRPr kumimoji="1" lang="zh-TW" altLang="en-US" sz="28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492699" y="30642"/>
            <a:ext cx="2667718" cy="7325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3200" kern="0" dirty="0" smtClean="0">
                <a:latin typeface="Arial"/>
                <a:ea typeface="Times New Roman" charset="0"/>
                <a:cs typeface="Arial"/>
                <a:sym typeface="+mn-lt"/>
              </a:rPr>
              <a:t>Related</a:t>
            </a:r>
            <a:r>
              <a:rPr kumimoji="1" lang="zh-CN" altLang="en-US" sz="3200" kern="0" dirty="0" smtClea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3200" kern="0" dirty="0" smtClean="0">
                <a:latin typeface="Arial"/>
                <a:ea typeface="Times New Roman" charset="0"/>
                <a:cs typeface="Arial"/>
                <a:sym typeface="+mn-lt"/>
              </a:rPr>
              <a:t>Work</a:t>
            </a:r>
            <a:endParaRPr kumimoji="1" lang="zh-TW" altLang="en-US" sz="3200" kern="0" dirty="0">
              <a:latin typeface="Arial"/>
              <a:ea typeface="Times New Roman" charset="0"/>
              <a:cs typeface="Arial"/>
              <a:sym typeface="+mn-lt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492699" y="1093566"/>
            <a:ext cx="2146742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Wingdings" charset="2"/>
              <a:buChar char="l"/>
            </a:pPr>
            <a:r>
              <a:rPr kumimoji="1" lang="en-US" altLang="zh-CN" sz="24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Regression</a:t>
            </a:r>
            <a:endParaRPr kumimoji="1" lang="zh-TW" altLang="en-US" sz="24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938" y="2947906"/>
            <a:ext cx="562691" cy="729740"/>
          </a:xfrm>
          <a:prstGeom prst="rect">
            <a:avLst/>
          </a:prstGeom>
        </p:spPr>
      </p:pic>
      <p:sp>
        <p:nvSpPr>
          <p:cNvPr id="4" name="向右箭號 3"/>
          <p:cNvSpPr/>
          <p:nvPr/>
        </p:nvSpPr>
        <p:spPr>
          <a:xfrm>
            <a:off x="1765867" y="3070460"/>
            <a:ext cx="730460" cy="484632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kumimoji="1" lang="zh-TW" altLang="en-US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7868" y="2011199"/>
            <a:ext cx="2884129" cy="2621935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5724807" y="2011199"/>
            <a:ext cx="2432076" cy="5324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200" ker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Valence</a:t>
            </a:r>
            <a:r>
              <a:rPr kumimoji="1" lang="zh-CN" altLang="en-US" sz="2200" ker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200" ker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(x-axis):</a:t>
            </a:r>
            <a:r>
              <a:rPr kumimoji="1" lang="zh-CN" altLang="en-US" sz="2200" ker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endParaRPr kumimoji="1" lang="zh-TW" altLang="en-US" sz="2200" kern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5734900" y="2538007"/>
            <a:ext cx="3973062" cy="81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the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pleasantness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stimulus,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also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referring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to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as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sentiment</a:t>
            </a:r>
            <a:endParaRPr kumimoji="1" lang="zh-TW" altLang="en-US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5724807" y="3411419"/>
            <a:ext cx="2401619" cy="5324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200" ker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Arousal</a:t>
            </a:r>
            <a:r>
              <a:rPr kumimoji="1" lang="zh-CN" altLang="en-US" sz="2200" ker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200" ker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(y-axis):</a:t>
            </a:r>
            <a:r>
              <a:rPr kumimoji="1" lang="zh-CN" altLang="en-US" sz="2200" ker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endParaRPr kumimoji="1" lang="zh-TW" altLang="en-US" sz="2200" kern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5734900" y="3953732"/>
            <a:ext cx="5386226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intensity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emotion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provoked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by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stimulus</a:t>
            </a:r>
            <a:endParaRPr kumimoji="1" lang="zh-TW" altLang="en-US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919835" y="5373171"/>
            <a:ext cx="936118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It</a:t>
            </a:r>
            <a:r>
              <a:rPr kumimoji="1" lang="zh-CN" altLang="en-US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is</a:t>
            </a:r>
            <a:r>
              <a:rPr kumimoji="1" lang="zh-CN" altLang="en-US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numerical,</a:t>
            </a:r>
            <a:r>
              <a:rPr kumimoji="1" lang="zh-CN" altLang="en-US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thus</a:t>
            </a:r>
            <a:r>
              <a:rPr kumimoji="1" lang="zh-CN" altLang="en-US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regression</a:t>
            </a:r>
            <a:r>
              <a:rPr kumimoji="1" lang="zh-CN" altLang="en-US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approaches</a:t>
            </a:r>
            <a:r>
              <a:rPr kumimoji="1" lang="zh-CN" altLang="en-US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are</a:t>
            </a:r>
            <a:r>
              <a:rPr kumimoji="1" lang="zh-CN" altLang="en-US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generally</a:t>
            </a:r>
            <a:r>
              <a:rPr kumimoji="1" lang="zh-CN" altLang="en-US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used</a:t>
            </a:r>
            <a:endParaRPr kumimoji="1" lang="zh-TW" altLang="en-US" sz="20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2283497" y="4642994"/>
            <a:ext cx="4381125" cy="4124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Valence</a:t>
            </a:r>
            <a:r>
              <a:rPr kumimoji="1" lang="zh-CN" altLang="en-US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and</a:t>
            </a:r>
            <a:r>
              <a:rPr kumimoji="1" lang="zh-CN" altLang="en-US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arousal</a:t>
            </a:r>
            <a:r>
              <a:rPr kumimoji="1" lang="zh-CN" altLang="en-US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space</a:t>
            </a:r>
            <a:r>
              <a:rPr kumimoji="1" lang="zh-CN" altLang="en-US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(VA-space)</a:t>
            </a:r>
            <a:endParaRPr kumimoji="1" lang="zh-TW" altLang="en-US" sz="16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2639441" y="1186185"/>
            <a:ext cx="3525324" cy="4524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kern="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(based</a:t>
            </a:r>
            <a:r>
              <a:rPr kumimoji="1" lang="zh-CN" altLang="en-US" kern="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on</a:t>
            </a:r>
            <a:r>
              <a:rPr kumimoji="1" lang="zh-CN" altLang="en-US" kern="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VA</a:t>
            </a:r>
            <a:r>
              <a:rPr kumimoji="1" lang="zh-CN" altLang="en-US" kern="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Emotion</a:t>
            </a:r>
            <a:r>
              <a:rPr kumimoji="1" lang="zh-CN" altLang="en-US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Model)</a:t>
            </a:r>
            <a:endParaRPr kumimoji="1" lang="zh-TW" altLang="en-US" kern="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8" name="投影片編號版面配置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3852-3E02-994E-8C07-E1FB887EDC55}" type="slidenum">
              <a:rPr kumimoji="1" lang="zh-TW" altLang="en-US" smtClean="0"/>
              <a:pPr/>
              <a:t>9</a:t>
            </a:fld>
            <a:endParaRPr kumimoji="1" lang="zh-TW" altLang="en-US"/>
          </a:p>
        </p:txBody>
      </p:sp>
      <p:sp>
        <p:nvSpPr>
          <p:cNvPr id="10" name="文字方塊 9"/>
          <p:cNvSpPr txBox="1"/>
          <p:nvPr/>
        </p:nvSpPr>
        <p:spPr>
          <a:xfrm>
            <a:off x="102301" y="6428798"/>
            <a:ext cx="10094430" cy="72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285750" indent="-285750">
              <a:lnSpc>
                <a:spcPct val="130000"/>
              </a:lnSpc>
              <a:spcBef>
                <a:spcPts val="600"/>
              </a:spcBef>
              <a:buFont typeface="Arial" charset="0"/>
              <a:buChar char="•"/>
              <a:defRPr kumimoji="1" sz="1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defRPr>
            </a:lvl1pPr>
          </a:lstStyle>
          <a:p>
            <a:pPr marL="0" indent="0">
              <a:buNone/>
            </a:pPr>
            <a:r>
              <a:rPr lang="en-US" altLang="zh-TW" dirty="0">
                <a:solidFill>
                  <a:srgbClr val="0070C0"/>
                </a:solidFill>
                <a:latin typeface="+mn-lt"/>
              </a:rPr>
              <a:t>Russell James A. A </a:t>
            </a:r>
            <a:r>
              <a:rPr lang="en-US" altLang="zh-TW" dirty="0" err="1">
                <a:solidFill>
                  <a:srgbClr val="0070C0"/>
                </a:solidFill>
                <a:latin typeface="+mn-lt"/>
              </a:rPr>
              <a:t>circumplex</a:t>
            </a:r>
            <a:r>
              <a:rPr lang="en-US" altLang="zh-TW" dirty="0">
                <a:solidFill>
                  <a:srgbClr val="0070C0"/>
                </a:solidFill>
                <a:latin typeface="+mn-lt"/>
              </a:rPr>
              <a:t> model of </a:t>
            </a:r>
            <a:r>
              <a:rPr lang="en-US" altLang="zh-TW" dirty="0" err="1">
                <a:solidFill>
                  <a:srgbClr val="0070C0"/>
                </a:solidFill>
                <a:latin typeface="+mn-lt"/>
              </a:rPr>
              <a:t>affect.Journal</a:t>
            </a:r>
            <a:r>
              <a:rPr lang="en-US" altLang="zh-TW" dirty="0">
                <a:solidFill>
                  <a:srgbClr val="0070C0"/>
                </a:solidFill>
                <a:latin typeface="+mn-lt"/>
              </a:rPr>
              <a:t> of Personality and Social</a:t>
            </a:r>
            <a:r>
              <a:rPr lang="zh-CN" altLang="en-US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altLang="zh-TW" dirty="0">
                <a:solidFill>
                  <a:srgbClr val="0070C0"/>
                </a:solidFill>
                <a:latin typeface="+mn-lt"/>
              </a:rPr>
              <a:t>Psychology, pages 1161–1178, 1980</a:t>
            </a:r>
          </a:p>
          <a:p>
            <a:pPr marL="0" indent="0">
              <a:buNone/>
            </a:pPr>
            <a:endParaRPr lang="zh-TW" altLang="en-US" dirty="0">
              <a:solidFill>
                <a:srgbClr val="0070C0"/>
              </a:solidFill>
              <a:latin typeface="+mn-lt"/>
              <a:sym typeface="+mn-lt"/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925486" y="5848301"/>
            <a:ext cx="936118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Continuous,</a:t>
            </a:r>
            <a:r>
              <a:rPr kumimoji="1" lang="zh-CN" altLang="en-US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and</a:t>
            </a:r>
            <a:r>
              <a:rPr kumimoji="1" lang="zh-CN" altLang="en-US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natural</a:t>
            </a:r>
            <a:r>
              <a:rPr kumimoji="1" lang="zh-CN" altLang="en-US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for</a:t>
            </a:r>
            <a:r>
              <a:rPr kumimoji="1" lang="zh-CN" altLang="en-US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annotators</a:t>
            </a:r>
            <a:r>
              <a:rPr kumimoji="1" lang="zh-CN" altLang="en-US" sz="2000" kern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to</a:t>
            </a:r>
            <a:r>
              <a:rPr kumimoji="1" lang="zh-CN" altLang="en-US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rate</a:t>
            </a:r>
            <a:endParaRPr kumimoji="1" lang="zh-TW" altLang="en-US" sz="20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83274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7521">
        <p:fade/>
      </p:transition>
    </mc:Choice>
    <mc:Fallback xmlns="">
      <p:transition spd="med" advTm="6752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|2.2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9|6.7|7.5|23.3|49.8|36.8|20.8|13.4|8.3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2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7.5|7.3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1|14.8|7.3|27.7|6.7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2.6|3.8|2.8|10.1|10.6|29.6|4.1|10.5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|7.2|18.5|13.4|33.1|7.2|4.2|22.6|17.3|4.7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|7.2|18.5|13.4|33.1|7.2|4.2|22.6|17.3|4.7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0|1.8|7.3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8.8|9.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7.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7.4|14.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5.9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5.9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7.4|14.6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1|2.6|1.5|6.5|23.2|13.8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|5.6|1.5|2.5|8.1|2.3|8.6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7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4.7|39.1|13.8|16.1"/>
</p:tagLst>
</file>

<file path=ppt/theme/theme1.xml><?xml version="1.0" encoding="utf-8"?>
<a:theme xmlns:a="http://schemas.openxmlformats.org/drawingml/2006/main" name="模板页面">
  <a:themeElements>
    <a:clrScheme name="123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282828"/>
      </a:accent1>
      <a:accent2>
        <a:srgbClr val="5E5E5E"/>
      </a:accent2>
      <a:accent3>
        <a:srgbClr val="AABFC0"/>
      </a:accent3>
      <a:accent4>
        <a:srgbClr val="A9A9A9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49">
      <a:majorFont>
        <a:latin typeface="Century Gothic"/>
        <a:ea typeface="微软雅黑"/>
        <a:cs typeface=""/>
      </a:majorFont>
      <a:minorFont>
        <a:latin typeface="Century Gothic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lnSpc>
            <a:spcPct val="130000"/>
          </a:lnSpc>
          <a:defRPr sz="1200" dirty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lnSpc>
            <a:spcPct val="130000"/>
          </a:lnSpc>
          <a:spcBef>
            <a:spcPts val="600"/>
          </a:spcBef>
          <a:defRPr sz="1200" kern="0" dirty="0">
            <a:latin typeface="微软雅黑" panose="020B0503020204020204" pitchFamily="34" charset="-122"/>
            <a:ea typeface="微软雅黑" panose="020B0503020204020204" pitchFamily="34" charset="-122"/>
            <a:cs typeface="+mn-ea"/>
            <a:sym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9133</TotalTime>
  <Words>5890</Words>
  <Application>Microsoft Macintosh PowerPoint</Application>
  <PresentationFormat>寬螢幕</PresentationFormat>
  <Paragraphs>1126</Paragraphs>
  <Slides>72</Slides>
  <Notes>72</Notes>
  <HiddenSlides>23</HiddenSlides>
  <MMClips>0</MMClips>
  <ScaleCrop>false</ScaleCrop>
  <HeadingPairs>
    <vt:vector size="6" baseType="variant">
      <vt:variant>
        <vt:lpstr>使用字型</vt:lpstr>
      </vt:variant>
      <vt:variant>
        <vt:i4>12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72</vt:i4>
      </vt:variant>
    </vt:vector>
  </HeadingPairs>
  <TitlesOfParts>
    <vt:vector size="85" baseType="lpstr">
      <vt:lpstr>Apple Color Emoji</vt:lpstr>
      <vt:lpstr>Calibri</vt:lpstr>
      <vt:lpstr>Cambria</vt:lpstr>
      <vt:lpstr>Cambria Math</vt:lpstr>
      <vt:lpstr>Century Gothic</vt:lpstr>
      <vt:lpstr>Lucida Grande</vt:lpstr>
      <vt:lpstr>Times New Roman</vt:lpstr>
      <vt:lpstr>Wingdings</vt:lpstr>
      <vt:lpstr>宋体</vt:lpstr>
      <vt:lpstr>微软雅黑</vt:lpstr>
      <vt:lpstr>新細明體</vt:lpstr>
      <vt:lpstr>Arial</vt:lpstr>
      <vt:lpstr>模板页面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Jinping Shi</cp:lastModifiedBy>
  <cp:revision>168</cp:revision>
  <dcterms:modified xsi:type="dcterms:W3CDTF">2017-06-05T08:10:06Z</dcterms:modified>
</cp:coreProperties>
</file>